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33"/>
  </p:notesMasterIdLst>
  <p:handoutMasterIdLst>
    <p:handoutMasterId r:id="rId34"/>
  </p:handoutMasterIdLst>
  <p:sldIdLst>
    <p:sldId id="256" r:id="rId4"/>
    <p:sldId id="260" r:id="rId5"/>
    <p:sldId id="263" r:id="rId6"/>
    <p:sldId id="286" r:id="rId7"/>
    <p:sldId id="261" r:id="rId8"/>
    <p:sldId id="277" r:id="rId9"/>
    <p:sldId id="301" r:id="rId10"/>
    <p:sldId id="298" r:id="rId11"/>
    <p:sldId id="295" r:id="rId12"/>
    <p:sldId id="310" r:id="rId13"/>
    <p:sldId id="323" r:id="rId14"/>
    <p:sldId id="324" r:id="rId15"/>
    <p:sldId id="318" r:id="rId16"/>
    <p:sldId id="319" r:id="rId17"/>
    <p:sldId id="326" r:id="rId18"/>
    <p:sldId id="327" r:id="rId19"/>
    <p:sldId id="289" r:id="rId20"/>
    <p:sldId id="290" r:id="rId21"/>
    <p:sldId id="288" r:id="rId22"/>
    <p:sldId id="291" r:id="rId23"/>
    <p:sldId id="276" r:id="rId24"/>
    <p:sldId id="299" r:id="rId25"/>
    <p:sldId id="282" r:id="rId26"/>
    <p:sldId id="297" r:id="rId27"/>
    <p:sldId id="285" r:id="rId28"/>
    <p:sldId id="293" r:id="rId29"/>
    <p:sldId id="328" r:id="rId30"/>
    <p:sldId id="306" r:id="rId31"/>
    <p:sldId id="322" r:id="rId32"/>
  </p:sldIdLst>
  <p:sldSz cx="18288000" cy="10287000"/>
  <p:notesSz cx="6858000" cy="9144000"/>
  <p:embeddedFontLst>
    <p:embeddedFont>
      <p:font typeface="ＭＳ 明朝" panose="02020609040205080304" pitchFamily="49" charset="-128"/>
      <p:regular r:id="rId35"/>
    </p:embeddedFont>
    <p:embeddedFont>
      <p:font typeface="セザンヌ" panose="02020600000000000000" pitchFamily="18" charset="-128"/>
      <p:regular r:id="rId36"/>
    </p:embeddedFont>
    <p:embeddedFont>
      <p:font typeface="セザンヌ DB" panose="02020700000000000000" pitchFamily="18" charset="-128"/>
      <p:regular r:id="rId37"/>
      <p:bold r:id="rId38"/>
    </p:embeddedFont>
    <p:embeddedFont>
      <p:font typeface="Consolas" panose="020B0609020204030204" pitchFamily="49"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游ゴシック" panose="020B0400000000000000" pitchFamily="34" charset="-128"/>
      <p:regular r:id="rId51"/>
      <p:bold r:id="rId52"/>
    </p:embeddedFont>
    <p:embeddedFont>
      <p:font typeface="游ゴシック Light" panose="020B0300000000000000" pitchFamily="34" charset="-128"/>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5DB4BC"/>
    <a:srgbClr val="227EC5"/>
    <a:srgbClr val="5BB5BD"/>
    <a:srgbClr val="8BABAE"/>
    <a:srgbClr val="13538A"/>
    <a:srgbClr val="80ADB2"/>
    <a:srgbClr val="73B0B6"/>
    <a:srgbClr val="78AFB4"/>
    <a:srgbClr val="75B0B5"/>
    <a:srgbClr val="8CAB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3" autoAdjust="0"/>
    <p:restoredTop sz="76846" autoAdjust="0"/>
  </p:normalViewPr>
  <p:slideViewPr>
    <p:cSldViewPr>
      <p:cViewPr varScale="1">
        <p:scale>
          <a:sx n="56" d="100"/>
          <a:sy n="56" d="100"/>
        </p:scale>
        <p:origin x="1872"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A0C9E35E-23FE-BDC4-A205-7A2D2FEF79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A6D1EA6C-FD28-7119-098E-1809F6A99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724DE9-2E5F-4C0F-815E-EB06579E7239}" type="datetimeFigureOut">
              <a:rPr kumimoji="1" lang="ja-JP" altLang="en-US" smtClean="0"/>
              <a:t>2024/1/8</a:t>
            </a:fld>
            <a:endParaRPr kumimoji="1" lang="ja-JP" altLang="en-US"/>
          </a:p>
        </p:txBody>
      </p:sp>
      <p:sp>
        <p:nvSpPr>
          <p:cNvPr id="4" name="フッター プレースホルダー 3">
            <a:extLst>
              <a:ext uri="{FF2B5EF4-FFF2-40B4-BE49-F238E27FC236}">
                <a16:creationId xmlns:a16="http://schemas.microsoft.com/office/drawing/2014/main" id="{357D626E-2605-5366-D607-AA83346993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AECBD0C-ED50-2989-60F8-43122BB1FC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476CC1-DA0E-4216-89FB-75A66BBC4E1E}" type="slidenum">
              <a:rPr kumimoji="1" lang="ja-JP" altLang="en-US" smtClean="0"/>
              <a:t>‹#›</a:t>
            </a:fld>
            <a:endParaRPr kumimoji="1" lang="ja-JP" altLang="en-US"/>
          </a:p>
        </p:txBody>
      </p:sp>
    </p:spTree>
    <p:extLst>
      <p:ext uri="{BB962C8B-B14F-4D97-AF65-F5344CB8AC3E}">
        <p14:creationId xmlns:p14="http://schemas.microsoft.com/office/powerpoint/2010/main" val="34998411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CF09A-7693-4E02-BDAF-1318A0640A50}" type="datetimeFigureOut">
              <a:rPr kumimoji="1" lang="ja-JP" altLang="en-US" smtClean="0"/>
              <a:t>2024/1/8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56701-1E53-4A17-B22B-B59DB5CC294F}" type="slidenum">
              <a:rPr kumimoji="1" lang="ja-JP" altLang="en-US" smtClean="0"/>
              <a:t>‹#›</a:t>
            </a:fld>
            <a:endParaRPr kumimoji="1" lang="ja-JP" altLang="en-US"/>
          </a:p>
        </p:txBody>
      </p:sp>
    </p:spTree>
    <p:extLst>
      <p:ext uri="{BB962C8B-B14F-4D97-AF65-F5344CB8AC3E}">
        <p14:creationId xmlns:p14="http://schemas.microsoft.com/office/powerpoint/2010/main" val="36076780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食料品小売業者の売上予測という</a:t>
            </a:r>
            <a:r>
              <a:rPr kumimoji="1" lang="ja-JP" altLang="en-US"/>
              <a:t>テーマで小林</a:t>
            </a:r>
            <a:r>
              <a:rPr kumimoji="1" lang="ja-JP" altLang="en-US" dirty="0"/>
              <a:t>稔征が発表させていただきます。</a:t>
            </a: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a:t>
            </a:fld>
            <a:endParaRPr kumimoji="1" lang="ja-JP" altLang="en-US"/>
          </a:p>
        </p:txBody>
      </p:sp>
    </p:spTree>
    <p:extLst>
      <p:ext uri="{BB962C8B-B14F-4D97-AF65-F5344CB8AC3E}">
        <p14:creationId xmlns:p14="http://schemas.microsoft.com/office/powerpoint/2010/main" val="360087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施策改善と結果です。全データを解析してから店舗４４、パンのデータを抽出した結果より、</a:t>
            </a:r>
            <a:endParaRPr kumimoji="1" lang="en-US" altLang="ja-JP" dirty="0"/>
          </a:p>
          <a:p>
            <a:r>
              <a:rPr kumimoji="1" lang="ja-JP" altLang="en-US" dirty="0"/>
              <a:t>全データから店舗４４、パンのデータを抽出し解析した結果の方が良い精度だということが分かりました。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10</a:t>
            </a:fld>
            <a:endParaRPr kumimoji="1" lang="ja-JP" altLang="en-US"/>
          </a:p>
        </p:txBody>
      </p:sp>
    </p:spTree>
    <p:extLst>
      <p:ext uri="{BB962C8B-B14F-4D97-AF65-F5344CB8AC3E}">
        <p14:creationId xmlns:p14="http://schemas.microsoft.com/office/powerpoint/2010/main" val="21592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先ほど申し上げた通り、全データから店舗４４、パンのデータを抽出し解析した結果の方が良い精度でした。</a:t>
            </a:r>
          </a:p>
          <a:p>
            <a:endParaRPr kumimoji="1" lang="en-US" altLang="ja-JP" dirty="0"/>
          </a:p>
          <a:p>
            <a:r>
              <a:rPr kumimoji="1" lang="ja-JP" altLang="en-US" dirty="0"/>
              <a:t>このデータは、前処理として、５ファイルを結合し、店舗４４、パンのデータを抽出し、</a:t>
            </a:r>
            <a:endParaRPr kumimoji="1" lang="en-US" altLang="ja-JP" dirty="0"/>
          </a:p>
          <a:p>
            <a:r>
              <a:rPr kumimoji="1" lang="ja-JP" altLang="en-US" dirty="0"/>
              <a:t>文字列を数値に変換、「店舗識別番号」の特徴量を削除、緑枠内の特徴量を追加したデータです。</a:t>
            </a:r>
            <a:endParaRPr kumimoji="1" lang="en-US" altLang="ja-JP" dirty="0"/>
          </a:p>
          <a:p>
            <a:r>
              <a:rPr kumimoji="1" lang="ja-JP" altLang="en-US" dirty="0"/>
              <a:t>変数の内訳はこれらです。</a:t>
            </a: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11</a:t>
            </a:fld>
            <a:endParaRPr kumimoji="1" lang="ja-JP" altLang="en-US"/>
          </a:p>
        </p:txBody>
      </p:sp>
    </p:spTree>
    <p:extLst>
      <p:ext uri="{BB962C8B-B14F-4D97-AF65-F5344CB8AC3E}">
        <p14:creationId xmlns:p14="http://schemas.microsoft.com/office/powerpoint/2010/main" val="200021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b="0" i="0" dirty="0">
                <a:solidFill>
                  <a:srgbClr val="3A3A3A"/>
                </a:solidFill>
                <a:effectLst/>
                <a:latin typeface="游ゴシック" panose="020B0400000000000000" pitchFamily="50" charset="-128"/>
              </a:rPr>
              <a:t>３つのモデルで</a:t>
            </a:r>
            <a:r>
              <a:rPr lang="en-US" altLang="ja-JP" b="0" i="0" dirty="0">
                <a:solidFill>
                  <a:srgbClr val="3A3A3A"/>
                </a:solidFill>
                <a:effectLst/>
                <a:latin typeface="游ゴシック" panose="020B0400000000000000" pitchFamily="50" charset="-128"/>
              </a:rPr>
              <a:t>8/1</a:t>
            </a:r>
            <a:r>
              <a:rPr lang="ja-JP" altLang="en-US" b="0" i="0" dirty="0">
                <a:solidFill>
                  <a:srgbClr val="3A3A3A"/>
                </a:solidFill>
                <a:effectLst/>
                <a:latin typeface="游ゴシック" panose="020B0400000000000000" pitchFamily="50" charset="-128"/>
              </a:rPr>
              <a:t>から１５日までの期間で、店舗４４のパンの売上を予測した結果を可視化したものです。</a:t>
            </a:r>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青色が実測値、黄色が</a:t>
            </a:r>
            <a:r>
              <a:rPr lang="en-US" altLang="ja-JP" b="0" i="0" dirty="0" err="1">
                <a:solidFill>
                  <a:srgbClr val="3A3A3A"/>
                </a:solidFill>
                <a:effectLst/>
                <a:latin typeface="游ゴシック" panose="020B0400000000000000" pitchFamily="50" charset="-128"/>
              </a:rPr>
              <a:t>Catboost</a:t>
            </a:r>
            <a:r>
              <a:rPr lang="en-US" altLang="ja-JP" b="0" i="0" dirty="0">
                <a:solidFill>
                  <a:srgbClr val="3A3A3A"/>
                </a:solidFill>
                <a:effectLst/>
                <a:latin typeface="游ゴシック" panose="020B0400000000000000" pitchFamily="50" charset="-128"/>
              </a:rPr>
              <a:t>,</a:t>
            </a:r>
            <a:r>
              <a:rPr lang="ja-JP" altLang="en-US" b="0" i="0" dirty="0">
                <a:solidFill>
                  <a:srgbClr val="3A3A3A"/>
                </a:solidFill>
                <a:effectLst/>
                <a:latin typeface="游ゴシック" panose="020B0400000000000000" pitchFamily="50" charset="-128"/>
              </a:rPr>
              <a:t>緑が</a:t>
            </a:r>
            <a:r>
              <a:rPr lang="en-US" altLang="ja-JP" b="0" i="0" dirty="0" err="1">
                <a:solidFill>
                  <a:srgbClr val="3A3A3A"/>
                </a:solidFill>
                <a:effectLst/>
                <a:latin typeface="游ゴシック" panose="020B0400000000000000" pitchFamily="50" charset="-128"/>
              </a:rPr>
              <a:t>Xgboost</a:t>
            </a:r>
            <a:r>
              <a:rPr lang="en-US" altLang="ja-JP" b="0" i="0" dirty="0">
                <a:solidFill>
                  <a:srgbClr val="3A3A3A"/>
                </a:solidFill>
                <a:effectLst/>
                <a:latin typeface="游ゴシック" panose="020B0400000000000000" pitchFamily="50" charset="-128"/>
              </a:rPr>
              <a:t>,</a:t>
            </a:r>
            <a:r>
              <a:rPr lang="ja-JP" altLang="en-US" b="0" i="0" dirty="0">
                <a:solidFill>
                  <a:srgbClr val="3A3A3A"/>
                </a:solidFill>
                <a:effectLst/>
                <a:latin typeface="游ゴシック" panose="020B0400000000000000" pitchFamily="50" charset="-128"/>
              </a:rPr>
              <a:t>赤が</a:t>
            </a:r>
            <a:r>
              <a:rPr lang="en-US" altLang="ja-JP" b="0" i="0" dirty="0" err="1">
                <a:solidFill>
                  <a:srgbClr val="3A3A3A"/>
                </a:solidFill>
                <a:effectLst/>
                <a:latin typeface="游ゴシック" panose="020B0400000000000000" pitchFamily="50" charset="-128"/>
              </a:rPr>
              <a:t>lightgbm</a:t>
            </a:r>
            <a:r>
              <a:rPr lang="ja-JP" altLang="en-US" b="0" i="0" dirty="0">
                <a:solidFill>
                  <a:srgbClr val="3A3A3A"/>
                </a:solidFill>
                <a:effectLst/>
                <a:latin typeface="游ゴシック" panose="020B0400000000000000" pitchFamily="50" charset="-128"/>
              </a:rPr>
              <a:t>です。</a:t>
            </a:r>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評価指標（</a:t>
            </a:r>
            <a:r>
              <a:rPr lang="en-US" altLang="ja-JP" b="0" i="0" dirty="0">
                <a:solidFill>
                  <a:srgbClr val="3A3A3A"/>
                </a:solidFill>
                <a:effectLst/>
                <a:latin typeface="游ゴシック" panose="020B0400000000000000" pitchFamily="50" charset="-128"/>
              </a:rPr>
              <a:t>RMSE,RMSLE</a:t>
            </a:r>
            <a:r>
              <a:rPr lang="ja-JP" altLang="en-US" b="0" i="0" dirty="0">
                <a:solidFill>
                  <a:srgbClr val="3A3A3A"/>
                </a:solidFill>
                <a:effectLst/>
                <a:latin typeface="游ゴシック" panose="020B0400000000000000" pitchFamily="50" charset="-128"/>
              </a:rPr>
              <a:t>）をもとに誤差を評価すると</a:t>
            </a:r>
            <a:endParaRPr lang="en-US" altLang="ja-JP" b="0" i="0" dirty="0">
              <a:solidFill>
                <a:srgbClr val="3A3A3A"/>
              </a:solidFill>
              <a:effectLst/>
              <a:latin typeface="游ゴシック" panose="020B0400000000000000" pitchFamily="50" charset="-128"/>
            </a:endParaRPr>
          </a:p>
          <a:p>
            <a:pPr algn="l" fontAlgn="base"/>
            <a:r>
              <a:rPr kumimoji="1" lang="en-US" altLang="ja-JP" dirty="0"/>
              <a:t>CATBOOST</a:t>
            </a:r>
            <a:r>
              <a:rPr kumimoji="1" lang="ja-JP" altLang="en-US" dirty="0"/>
              <a:t>のアルゴリズムで、</a:t>
            </a:r>
            <a:r>
              <a:rPr kumimoji="1" lang="en-US" altLang="ja-JP" dirty="0"/>
              <a:t>random_state0,0</a:t>
            </a:r>
            <a:r>
              <a:rPr kumimoji="1" lang="ja-JP" altLang="en-US" dirty="0"/>
              <a:t>かつ、交差検証なしのモデルが最も良い精度でした。</a:t>
            </a:r>
            <a:endParaRPr kumimoji="1" lang="en-US" altLang="ja-JP" dirty="0"/>
          </a:p>
          <a:p>
            <a:endParaRPr kumimoji="1" lang="en-US" altLang="ja-JP" dirty="0"/>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r>
              <a:rPr lang="en-US" altLang="ja-JP" b="0" i="0" dirty="0">
                <a:solidFill>
                  <a:srgbClr val="3A3A3A"/>
                </a:solidFill>
                <a:effectLst/>
                <a:latin typeface="游ゴシック" panose="020B0400000000000000" pitchFamily="50" charset="-128"/>
              </a:rPr>
              <a:t>----------------------------------------------------------</a:t>
            </a:r>
          </a:p>
          <a:p>
            <a:pPr algn="l" fontAlgn="base"/>
            <a:r>
              <a:rPr lang="en-US" altLang="ja-JP" b="0" i="0" dirty="0">
                <a:solidFill>
                  <a:srgbClr val="3A3A3A"/>
                </a:solidFill>
                <a:effectLst/>
                <a:latin typeface="游ゴシック" panose="020B0400000000000000" pitchFamily="50" charset="-128"/>
              </a:rPr>
              <a:t>RMSE</a:t>
            </a:r>
            <a:r>
              <a:rPr lang="ja-JP" altLang="en-US" b="0" i="0" dirty="0">
                <a:solidFill>
                  <a:srgbClr val="3A3A3A"/>
                </a:solidFill>
                <a:effectLst/>
                <a:latin typeface="游ゴシック" panose="020B0400000000000000" pitchFamily="50" charset="-128"/>
              </a:rPr>
              <a:t>には弱点があります。というのは以下になります。</a:t>
            </a:r>
          </a:p>
          <a:p>
            <a:pPr algn="l" fontAlgn="base">
              <a:buFont typeface="Arial" panose="020B0604020202020204" pitchFamily="34" charset="0"/>
              <a:buChar char="•"/>
            </a:pPr>
            <a:r>
              <a:rPr lang="ja-JP" altLang="en-US" b="0" i="0" dirty="0">
                <a:solidFill>
                  <a:srgbClr val="3A3A3A"/>
                </a:solidFill>
                <a:effectLst/>
                <a:latin typeface="游ゴシック" panose="020B0400000000000000" pitchFamily="50" charset="-128"/>
              </a:rPr>
              <a:t>はずれ値があると弱い（はずれ値）にひきずられてしまいます。</a:t>
            </a:r>
          </a:p>
          <a:p>
            <a:pPr algn="l" fontAlgn="base">
              <a:buFont typeface="Arial" panose="020B0604020202020204" pitchFamily="34" charset="0"/>
              <a:buChar char="•"/>
            </a:pPr>
            <a:r>
              <a:rPr lang="ja-JP" altLang="en-US" b="0" i="0" dirty="0">
                <a:solidFill>
                  <a:srgbClr val="3A3A3A"/>
                </a:solidFill>
                <a:effectLst/>
                <a:latin typeface="游ゴシック" panose="020B0400000000000000" pitchFamily="50" charset="-128"/>
              </a:rPr>
              <a:t>データの分布が正規分布でないと精度がない。</a:t>
            </a:r>
          </a:p>
          <a:p>
            <a:pPr algn="l" fontAlgn="base">
              <a:buFont typeface="Arial" panose="020B0604020202020204" pitchFamily="34" charset="0"/>
              <a:buChar char="•"/>
            </a:pPr>
            <a:r>
              <a:rPr lang="ja-JP" altLang="en-US" b="0" i="0" dirty="0">
                <a:solidFill>
                  <a:srgbClr val="3A3A3A"/>
                </a:solidFill>
                <a:effectLst/>
                <a:latin typeface="游ゴシック" panose="020B0400000000000000" pitchFamily="50" charset="-128"/>
              </a:rPr>
              <a:t>狭い値で変化している場合に弱い。</a:t>
            </a:r>
            <a:endParaRPr kumimoji="1" lang="en-US" altLang="ja-JP" b="0" i="0" dirty="0">
              <a:solidFill>
                <a:srgbClr val="222222"/>
              </a:solidFill>
              <a:effectLst/>
              <a:latin typeface="YakuHanJPs"/>
            </a:endParaRPr>
          </a:p>
          <a:p>
            <a:r>
              <a:rPr kumimoji="1" lang="en-US" altLang="ja-JP" b="0" i="0" dirty="0">
                <a:solidFill>
                  <a:srgbClr val="222222"/>
                </a:solidFill>
                <a:effectLst/>
                <a:latin typeface="YakuHanJPs"/>
              </a:rPr>
              <a:t>RMSLE</a:t>
            </a:r>
          </a:p>
          <a:p>
            <a:pPr algn="l" fontAlgn="base">
              <a:buFont typeface="Arial" panose="020B0604020202020204" pitchFamily="34" charset="0"/>
              <a:buChar char="•"/>
            </a:pPr>
            <a:r>
              <a:rPr lang="ja-JP" altLang="en-US" b="0" i="0" dirty="0">
                <a:solidFill>
                  <a:srgbClr val="3A3A3A"/>
                </a:solidFill>
                <a:effectLst/>
                <a:latin typeface="游ゴシック" panose="020B0400000000000000" pitchFamily="50" charset="-128"/>
              </a:rPr>
              <a:t>はずれ値に強い。</a:t>
            </a:r>
          </a:p>
          <a:p>
            <a:pPr algn="l" fontAlgn="base">
              <a:buFont typeface="Arial" panose="020B0604020202020204" pitchFamily="34" charset="0"/>
              <a:buChar char="•"/>
            </a:pPr>
            <a:r>
              <a:rPr lang="ja-JP" altLang="en-US" b="0" i="0" dirty="0">
                <a:solidFill>
                  <a:srgbClr val="3A3A3A"/>
                </a:solidFill>
                <a:effectLst/>
                <a:latin typeface="游ゴシック" panose="020B0400000000000000" pitchFamily="50" charset="-128"/>
              </a:rPr>
              <a:t>多めに予測するよりも小さく予測するのに、誤差がでるようになっている。</a:t>
            </a: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12</a:t>
            </a:fld>
            <a:endParaRPr kumimoji="1" lang="ja-JP" altLang="en-US"/>
          </a:p>
        </p:txBody>
      </p:sp>
    </p:spTree>
    <p:extLst>
      <p:ext uri="{BB962C8B-B14F-4D97-AF65-F5344CB8AC3E}">
        <p14:creationId xmlns:p14="http://schemas.microsoft.com/office/powerpoint/2010/main" val="556784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err="1">
                <a:solidFill>
                  <a:srgbClr val="222222"/>
                </a:solidFill>
                <a:effectLst/>
                <a:latin typeface="YakuHanJPs"/>
              </a:rPr>
              <a:t>Catboost</a:t>
            </a:r>
            <a:r>
              <a:rPr kumimoji="1" lang="ja-JP" altLang="en-US" b="0" i="0" dirty="0">
                <a:solidFill>
                  <a:srgbClr val="222222"/>
                </a:solidFill>
                <a:effectLst/>
                <a:latin typeface="YakuHanJPs"/>
              </a:rPr>
              <a:t>の予測値と実測値を可視化しました。</a:t>
            </a:r>
            <a:endParaRPr kumimoji="1" lang="en-US" altLang="ja-JP" b="0" i="0" dirty="0">
              <a:solidFill>
                <a:srgbClr val="222222"/>
              </a:solidFill>
              <a:effectLst/>
              <a:latin typeface="YakuHanJPs"/>
            </a:endParaRPr>
          </a:p>
          <a:p>
            <a:pPr algn="l" fontAlgn="base"/>
            <a:r>
              <a:rPr lang="en-US" altLang="ja-JP" b="0" i="0" dirty="0">
                <a:solidFill>
                  <a:srgbClr val="3A3A3A"/>
                </a:solidFill>
                <a:effectLst/>
                <a:latin typeface="游ゴシック" panose="020B0400000000000000" pitchFamily="50" charset="-128"/>
              </a:rPr>
              <a:t>8/1</a:t>
            </a:r>
            <a:r>
              <a:rPr lang="ja-JP" altLang="en-US" b="0" i="0" dirty="0">
                <a:solidFill>
                  <a:srgbClr val="3A3A3A"/>
                </a:solidFill>
                <a:effectLst/>
                <a:latin typeface="游ゴシック" panose="020B0400000000000000" pitchFamily="50" charset="-128"/>
              </a:rPr>
              <a:t>から１５日までの期間で、店舗４４のパンの売上を予測した結果を可視化したものです。</a:t>
            </a:r>
            <a:endParaRPr lang="en-US" altLang="ja-JP" b="0" i="0" dirty="0">
              <a:solidFill>
                <a:srgbClr val="3A3A3A"/>
              </a:solidFill>
              <a:effectLst/>
              <a:latin typeface="游ゴシック" panose="020B0400000000000000" pitchFamily="50" charset="-128"/>
            </a:endParaRPr>
          </a:p>
          <a:p>
            <a:pPr algn="l" fontAlgn="base"/>
            <a:r>
              <a:rPr lang="en-US" altLang="ja-JP" b="0" i="0" dirty="0">
                <a:solidFill>
                  <a:srgbClr val="3A3A3A"/>
                </a:solidFill>
                <a:effectLst/>
                <a:latin typeface="游ゴシック" panose="020B0400000000000000" pitchFamily="50" charset="-128"/>
              </a:rPr>
              <a:t>8/6</a:t>
            </a:r>
            <a:r>
              <a:rPr lang="ja-JP" altLang="en-US" b="0" i="0" dirty="0">
                <a:solidFill>
                  <a:srgbClr val="3A3A3A"/>
                </a:solidFill>
                <a:effectLst/>
                <a:latin typeface="游ゴシック" panose="020B0400000000000000" pitchFamily="50" charset="-128"/>
              </a:rPr>
              <a:t>から</a:t>
            </a:r>
            <a:r>
              <a:rPr lang="en-US" altLang="ja-JP" b="0" i="0" dirty="0">
                <a:solidFill>
                  <a:srgbClr val="3A3A3A"/>
                </a:solidFill>
                <a:effectLst/>
                <a:latin typeface="游ゴシック" panose="020B0400000000000000" pitchFamily="50" charset="-128"/>
              </a:rPr>
              <a:t>8/8</a:t>
            </a:r>
            <a:r>
              <a:rPr lang="ja-JP" altLang="en-US" b="0" i="0" dirty="0">
                <a:solidFill>
                  <a:srgbClr val="3A3A3A"/>
                </a:solidFill>
                <a:effectLst/>
                <a:latin typeface="游ゴシック" panose="020B0400000000000000" pitchFamily="50" charset="-128"/>
              </a:rPr>
              <a:t>は実測値と予測値がほぼ合致しているが、他の日は合致していない日が多い状況です。</a:t>
            </a:r>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この段階での精度は、まだまだ精度が悪いと判断しました。</a:t>
            </a:r>
            <a:endParaRPr lang="en-US" altLang="ja-JP" b="0" i="0" dirty="0">
              <a:solidFill>
                <a:srgbClr val="3A3A3A"/>
              </a:solidFill>
              <a:effectLst/>
              <a:latin typeface="游ゴシック" panose="020B0400000000000000" pitchFamily="50" charset="-128"/>
            </a:endParaRPr>
          </a:p>
          <a:p>
            <a:pPr algn="l" fontAlgn="base"/>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精度についてもう少し詳しくご説明します。</a:t>
            </a:r>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画面中央に、決定係数、つまりモデルの適合度の指標を表示しました。</a:t>
            </a:r>
            <a:endParaRPr lang="en-US" altLang="ja-JP" b="0" i="0" dirty="0">
              <a:solidFill>
                <a:srgbClr val="3A3A3A"/>
              </a:solidFill>
              <a:effectLst/>
              <a:latin typeface="游ゴシック" panose="020B0400000000000000" pitchFamily="50" charset="-128"/>
            </a:endParaRPr>
          </a:p>
          <a:p>
            <a:pPr algn="l" fontAlgn="base"/>
            <a:r>
              <a:rPr lang="ja-JP" altLang="en-US" b="0" i="0" dirty="0">
                <a:solidFill>
                  <a:srgbClr val="3A3A3A"/>
                </a:solidFill>
                <a:effectLst/>
                <a:latin typeface="游ゴシック" panose="020B0400000000000000" pitchFamily="50" charset="-128"/>
              </a:rPr>
              <a:t>目標値と予測値の差、つまり誤差が平均でどのくらいあるのかの指標です。</a:t>
            </a:r>
          </a:p>
          <a:p>
            <a:r>
              <a:rPr kumimoji="1" lang="ja-JP" altLang="en-US" b="0" i="0" dirty="0">
                <a:solidFill>
                  <a:srgbClr val="222222"/>
                </a:solidFill>
                <a:effectLst/>
                <a:latin typeface="YakuHanJPs"/>
              </a:rPr>
              <a:t>決定係数の最大値は１で、１に近いほど、モデルが与えられたデータに当てはまっていることを表し</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０に近いほど当てはまりが悪いことを意味します。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０から１の範囲で表現され、１に近ければ近いほど、よりよいものが出来上がっていることを意味します。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未知の新しいデータ、つまり検証データに対しての決定係数が重要で、</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訓練データと検証データの決定係数に差</a:t>
            </a:r>
            <a:r>
              <a:rPr kumimoji="1" lang="en-US" altLang="ja-JP" b="0" i="0" dirty="0">
                <a:solidFill>
                  <a:srgbClr val="222222"/>
                </a:solidFill>
                <a:effectLst/>
                <a:latin typeface="YakuHanJPs"/>
              </a:rPr>
              <a:t>(</a:t>
            </a:r>
            <a:r>
              <a:rPr kumimoji="1" lang="ja-JP" altLang="en-US" b="0" i="0" dirty="0">
                <a:solidFill>
                  <a:srgbClr val="222222"/>
                </a:solidFill>
                <a:effectLst/>
                <a:latin typeface="YakuHanJPs"/>
              </a:rPr>
              <a:t>乖離</a:t>
            </a:r>
            <a:r>
              <a:rPr kumimoji="1" lang="en-US" altLang="ja-JP" b="0" i="0" dirty="0">
                <a:solidFill>
                  <a:srgbClr val="222222"/>
                </a:solidFill>
                <a:effectLst/>
                <a:latin typeface="YakuHanJPs"/>
              </a:rPr>
              <a:t>(</a:t>
            </a:r>
            <a:r>
              <a:rPr kumimoji="1" lang="ja-JP" altLang="en-US" b="0" i="0" dirty="0">
                <a:solidFill>
                  <a:srgbClr val="222222"/>
                </a:solidFill>
                <a:effectLst/>
                <a:latin typeface="YakuHanJPs"/>
              </a:rPr>
              <a:t>かいり</a:t>
            </a:r>
            <a:r>
              <a:rPr kumimoji="1" lang="en-US" altLang="ja-JP" b="0" i="0" dirty="0">
                <a:solidFill>
                  <a:srgbClr val="222222"/>
                </a:solidFill>
                <a:effectLst/>
                <a:latin typeface="YakuHanJPs"/>
              </a:rPr>
              <a:t>))</a:t>
            </a:r>
            <a:r>
              <a:rPr kumimoji="1" lang="ja-JP" altLang="en-US" b="0" i="0" dirty="0">
                <a:solidFill>
                  <a:srgbClr val="222222"/>
                </a:solidFill>
                <a:effectLst/>
                <a:latin typeface="YakuHanJPs"/>
              </a:rPr>
              <a:t>があるのは、過学習が起きている可能性があります。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訓練データにフィットしすぎて、検証データにうまくあてはまれていない可能性があります。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また、それぞれの決定係数を１に近づけるためには、特徴量追加が必要である。</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と考え、施策改善を行いました。</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備考：</a:t>
            </a:r>
            <a:endParaRPr kumimoji="1" lang="en-US" altLang="ja-JP" b="0" i="0" dirty="0">
              <a:solidFill>
                <a:srgbClr val="222222"/>
              </a:solidFill>
              <a:effectLst/>
              <a:latin typeface="YakuHanJPs"/>
            </a:endParaRPr>
          </a:p>
          <a:p>
            <a:r>
              <a:rPr kumimoji="1" lang="ja-JP" altLang="en-US" sz="1200" dirty="0"/>
              <a:t>在庫に関するデータはありませんでした。商材がパンですので、当日消費するものだと仮定します。</a:t>
            </a:r>
            <a:endParaRPr kumimoji="1" lang="en-US" altLang="ja-JP" sz="1200" dirty="0"/>
          </a:p>
          <a:p>
            <a:r>
              <a:rPr kumimoji="1" lang="ja-JP" altLang="en-US" sz="1200" dirty="0"/>
              <a:t>実測値の売上は、在庫数が最適な注文数と仮定します</a:t>
            </a:r>
            <a:endParaRPr kumimoji="1" lang="en-US" altLang="ja-JP" b="0" i="0" dirty="0">
              <a:solidFill>
                <a:srgbClr val="222222"/>
              </a:solidFill>
              <a:effectLst/>
              <a:latin typeface="YakuHanJPs"/>
            </a:endParaRPr>
          </a:p>
          <a:p>
            <a:r>
              <a:rPr kumimoji="1" lang="ja-JP" altLang="en-US" dirty="0"/>
              <a:t>売上</a:t>
            </a:r>
            <a:r>
              <a:rPr kumimoji="1" lang="en-US" altLang="ja-JP" dirty="0"/>
              <a:t>1800(UTC)</a:t>
            </a:r>
            <a:r>
              <a:rPr kumimoji="1" lang="ja-JP" altLang="en-US" dirty="0"/>
              <a:t>に対して、誤差</a:t>
            </a:r>
            <a:r>
              <a:rPr kumimoji="1" lang="en-US" altLang="ja-JP" dirty="0"/>
              <a:t>±138(UTC)</a:t>
            </a:r>
            <a:r>
              <a:rPr kumimoji="1" lang="ja-JP" altLang="en-US" dirty="0"/>
              <a:t>であるため、予測値は１</a:t>
            </a:r>
            <a:r>
              <a:rPr kumimoji="1" lang="en-US" altLang="ja-JP" dirty="0"/>
              <a:t>938(UTC) or 1662(UTC)</a:t>
            </a:r>
            <a:r>
              <a:rPr kumimoji="1" lang="ja-JP" altLang="en-US" dirty="0"/>
              <a:t>である。</a:t>
            </a:r>
            <a:endParaRPr kumimoji="1" lang="en-US" altLang="ja-JP" dirty="0"/>
          </a:p>
          <a:p>
            <a:r>
              <a:rPr kumimoji="1" lang="en-US" altLang="ja-JP" dirty="0"/>
              <a:t>1800</a:t>
            </a:r>
            <a:r>
              <a:rPr kumimoji="1" lang="ja-JP" altLang="en-US" dirty="0"/>
              <a:t>個のパンを売り上げる場合、</a:t>
            </a:r>
            <a:r>
              <a:rPr kumimoji="1" lang="en-US" altLang="ja-JP" dirty="0"/>
              <a:t>138</a:t>
            </a:r>
            <a:r>
              <a:rPr kumimoji="1" lang="ja-JP" altLang="en-US" dirty="0"/>
              <a:t>個の過不足は精度が悪いと判断しています。</a:t>
            </a:r>
            <a:endParaRPr kumimoji="1" lang="en-US" altLang="ja-JP" b="0" i="0" dirty="0">
              <a:solidFill>
                <a:srgbClr val="222222"/>
              </a:solidFill>
              <a:effectLst/>
              <a:latin typeface="YakuHanJPs"/>
            </a:endParaRPr>
          </a:p>
          <a:p>
            <a:pPr algn="l" fontAlgn="base"/>
            <a:r>
              <a:rPr lang="en-US" altLang="ja-JP" b="0" i="0" dirty="0">
                <a:solidFill>
                  <a:srgbClr val="3A3A3A"/>
                </a:solidFill>
                <a:effectLst/>
                <a:latin typeface="游ゴシック" panose="020B0400000000000000" pitchFamily="50" charset="-128"/>
              </a:rPr>
              <a:t>8/2</a:t>
            </a:r>
            <a:r>
              <a:rPr lang="ja-JP" altLang="en-US" b="0" i="0" dirty="0">
                <a:solidFill>
                  <a:srgbClr val="3A3A3A"/>
                </a:solidFill>
                <a:effectLst/>
                <a:latin typeface="游ゴシック" panose="020B0400000000000000" pitchFamily="50" charset="-128"/>
              </a:rPr>
              <a:t>は、予測値が実測値より下回り、この予測値を参考に発注すると在庫不足が起こる可能性があります。</a:t>
            </a:r>
            <a:endParaRPr lang="en-US" altLang="ja-JP" b="0" i="0" dirty="0">
              <a:solidFill>
                <a:srgbClr val="3A3A3A"/>
              </a:solidFill>
              <a:effectLst/>
              <a:latin typeface="游ゴシック" panose="020B0400000000000000" pitchFamily="50" charset="-128"/>
            </a:endParaRPr>
          </a:p>
          <a:p>
            <a:pPr algn="l" fontAlgn="base"/>
            <a:r>
              <a:rPr lang="en-US" altLang="ja-JP" b="0" i="0" dirty="0">
                <a:solidFill>
                  <a:srgbClr val="3A3A3A"/>
                </a:solidFill>
                <a:effectLst/>
                <a:latin typeface="游ゴシック" panose="020B0400000000000000" pitchFamily="50" charset="-128"/>
              </a:rPr>
              <a:t>8/6</a:t>
            </a:r>
            <a:r>
              <a:rPr lang="ja-JP" altLang="en-US" b="0" i="0" dirty="0">
                <a:solidFill>
                  <a:srgbClr val="3A3A3A"/>
                </a:solidFill>
                <a:effectLst/>
                <a:latin typeface="游ゴシック" panose="020B0400000000000000" pitchFamily="50" charset="-128"/>
              </a:rPr>
              <a:t>から</a:t>
            </a:r>
            <a:r>
              <a:rPr lang="en-US" altLang="ja-JP" b="0" i="0" dirty="0">
                <a:solidFill>
                  <a:srgbClr val="3A3A3A"/>
                </a:solidFill>
                <a:effectLst/>
                <a:latin typeface="游ゴシック" panose="020B0400000000000000" pitchFamily="50" charset="-128"/>
              </a:rPr>
              <a:t>8</a:t>
            </a:r>
            <a:r>
              <a:rPr lang="ja-JP" altLang="en-US" b="0" i="0" dirty="0">
                <a:solidFill>
                  <a:srgbClr val="3A3A3A"/>
                </a:solidFill>
                <a:effectLst/>
                <a:latin typeface="游ゴシック" panose="020B0400000000000000" pitchFamily="50" charset="-128"/>
              </a:rPr>
              <a:t>日は、予測値と実測値がほぼ合致しており、この予測値を参考に発注すると最適な需要と供給を満たせていた可能性があります。</a:t>
            </a:r>
            <a:endParaRPr lang="en-US" altLang="ja-JP" b="0" i="0" dirty="0">
              <a:solidFill>
                <a:srgbClr val="3A3A3A"/>
              </a:solidFill>
              <a:effectLst/>
              <a:latin typeface="游ゴシック" panose="020B0400000000000000" pitchFamily="50" charset="-128"/>
            </a:endParaRPr>
          </a:p>
          <a:p>
            <a:pPr algn="l" fontAlgn="base"/>
            <a:r>
              <a:rPr lang="en-US" altLang="ja-JP" b="0" i="0" dirty="0">
                <a:solidFill>
                  <a:srgbClr val="3A3A3A"/>
                </a:solidFill>
                <a:effectLst/>
                <a:latin typeface="游ゴシック" panose="020B0400000000000000" pitchFamily="50" charset="-128"/>
              </a:rPr>
              <a:t>8/10</a:t>
            </a:r>
            <a:r>
              <a:rPr lang="ja-JP" altLang="en-US" b="0" i="0" dirty="0">
                <a:solidFill>
                  <a:srgbClr val="3A3A3A"/>
                </a:solidFill>
                <a:effectLst/>
                <a:latin typeface="游ゴシック" panose="020B0400000000000000" pitchFamily="50" charset="-128"/>
              </a:rPr>
              <a:t>は、予測値が実測値より上回り、この予測値を参考に発注すると過剰在庫が起こる可能性あると考えられます。</a:t>
            </a:r>
            <a:endParaRPr lang="en-US" altLang="ja-JP" b="0" i="0" dirty="0">
              <a:solidFill>
                <a:srgbClr val="3A3A3A"/>
              </a:solidFill>
              <a:effectLst/>
              <a:latin typeface="游ゴシック" panose="020B0400000000000000" pitchFamily="50" charset="-128"/>
            </a:endParaRP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13</a:t>
            </a:fld>
            <a:endParaRPr kumimoji="1" lang="ja-JP" altLang="en-US"/>
          </a:p>
        </p:txBody>
      </p:sp>
    </p:spTree>
    <p:extLst>
      <p:ext uri="{BB962C8B-B14F-4D97-AF65-F5344CB8AC3E}">
        <p14:creationId xmlns:p14="http://schemas.microsoft.com/office/powerpoint/2010/main" val="1815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加重移動平均、単純移動平均、指数移動平均の移動平均３種類を特徴量として追加して、精度確認したところ</a:t>
            </a:r>
            <a:endParaRPr kumimoji="1" lang="en-US" altLang="ja-JP" dirty="0"/>
          </a:p>
          <a:p>
            <a:r>
              <a:rPr kumimoji="1" lang="ja-JP" altLang="en-US" dirty="0"/>
              <a:t>指数移動平均が精度向上に最も寄与したので採用しました。</a:t>
            </a:r>
            <a:endParaRPr kumimoji="1" lang="en-US" altLang="ja-JP" dirty="0"/>
          </a:p>
          <a:p>
            <a:r>
              <a:rPr kumimoji="1" lang="ja-JP" altLang="en-US" dirty="0"/>
              <a:t>期間９０日間で直近の売上価格ほど比重を置いて計算された平均値です。</a:t>
            </a:r>
            <a:endParaRPr kumimoji="1" lang="en-US" altLang="ja-JP" dirty="0"/>
          </a:p>
          <a:p>
            <a:endParaRPr kumimoji="1" lang="en-US" altLang="ja-JP" dirty="0"/>
          </a:p>
          <a:p>
            <a:r>
              <a:rPr kumimoji="1" lang="ja-JP" altLang="en-US" dirty="0"/>
              <a:t>次に、外れ値除去を行いました。</a:t>
            </a:r>
            <a:endParaRPr kumimoji="1" lang="en-US" altLang="ja-JP" dirty="0"/>
          </a:p>
          <a:p>
            <a:r>
              <a:rPr kumimoji="1" lang="ja-JP" altLang="en-US" dirty="0"/>
              <a:t>指数移動標準偏差を算出し、３倍以上離れている箇所から目視で４箇所を特定し除去しました。</a:t>
            </a:r>
            <a:endParaRPr kumimoji="1" lang="en-US" altLang="ja-JP" dirty="0"/>
          </a:p>
          <a:p>
            <a:endParaRPr kumimoji="1" lang="en-US" altLang="ja-JP" dirty="0"/>
          </a:p>
          <a:p>
            <a:r>
              <a:rPr kumimoji="1" lang="ja-JP" altLang="en-US" dirty="0"/>
              <a:t>欠損値処理として、石油価格の欠損値を前後の値で補完しました。</a:t>
            </a:r>
            <a:endParaRPr kumimoji="1" lang="en-US" altLang="ja-JP" dirty="0"/>
          </a:p>
          <a:p>
            <a:r>
              <a:rPr kumimoji="1" lang="ja-JP" altLang="en-US" dirty="0"/>
              <a:t>この結果、</a:t>
            </a:r>
            <a:r>
              <a:rPr kumimoji="1" lang="en-US" altLang="ja-JP" dirty="0"/>
              <a:t>RMSE</a:t>
            </a:r>
            <a:r>
              <a:rPr kumimoji="1" lang="ja-JP" altLang="en-US" dirty="0"/>
              <a:t>が９６、決定係数</a:t>
            </a:r>
            <a:r>
              <a:rPr kumimoji="1" lang="en-US" altLang="ja-JP" dirty="0"/>
              <a:t>0.86</a:t>
            </a:r>
            <a:r>
              <a:rPr kumimoji="1" lang="ja-JP" altLang="en-US" dirty="0"/>
              <a:t>となり、ともに精度向上しました。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14</a:t>
            </a:fld>
            <a:endParaRPr kumimoji="1" lang="ja-JP" altLang="en-US"/>
          </a:p>
        </p:txBody>
      </p:sp>
    </p:spTree>
    <p:extLst>
      <p:ext uri="{BB962C8B-B14F-4D97-AF65-F5344CB8AC3E}">
        <p14:creationId xmlns:p14="http://schemas.microsoft.com/office/powerpoint/2010/main" val="2738527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solidFill>
                  <a:srgbClr val="6A9955"/>
                </a:solidFill>
                <a:effectLst/>
                <a:latin typeface="Consolas" panose="020B0609020204030204" pitchFamily="49" charset="0"/>
              </a:rPr>
              <a:t>過学習は、入力変数同士の相関が強い可能性がある（多重共線性）ことで発生します。</a:t>
            </a:r>
            <a:endParaRPr lang="ja-JP" altLang="en-US" b="0" dirty="0">
              <a:solidFill>
                <a:srgbClr val="D4D4D4"/>
              </a:solidFill>
              <a:effectLst/>
              <a:latin typeface="Consolas" panose="020B0609020204030204" pitchFamily="49" charset="0"/>
            </a:endParaRPr>
          </a:p>
          <a:p>
            <a:r>
              <a:rPr lang="ja-JP" altLang="en-US" b="0" dirty="0">
                <a:solidFill>
                  <a:srgbClr val="6A9955"/>
                </a:solidFill>
                <a:effectLst/>
                <a:latin typeface="Consolas" panose="020B0609020204030204" pitchFamily="49" charset="0"/>
              </a:rPr>
              <a:t>機械学習アルゴリズムでは、学習時に、相関の高い入力変数を使用することによって、モデルの予測精度の向上に妨げになってしまう場合があります。</a:t>
            </a:r>
            <a:endParaRPr lang="ja-JP" altLang="en-US" b="0" dirty="0">
              <a:solidFill>
                <a:srgbClr val="D4D4D4"/>
              </a:solidFill>
              <a:effectLst/>
              <a:latin typeface="Consolas" panose="020B0609020204030204" pitchFamily="49" charset="0"/>
            </a:endParaRPr>
          </a:p>
          <a:p>
            <a:r>
              <a:rPr lang="ja-JP" altLang="en-US" b="0" dirty="0">
                <a:solidFill>
                  <a:srgbClr val="6A9955"/>
                </a:solidFill>
                <a:effectLst/>
                <a:latin typeface="Consolas" panose="020B0609020204030204" pitchFamily="49" charset="0"/>
              </a:rPr>
              <a:t>相関の高い入力変数を入れないようにしなければいけません。</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solidFill>
                  <a:srgbClr val="6A9955"/>
                </a:solidFill>
                <a:effectLst/>
                <a:latin typeface="Consolas" panose="020B0609020204030204" pitchFamily="49" charset="0"/>
              </a:rPr>
              <a:t>過学習を抑制する手法として、次元削減があります。</a:t>
            </a:r>
            <a:endParaRPr lang="en-US" altLang="ja-JP" b="0" dirty="0">
              <a:solidFill>
                <a:srgbClr val="6A9955"/>
              </a:solidFill>
              <a:effectLst/>
              <a:latin typeface="Consolas" panose="020B0609020204030204" pitchFamily="49" charset="0"/>
            </a:endParaRPr>
          </a:p>
          <a:p>
            <a:r>
              <a:rPr lang="ja-JP" altLang="en-US" b="0" dirty="0">
                <a:solidFill>
                  <a:srgbClr val="6A9955"/>
                </a:solidFill>
                <a:effectLst/>
                <a:latin typeface="Consolas" panose="020B0609020204030204" pitchFamily="49" charset="0"/>
              </a:rPr>
              <a:t>入力値</a:t>
            </a:r>
            <a:r>
              <a:rPr lang="en-US" altLang="ja-JP" b="0" dirty="0">
                <a:solidFill>
                  <a:srgbClr val="6A9955"/>
                </a:solidFill>
                <a:effectLst/>
                <a:latin typeface="Consolas" panose="020B0609020204030204" pitchFamily="49" charset="0"/>
              </a:rPr>
              <a:t>X</a:t>
            </a:r>
            <a:r>
              <a:rPr lang="ja-JP" altLang="en-US" b="0" dirty="0">
                <a:solidFill>
                  <a:srgbClr val="6A9955"/>
                </a:solidFill>
                <a:effectLst/>
                <a:latin typeface="Consolas" panose="020B0609020204030204" pitchFamily="49" charset="0"/>
              </a:rPr>
              <a:t>の中に、相関が高いものがたくさんあったということが問題。入力値</a:t>
            </a:r>
            <a:r>
              <a:rPr lang="en-US" altLang="ja-JP" b="0" dirty="0">
                <a:solidFill>
                  <a:srgbClr val="6A9955"/>
                </a:solidFill>
                <a:effectLst/>
                <a:latin typeface="Consolas" panose="020B0609020204030204" pitchFamily="49" charset="0"/>
              </a:rPr>
              <a:t>X</a:t>
            </a:r>
            <a:r>
              <a:rPr lang="ja-JP" altLang="en-US" b="0" dirty="0">
                <a:solidFill>
                  <a:srgbClr val="6A9955"/>
                </a:solidFill>
                <a:effectLst/>
                <a:latin typeface="Consolas" panose="020B0609020204030204" pitchFamily="49" charset="0"/>
              </a:rPr>
              <a:t>を凝縮して良い形（主成分）に変える、次元削減を行いました。</a:t>
            </a:r>
            <a:endParaRPr lang="en-US" altLang="ja-JP" b="0" dirty="0">
              <a:solidFill>
                <a:srgbClr val="6A9955"/>
              </a:solidFill>
              <a:effectLst/>
              <a:latin typeface="Consolas" panose="020B0609020204030204" pitchFamily="49" charset="0"/>
            </a:endParaRPr>
          </a:p>
          <a:p>
            <a:r>
              <a:rPr lang="en-US" altLang="ja-JP" b="0" dirty="0">
                <a:solidFill>
                  <a:srgbClr val="6A9955"/>
                </a:solidFill>
                <a:effectLst/>
                <a:latin typeface="Consolas" panose="020B0609020204030204" pitchFamily="49" charset="0"/>
              </a:rPr>
              <a:t>PCA</a:t>
            </a:r>
            <a:r>
              <a:rPr lang="ja-JP" altLang="en-US" b="0" dirty="0">
                <a:solidFill>
                  <a:srgbClr val="6A9955"/>
                </a:solidFill>
                <a:effectLst/>
                <a:latin typeface="Consolas" panose="020B0609020204030204" pitchFamily="49" charset="0"/>
              </a:rPr>
              <a:t>＆</a:t>
            </a:r>
            <a:r>
              <a:rPr lang="en-US" altLang="ja-JP" b="0" dirty="0">
                <a:solidFill>
                  <a:srgbClr val="6A9955"/>
                </a:solidFill>
                <a:effectLst/>
                <a:latin typeface="Consolas" panose="020B0609020204030204" pitchFamily="49" charset="0"/>
              </a:rPr>
              <a:t>UMAP</a:t>
            </a:r>
            <a:r>
              <a:rPr lang="ja-JP" altLang="en-US" b="0" dirty="0">
                <a:solidFill>
                  <a:srgbClr val="6A9955"/>
                </a:solidFill>
                <a:effectLst/>
                <a:latin typeface="Consolas" panose="020B0609020204030204" pitchFamily="49" charset="0"/>
              </a:rPr>
              <a:t>を使用しての次元削減して精度確認したところ、ＲＭＳＥは８５まで精度向上しました。</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6A9955"/>
                </a:solidFill>
                <a:effectLst/>
                <a:latin typeface="Consolas" panose="020B0609020204030204" pitchFamily="49" charset="0"/>
              </a:rPr>
              <a:t>t-SNE</a:t>
            </a:r>
            <a:r>
              <a:rPr lang="ja-JP" altLang="en-US" b="0" dirty="0">
                <a:solidFill>
                  <a:srgbClr val="6A9955"/>
                </a:solidFill>
                <a:effectLst/>
                <a:latin typeface="Consolas" panose="020B0609020204030204" pitchFamily="49" charset="0"/>
              </a:rPr>
              <a:t>を使用して次元削減して精度確認したところ、ＲＭＳＥは８７まで精度向上しました。</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6A9955"/>
                </a:solidFill>
                <a:effectLst/>
                <a:latin typeface="Consolas" panose="020B0609020204030204" pitchFamily="49" charset="0"/>
              </a:rPr>
              <a:t>t-SNE</a:t>
            </a:r>
            <a:r>
              <a:rPr lang="ja-JP" altLang="en-US" b="0" dirty="0">
                <a:solidFill>
                  <a:srgbClr val="6A9955"/>
                </a:solidFill>
                <a:effectLst/>
                <a:latin typeface="Consolas" panose="020B0609020204030204" pitchFamily="49" charset="0"/>
              </a:rPr>
              <a:t>で予測した値にトレンドを加味したところ、ＲＭＳＥは８６まで精度向上しました。</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6A9955"/>
                </a:solidFill>
                <a:effectLst/>
                <a:latin typeface="Consolas" panose="020B0609020204030204" pitchFamily="49" charset="0"/>
              </a:rPr>
              <a:t>2013</a:t>
            </a:r>
            <a:r>
              <a:rPr lang="ja-JP" altLang="en-US" b="0" dirty="0">
                <a:solidFill>
                  <a:srgbClr val="6A9955"/>
                </a:solidFill>
                <a:effectLst/>
                <a:latin typeface="Consolas" panose="020B0609020204030204" pitchFamily="49" charset="0"/>
              </a:rPr>
              <a:t>年から</a:t>
            </a:r>
            <a:r>
              <a:rPr lang="en-US" altLang="ja-JP" b="0" dirty="0">
                <a:solidFill>
                  <a:srgbClr val="6A9955"/>
                </a:solidFill>
                <a:effectLst/>
                <a:latin typeface="Consolas" panose="020B0609020204030204" pitchFamily="49" charset="0"/>
              </a:rPr>
              <a:t>2017</a:t>
            </a:r>
            <a:r>
              <a:rPr lang="ja-JP" altLang="en-US" b="0" dirty="0">
                <a:solidFill>
                  <a:srgbClr val="6A9955"/>
                </a:solidFill>
                <a:effectLst/>
                <a:latin typeface="Consolas" panose="020B0609020204030204" pitchFamily="49" charset="0"/>
              </a:rPr>
              <a:t>年</a:t>
            </a:r>
            <a:r>
              <a:rPr lang="en-US" altLang="ja-JP" b="0" dirty="0">
                <a:solidFill>
                  <a:srgbClr val="6A9955"/>
                </a:solidFill>
                <a:effectLst/>
                <a:latin typeface="Consolas" panose="020B0609020204030204" pitchFamily="49" charset="0"/>
              </a:rPr>
              <a:t>7</a:t>
            </a:r>
            <a:r>
              <a:rPr lang="ja-JP" altLang="en-US" b="0" dirty="0">
                <a:solidFill>
                  <a:srgbClr val="6A9955"/>
                </a:solidFill>
                <a:effectLst/>
                <a:latin typeface="Consolas" panose="020B0609020204030204" pitchFamily="49" charset="0"/>
              </a:rPr>
              <a:t>月までの、売上の平均値は</a:t>
            </a:r>
            <a:r>
              <a:rPr lang="en-US" altLang="ja-JP" b="0" dirty="0">
                <a:solidFill>
                  <a:srgbClr val="6A9955"/>
                </a:solidFill>
                <a:effectLst/>
                <a:latin typeface="Consolas" panose="020B0609020204030204" pitchFamily="49" charset="0"/>
              </a:rPr>
              <a:t>1388</a:t>
            </a:r>
            <a:r>
              <a:rPr lang="ja-JP" altLang="en-US" b="0" dirty="0">
                <a:solidFill>
                  <a:srgbClr val="6A9955"/>
                </a:solidFill>
                <a:effectLst/>
                <a:latin typeface="Consolas" panose="020B0609020204030204" pitchFamily="49" charset="0"/>
              </a:rPr>
              <a:t>でした。</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solidFill>
                  <a:srgbClr val="6A9955"/>
                </a:solidFill>
                <a:effectLst/>
                <a:latin typeface="Consolas" panose="020B0609020204030204" pitchFamily="49" charset="0"/>
              </a:rPr>
              <a:t>教師あり学習は、平均</a:t>
            </a:r>
            <a:r>
              <a:rPr lang="en-US" altLang="ja-JP" b="0" dirty="0">
                <a:solidFill>
                  <a:srgbClr val="6A9955"/>
                </a:solidFill>
                <a:effectLst/>
                <a:latin typeface="Consolas" panose="020B0609020204030204" pitchFamily="49" charset="0"/>
              </a:rPr>
              <a:t>1388</a:t>
            </a:r>
            <a:r>
              <a:rPr lang="ja-JP" altLang="en-US" b="0" dirty="0">
                <a:solidFill>
                  <a:srgbClr val="6A9955"/>
                </a:solidFill>
                <a:effectLst/>
                <a:latin typeface="Consolas" panose="020B0609020204030204" pitchFamily="49" charset="0"/>
              </a:rPr>
              <a:t>の波形データが来るはずだと仮定したうえで色々なパターンを学習するわけです。</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solidFill>
                  <a:srgbClr val="6A9955"/>
                </a:solidFill>
                <a:effectLst/>
                <a:latin typeface="Consolas" panose="020B0609020204030204" pitchFamily="49" charset="0"/>
              </a:rPr>
              <a:t>予測期間である</a:t>
            </a:r>
            <a:r>
              <a:rPr lang="en-US" altLang="ja-JP" b="0" dirty="0">
                <a:solidFill>
                  <a:srgbClr val="6A9955"/>
                </a:solidFill>
                <a:effectLst/>
                <a:latin typeface="Consolas" panose="020B0609020204030204" pitchFamily="49" charset="0"/>
              </a:rPr>
              <a:t>2017</a:t>
            </a:r>
            <a:r>
              <a:rPr lang="ja-JP" altLang="en-US" b="0" dirty="0">
                <a:solidFill>
                  <a:srgbClr val="6A9955"/>
                </a:solidFill>
                <a:effectLst/>
                <a:latin typeface="Consolas" panose="020B0609020204030204" pitchFamily="49" charset="0"/>
              </a:rPr>
              <a:t>年</a:t>
            </a:r>
            <a:r>
              <a:rPr lang="en-US" altLang="ja-JP" b="0" dirty="0">
                <a:solidFill>
                  <a:srgbClr val="6A9955"/>
                </a:solidFill>
                <a:effectLst/>
                <a:latin typeface="Consolas" panose="020B0609020204030204" pitchFamily="49" charset="0"/>
              </a:rPr>
              <a:t>8</a:t>
            </a:r>
            <a:r>
              <a:rPr lang="ja-JP" altLang="en-US" b="0" dirty="0">
                <a:solidFill>
                  <a:srgbClr val="6A9955"/>
                </a:solidFill>
                <a:effectLst/>
                <a:latin typeface="Consolas" panose="020B0609020204030204" pitchFamily="49" charset="0"/>
              </a:rPr>
              <a:t>月は平均や分散がかなり違うデータとなっている。</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solidFill>
                  <a:srgbClr val="6A9955"/>
                </a:solidFill>
                <a:effectLst/>
                <a:latin typeface="Consolas" panose="020B0609020204030204" pitchFamily="49" charset="0"/>
              </a:rPr>
              <a:t>売上値やそれ以外の統計量も結構違うパターンになっています。</a:t>
            </a:r>
            <a:endParaRPr lang="en-US" altLang="ja-JP"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solidFill>
                  <a:srgbClr val="6A9955"/>
                </a:solidFill>
                <a:effectLst/>
                <a:latin typeface="Consolas" panose="020B0609020204030204" pitchFamily="49" charset="0"/>
              </a:rPr>
              <a:t>訓練データと同じルールで予測しようとする。その結果、将来に向かうにつれて結果が剥離している訳です。</a:t>
            </a:r>
            <a:endParaRPr lang="en-US" altLang="ja-JP" b="0" dirty="0">
              <a:solidFill>
                <a:srgbClr val="6A9955"/>
              </a:solidFill>
              <a:effectLst/>
              <a:latin typeface="Consolas" panose="020B0609020204030204" pitchFamily="49" charset="0"/>
            </a:endParaRPr>
          </a:p>
          <a:p>
            <a:r>
              <a:rPr lang="ja-JP" altLang="en-US" sz="1200" dirty="0">
                <a:effectLst/>
                <a:latin typeface="Consolas" panose="020B0609020204030204" pitchFamily="49" charset="0"/>
              </a:rPr>
              <a:t>今回、先にトレンドに相当する分を正解データ</a:t>
            </a:r>
            <a:r>
              <a:rPr lang="en-US" altLang="ja-JP" sz="1200" dirty="0">
                <a:effectLst/>
                <a:latin typeface="Consolas" panose="020B0609020204030204" pitchFamily="49" charset="0"/>
              </a:rPr>
              <a:t>(y)</a:t>
            </a:r>
            <a:r>
              <a:rPr lang="ja-JP" altLang="en-US" sz="1200" dirty="0">
                <a:effectLst/>
                <a:latin typeface="Consolas" panose="020B0609020204030204" pitchFamily="49" charset="0"/>
              </a:rPr>
              <a:t>から取り除いて、トレンドがない状態の数値を予測します。 </a:t>
            </a:r>
            <a:endParaRPr lang="en-US" altLang="ja-JP" sz="1200" dirty="0">
              <a:effectLst/>
              <a:latin typeface="Consolas" panose="020B0609020204030204" pitchFamily="49" charset="0"/>
            </a:endParaRPr>
          </a:p>
          <a:p>
            <a:r>
              <a:rPr lang="ja-JP" altLang="en-US" sz="1200" dirty="0">
                <a:effectLst/>
                <a:latin typeface="Consolas" panose="020B0609020204030204" pitchFamily="49" charset="0"/>
              </a:rPr>
              <a:t>その後、トレンドに相当する分を足して最終的な予測値としています。</a:t>
            </a: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15</a:t>
            </a:fld>
            <a:endParaRPr kumimoji="1" lang="ja-JP" altLang="en-US"/>
          </a:p>
        </p:txBody>
      </p:sp>
    </p:spTree>
    <p:extLst>
      <p:ext uri="{BB962C8B-B14F-4D97-AF65-F5344CB8AC3E}">
        <p14:creationId xmlns:p14="http://schemas.microsoft.com/office/powerpoint/2010/main" val="307771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solidFill>
                  <a:srgbClr val="6A9955"/>
                </a:solidFill>
                <a:effectLst/>
                <a:latin typeface="Consolas" panose="020B0609020204030204" pitchFamily="49" charset="0"/>
              </a:rPr>
              <a:t>加重平均で</a:t>
            </a:r>
            <a:r>
              <a:rPr lang="en-US" altLang="ja-JP" b="0" dirty="0">
                <a:solidFill>
                  <a:srgbClr val="6A9955"/>
                </a:solidFill>
                <a:effectLst/>
                <a:latin typeface="Consolas" panose="020B0609020204030204" pitchFamily="49" charset="0"/>
              </a:rPr>
              <a:t>2</a:t>
            </a:r>
            <a:r>
              <a:rPr lang="ja-JP" altLang="en-US" b="0" dirty="0">
                <a:solidFill>
                  <a:srgbClr val="6A9955"/>
                </a:solidFill>
                <a:effectLst/>
                <a:latin typeface="Consolas" panose="020B0609020204030204" pitchFamily="49" charset="0"/>
              </a:rPr>
              <a:t>つのモデルの平均値を算出</a:t>
            </a:r>
            <a:endParaRPr lang="en-US" altLang="ja-JP" b="0" dirty="0">
              <a:solidFill>
                <a:srgbClr val="D4D4D4"/>
              </a:solidFill>
              <a:effectLst/>
              <a:latin typeface="Consolas" panose="020B0609020204030204" pitchFamily="49" charset="0"/>
            </a:endParaRPr>
          </a:p>
          <a:p>
            <a:r>
              <a:rPr lang="en-US" altLang="ja-JP" b="0" dirty="0">
                <a:solidFill>
                  <a:srgbClr val="6A9955"/>
                </a:solidFill>
                <a:effectLst/>
                <a:latin typeface="Consolas" panose="020B0609020204030204" pitchFamily="49" charset="0"/>
              </a:rPr>
              <a:t>PCA</a:t>
            </a:r>
            <a:r>
              <a:rPr lang="ja-JP" altLang="en-US" b="0" dirty="0">
                <a:solidFill>
                  <a:srgbClr val="6A9955"/>
                </a:solidFill>
                <a:effectLst/>
                <a:latin typeface="Consolas" panose="020B0609020204030204" pitchFamily="49" charset="0"/>
              </a:rPr>
              <a:t>＆</a:t>
            </a:r>
            <a:r>
              <a:rPr lang="en-US" altLang="ja-JP" b="0" dirty="0">
                <a:solidFill>
                  <a:srgbClr val="6A9955"/>
                </a:solidFill>
                <a:effectLst/>
                <a:latin typeface="Consolas" panose="020B0609020204030204" pitchFamily="49" charset="0"/>
              </a:rPr>
              <a:t>UMAP</a:t>
            </a:r>
            <a:r>
              <a:rPr lang="ja-JP" altLang="en-US" b="0" dirty="0">
                <a:solidFill>
                  <a:srgbClr val="6A9955"/>
                </a:solidFill>
                <a:effectLst/>
                <a:latin typeface="Consolas" panose="020B0609020204030204" pitchFamily="49" charset="0"/>
              </a:rPr>
              <a:t>の予測値の重み付けを強く、</a:t>
            </a:r>
            <a:r>
              <a:rPr lang="en-US" altLang="ja-JP" b="0" dirty="0">
                <a:solidFill>
                  <a:srgbClr val="6A9955"/>
                </a:solidFill>
                <a:effectLst/>
                <a:latin typeface="Consolas" panose="020B0609020204030204" pitchFamily="49" charset="0"/>
              </a:rPr>
              <a:t>0.54</a:t>
            </a:r>
            <a:r>
              <a:rPr lang="ja-JP" altLang="en-US" b="0" dirty="0">
                <a:solidFill>
                  <a:srgbClr val="6A9955"/>
                </a:solidFill>
                <a:effectLst/>
                <a:latin typeface="Consolas" panose="020B0609020204030204" pitchFamily="49" charset="0"/>
              </a:rPr>
              <a:t>倍に、</a:t>
            </a:r>
            <a:r>
              <a:rPr kumimoji="1" lang="en-US" altLang="ja-JP" sz="1200" dirty="0"/>
              <a:t>t-SNE</a:t>
            </a:r>
            <a:r>
              <a:rPr kumimoji="1" lang="ja-JP" altLang="en-US" sz="1200" dirty="0"/>
              <a:t>＆</a:t>
            </a:r>
            <a:r>
              <a:rPr kumimoji="1" lang="ja-JP" altLang="en-US" sz="1100" dirty="0"/>
              <a:t>トレンド</a:t>
            </a:r>
            <a:r>
              <a:rPr lang="ja-JP" altLang="en-US" b="0" dirty="0">
                <a:solidFill>
                  <a:srgbClr val="6A9955"/>
                </a:solidFill>
                <a:effectLst/>
                <a:latin typeface="Consolas" panose="020B0609020204030204" pitchFamily="49" charset="0"/>
              </a:rPr>
              <a:t>を弱く、</a:t>
            </a:r>
            <a:r>
              <a:rPr lang="en-US" altLang="ja-JP" b="0" dirty="0">
                <a:solidFill>
                  <a:srgbClr val="6A9955"/>
                </a:solidFill>
                <a:effectLst/>
                <a:latin typeface="Consolas" panose="020B0609020204030204" pitchFamily="49" charset="0"/>
              </a:rPr>
              <a:t>0.46</a:t>
            </a:r>
            <a:r>
              <a:rPr lang="ja-JP" altLang="en-US" b="0" dirty="0">
                <a:solidFill>
                  <a:srgbClr val="6A9955"/>
                </a:solidFill>
                <a:effectLst/>
                <a:latin typeface="Consolas" panose="020B0609020204030204" pitchFamily="49" charset="0"/>
              </a:rPr>
              <a:t>倍にしました。</a:t>
            </a:r>
            <a:endParaRPr lang="en-US" altLang="ja-JP" b="0" dirty="0">
              <a:solidFill>
                <a:srgbClr val="6A9955"/>
              </a:solidFill>
              <a:effectLst/>
              <a:latin typeface="Consolas" panose="020B0609020204030204" pitchFamily="49" charset="0"/>
            </a:endParaRPr>
          </a:p>
          <a:p>
            <a:r>
              <a:rPr lang="ja-JP" altLang="en-US" b="0" dirty="0">
                <a:solidFill>
                  <a:srgbClr val="6A9955"/>
                </a:solidFill>
                <a:effectLst/>
                <a:latin typeface="Consolas" panose="020B0609020204030204" pitchFamily="49" charset="0"/>
              </a:rPr>
              <a:t>最終的な精度として、誤差</a:t>
            </a:r>
            <a:r>
              <a:rPr lang="en-US" altLang="ja-JP" b="0" dirty="0">
                <a:solidFill>
                  <a:srgbClr val="6A9955"/>
                </a:solidFill>
                <a:effectLst/>
                <a:latin typeface="Consolas" panose="020B0609020204030204" pitchFamily="49" charset="0"/>
              </a:rPr>
              <a:t>RMSE</a:t>
            </a:r>
            <a:r>
              <a:rPr lang="ja-JP" altLang="en-US" b="0" dirty="0">
                <a:solidFill>
                  <a:srgbClr val="6A9955"/>
                </a:solidFill>
                <a:effectLst/>
                <a:latin typeface="Consolas" panose="020B0609020204030204" pitchFamily="49" charset="0"/>
              </a:rPr>
              <a:t>は８１まで精度向上しました。</a:t>
            </a:r>
            <a:endParaRPr lang="en-US" altLang="ja-JP" b="0" dirty="0">
              <a:solidFill>
                <a:srgbClr val="6A9955"/>
              </a:solidFill>
              <a:effectLst/>
              <a:latin typeface="Consolas" panose="020B0609020204030204" pitchFamily="49" charset="0"/>
            </a:endParaRPr>
          </a:p>
          <a:p>
            <a:r>
              <a:rPr lang="ja-JP" altLang="en-US" b="0" dirty="0">
                <a:solidFill>
                  <a:srgbClr val="6A9955"/>
                </a:solidFill>
                <a:effectLst/>
                <a:latin typeface="Consolas" panose="020B0609020204030204" pitchFamily="49" charset="0"/>
              </a:rPr>
              <a:t>決定係数Ｒ２は、</a:t>
            </a:r>
            <a:r>
              <a:rPr lang="en-US" altLang="ja-JP" b="0" dirty="0">
                <a:solidFill>
                  <a:srgbClr val="6A9955"/>
                </a:solidFill>
                <a:effectLst/>
                <a:latin typeface="Consolas" panose="020B0609020204030204" pitchFamily="49" charset="0"/>
              </a:rPr>
              <a:t>0.91</a:t>
            </a:r>
            <a:r>
              <a:rPr lang="ja-JP" altLang="en-US" b="0" dirty="0">
                <a:solidFill>
                  <a:srgbClr val="6A9955"/>
                </a:solidFill>
                <a:effectLst/>
                <a:latin typeface="Consolas" panose="020B0609020204030204" pitchFamily="49" charset="0"/>
              </a:rPr>
              <a:t>まで精度向上しました。</a:t>
            </a:r>
            <a:endParaRPr lang="en-US" altLang="ja-JP" b="0" dirty="0">
              <a:solidFill>
                <a:srgbClr val="6A9955"/>
              </a:solidFill>
              <a:effectLst/>
              <a:latin typeface="Consolas" panose="020B0609020204030204" pitchFamily="49" charset="0"/>
            </a:endParaRPr>
          </a:p>
          <a:p>
            <a:r>
              <a:rPr kumimoji="1" lang="ja-JP" altLang="en-US" sz="1200" dirty="0"/>
              <a:t>今回、７日後</a:t>
            </a:r>
            <a:r>
              <a:rPr kumimoji="1" lang="en-US" altLang="ja-JP" sz="1200" dirty="0"/>
              <a:t>(8/1-8/7)</a:t>
            </a:r>
            <a:r>
              <a:rPr kumimoji="1" lang="ja-JP" altLang="en-US" sz="1200" dirty="0"/>
              <a:t>までの予測では、実測値とずれが少ない予測結果が出ました。</a:t>
            </a:r>
            <a:endParaRPr kumimoji="1" lang="en-US" altLang="ja-JP" sz="1200" dirty="0"/>
          </a:p>
          <a:p>
            <a:r>
              <a:rPr kumimoji="1" lang="ja-JP" altLang="en-US" sz="1200" dirty="0"/>
              <a:t>このグラフだけを踏まえると、７日後までの予測値を出力して、ビジネス上でも運用することは考えられる。</a:t>
            </a:r>
          </a:p>
          <a:p>
            <a:endParaRPr lang="ja-JP" altLang="en-US" b="0" dirty="0">
              <a:solidFill>
                <a:srgbClr val="D4D4D4"/>
              </a:solidFill>
              <a:effectLst/>
              <a:latin typeface="Consolas" panose="020B0609020204030204" pitchFamily="49" charset="0"/>
            </a:endParaRPr>
          </a:p>
          <a:p>
            <a:pPr algn="l" fontAlgn="base"/>
            <a:endParaRPr lang="en-US" altLang="ja-JP" b="0" i="0" dirty="0">
              <a:solidFill>
                <a:srgbClr val="3A3A3A"/>
              </a:solidFill>
              <a:effectLst/>
              <a:latin typeface="游ゴシック" panose="020B0400000000000000" pitchFamily="50" charset="-128"/>
            </a:endParaRP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16</a:t>
            </a:fld>
            <a:endParaRPr kumimoji="1" lang="ja-JP" altLang="en-US"/>
          </a:p>
        </p:txBody>
      </p:sp>
    </p:spTree>
    <p:extLst>
      <p:ext uri="{BB962C8B-B14F-4D97-AF65-F5344CB8AC3E}">
        <p14:creationId xmlns:p14="http://schemas.microsoft.com/office/powerpoint/2010/main" val="218280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まとめの流れです。</a:t>
            </a:r>
            <a:endParaRPr kumimoji="1" lang="en-US" altLang="ja-JP" dirty="0"/>
          </a:p>
          <a:p>
            <a:r>
              <a:rPr kumimoji="1" lang="ja-JP" altLang="en-US" dirty="0"/>
              <a:t>モデルを使った運用の姿、運用時のモデルの精度確認と更新計画、ここまででわかったことの順でご説明します。</a:t>
            </a: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17</a:t>
            </a:fld>
            <a:endParaRPr kumimoji="1" lang="ja-JP" altLang="en-US"/>
          </a:p>
        </p:txBody>
      </p:sp>
    </p:spTree>
    <p:extLst>
      <p:ext uri="{BB962C8B-B14F-4D97-AF65-F5344CB8AC3E}">
        <p14:creationId xmlns:p14="http://schemas.microsoft.com/office/powerpoint/2010/main" val="271675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モデルを使った運用の姿です。</a:t>
            </a:r>
            <a:endParaRPr kumimoji="1" lang="en-US" altLang="ja-JP" dirty="0"/>
          </a:p>
          <a:p>
            <a:r>
              <a:rPr kumimoji="1" lang="ja-JP" altLang="en-US" dirty="0"/>
              <a:t>説明変数だけでなく、実際の売上金額が分かっている過去のデータを用いて機械学習しモデルを作成していきます。</a:t>
            </a:r>
            <a:endParaRPr kumimoji="1" lang="en-US" altLang="ja-JP" dirty="0"/>
          </a:p>
          <a:p>
            <a:endParaRPr kumimoji="1" lang="en-US" altLang="ja-JP" dirty="0"/>
          </a:p>
          <a:p>
            <a:r>
              <a:rPr kumimoji="1" lang="ja-JP" altLang="en-US" dirty="0"/>
              <a:t>売上金額が分かっていない、説明変数だけのデータを、モデルに入れて、売り上げの予測を行います。</a:t>
            </a:r>
            <a:endParaRPr kumimoji="1" lang="en-US" altLang="ja-JP" dirty="0"/>
          </a:p>
          <a:p>
            <a:endParaRPr kumimoji="1" lang="en-US" altLang="ja-JP" dirty="0"/>
          </a:p>
          <a:p>
            <a:r>
              <a:rPr kumimoji="1" lang="ja-JP" altLang="en-US" dirty="0"/>
              <a:t>過剰在庫や在庫不足を防ぎ、最適な需要と供給を行うため、在庫の把握と予測結果をもとに、食品の買い付けを行います。</a:t>
            </a:r>
            <a:endParaRPr kumimoji="1" lang="en-US" altLang="ja-JP" dirty="0"/>
          </a:p>
          <a:p>
            <a:r>
              <a:rPr kumimoji="1" lang="ja-JP" altLang="en-US" dirty="0"/>
              <a:t>市場調査やそれぞれの担当者の意見をもとに食品の買い付けを行い、精度の高い買い付けに繋げます。</a:t>
            </a:r>
            <a:endParaRPr kumimoji="1" lang="en-US" altLang="ja-JP" dirty="0"/>
          </a:p>
          <a:p>
            <a:endParaRPr kumimoji="1" lang="en-US" altLang="ja-JP" dirty="0"/>
          </a:p>
          <a:p>
            <a:r>
              <a:rPr kumimoji="1" lang="ja-JP" altLang="en-US" dirty="0"/>
              <a:t>結果として、売り上げと過剰在庫削減につながります。</a:t>
            </a:r>
            <a:endParaRPr kumimoji="1" lang="en-US" altLang="ja-JP"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18</a:t>
            </a:fld>
            <a:endParaRPr kumimoji="1" lang="ja-JP" altLang="en-US"/>
          </a:p>
        </p:txBody>
      </p:sp>
    </p:spTree>
    <p:extLst>
      <p:ext uri="{BB962C8B-B14F-4D97-AF65-F5344CB8AC3E}">
        <p14:creationId xmlns:p14="http://schemas.microsoft.com/office/powerpoint/2010/main" val="2658202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dirty="0">
                <a:solidFill>
                  <a:srgbClr val="222222"/>
                </a:solidFill>
                <a:effectLst/>
                <a:latin typeface="YakuHanJPs"/>
              </a:rPr>
              <a:t>運用時のモデルの精度確認と更新計画です。</a:t>
            </a:r>
            <a:endParaRPr kumimoji="1" lang="en-US" altLang="ja-JP" b="0" i="0" dirty="0">
              <a:solidFill>
                <a:srgbClr val="222222"/>
              </a:solidFill>
              <a:effectLst/>
              <a:latin typeface="YakuHanJPs"/>
            </a:endParaRPr>
          </a:p>
          <a:p>
            <a:r>
              <a:rPr kumimoji="1" lang="ja-JP" altLang="en-US" sz="1200" b="0" i="0" dirty="0">
                <a:solidFill>
                  <a:srgbClr val="222222"/>
                </a:solidFill>
                <a:effectLst/>
                <a:latin typeface="YakuHanJPs"/>
                <a:ea typeface="ＭＳ 明朝" panose="02020609040205080304" pitchFamily="17" charset="-128"/>
              </a:rPr>
              <a:t>ビジネス上の評価指標は、売上向上と過剰在庫削減としていましたが、</a:t>
            </a:r>
            <a:endParaRPr kumimoji="1" lang="en-US" altLang="ja-JP" sz="1200" b="0" i="0" dirty="0">
              <a:solidFill>
                <a:srgbClr val="222222"/>
              </a:solidFill>
              <a:effectLst/>
              <a:latin typeface="YakuHanJPs"/>
              <a:ea typeface="ＭＳ 明朝" panose="02020609040205080304" pitchFamily="17" charset="-128"/>
            </a:endParaRPr>
          </a:p>
          <a:p>
            <a:r>
              <a:rPr kumimoji="1" lang="ja-JP" altLang="en-US" sz="1200" b="0" i="0" dirty="0">
                <a:solidFill>
                  <a:srgbClr val="222222"/>
                </a:solidFill>
                <a:effectLst/>
                <a:latin typeface="YakuHanJPs"/>
                <a:ea typeface="ＭＳ 明朝" panose="02020609040205080304" pitchFamily="17" charset="-128"/>
              </a:rPr>
              <a:t>在庫に関するデータはございませんでしたので、１週間でどのくらい売上向上するか、過剰在庫削減したかの見込みは現時点でわかりません。</a:t>
            </a:r>
            <a:endParaRPr kumimoji="1" lang="en-US" altLang="ja-JP" sz="1200" b="0" i="0" dirty="0">
              <a:solidFill>
                <a:srgbClr val="222222"/>
              </a:solidFill>
              <a:effectLst/>
              <a:latin typeface="YakuHanJPs"/>
              <a:ea typeface="ＭＳ 明朝" panose="02020609040205080304" pitchFamily="17" charset="-128"/>
            </a:endParaRPr>
          </a:p>
          <a:p>
            <a:r>
              <a:rPr kumimoji="1" lang="ja-JP" altLang="en-US" sz="1200" b="0" i="0" dirty="0">
                <a:solidFill>
                  <a:srgbClr val="222222"/>
                </a:solidFill>
                <a:effectLst/>
                <a:latin typeface="YakuHanJPs"/>
                <a:ea typeface="ＭＳ 明朝" panose="02020609040205080304" pitchFamily="17" charset="-128"/>
              </a:rPr>
              <a:t>在庫数や商品単価、注文商品数のデータを揃え、モデルを入れて得られる効果を検証する必要があります。</a:t>
            </a:r>
            <a:endParaRPr kumimoji="1" lang="en-US" altLang="ja-JP" sz="1200" b="0" i="0" dirty="0">
              <a:solidFill>
                <a:srgbClr val="222222"/>
              </a:solidFill>
              <a:effectLst/>
              <a:latin typeface="YakuHanJPs"/>
              <a:ea typeface="ＭＳ 明朝" panose="02020609040205080304" pitchFamily="17" charset="-128"/>
            </a:endParaRPr>
          </a:p>
          <a:p>
            <a:r>
              <a:rPr kumimoji="1" lang="ja-JP" altLang="en-US" b="0" i="0" dirty="0">
                <a:solidFill>
                  <a:srgbClr val="222222"/>
                </a:solidFill>
                <a:effectLst/>
                <a:latin typeface="YakuHanJPs"/>
              </a:rPr>
              <a:t>効果が高ければ</a:t>
            </a:r>
            <a:r>
              <a:rPr kumimoji="1" lang="en-US" altLang="ja-JP" b="0" i="0" dirty="0">
                <a:solidFill>
                  <a:srgbClr val="222222"/>
                </a:solidFill>
                <a:effectLst/>
                <a:latin typeface="YakuHanJPs"/>
              </a:rPr>
              <a:t>AI</a:t>
            </a:r>
            <a:r>
              <a:rPr kumimoji="1" lang="ja-JP" altLang="en-US" b="0" i="0" dirty="0">
                <a:solidFill>
                  <a:srgbClr val="222222"/>
                </a:solidFill>
                <a:effectLst/>
                <a:latin typeface="YakuHanJPs"/>
              </a:rPr>
              <a:t>モデルを導入し運用します。</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r>
              <a:rPr kumimoji="1" lang="en-US" altLang="ja-JP" b="0" i="0" dirty="0">
                <a:solidFill>
                  <a:srgbClr val="222222"/>
                </a:solidFill>
                <a:effectLst/>
                <a:latin typeface="YakuHanJPs"/>
              </a:rPr>
              <a:t>AI</a:t>
            </a:r>
            <a:r>
              <a:rPr kumimoji="1" lang="ja-JP" altLang="en-US" b="0" i="0" dirty="0">
                <a:solidFill>
                  <a:srgbClr val="222222"/>
                </a:solidFill>
                <a:effectLst/>
                <a:latin typeface="YakuHanJPs"/>
              </a:rPr>
              <a:t>モデルを作成し、予測結果を出します。その売上の予測と実際の需要供給の差を評価します。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具体的には、予測結果をもとに発注を増減した場合の実データにて「収入の増減」を評価します。</a:t>
            </a:r>
            <a:endParaRPr kumimoji="1" lang="en-US" altLang="ja-JP" b="0" i="0" dirty="0">
              <a:solidFill>
                <a:srgbClr val="222222"/>
              </a:solidFill>
              <a:effectLst/>
              <a:latin typeface="YakuHanJP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chemeClr val="bg1"/>
                </a:solidFill>
                <a:effectLst/>
                <a:latin typeface="ＭＳ 明朝" panose="02020609040205080304" pitchFamily="17" charset="-128"/>
                <a:ea typeface="ＭＳ 明朝" panose="02020609040205080304" pitchFamily="17" charset="-128"/>
              </a:rPr>
              <a:t>精度を</a:t>
            </a:r>
            <a:r>
              <a:rPr lang="en-US" altLang="ja-JP" sz="1200" b="0" i="0" dirty="0">
                <a:solidFill>
                  <a:schemeClr val="bg1"/>
                </a:solidFill>
                <a:effectLst/>
                <a:latin typeface="ＭＳ 明朝" panose="02020609040205080304" pitchFamily="17" charset="-128"/>
                <a:ea typeface="ＭＳ 明朝" panose="02020609040205080304" pitchFamily="17" charset="-128"/>
              </a:rPr>
              <a:t>0.1</a:t>
            </a:r>
            <a:r>
              <a:rPr lang="ja-JP" altLang="en-US" sz="1200" b="0" i="0" dirty="0">
                <a:solidFill>
                  <a:schemeClr val="bg1"/>
                </a:solidFill>
                <a:effectLst/>
                <a:latin typeface="ＭＳ 明朝" panose="02020609040205080304" pitchFamily="17" charset="-128"/>
                <a:ea typeface="ＭＳ 明朝" panose="02020609040205080304" pitchFamily="17" charset="-128"/>
              </a:rPr>
              <a:t>％でも上げることで収</a:t>
            </a:r>
            <a:r>
              <a:rPr kumimoji="1" lang="ja-JP" altLang="en-US" b="0" i="0" dirty="0">
                <a:solidFill>
                  <a:srgbClr val="222222"/>
                </a:solidFill>
                <a:effectLst/>
                <a:latin typeface="YakuHanJPs"/>
              </a:rPr>
              <a:t>入</a:t>
            </a:r>
            <a:r>
              <a:rPr lang="ja-JP" altLang="en-US" sz="1200" dirty="0">
                <a:solidFill>
                  <a:schemeClr val="bg1"/>
                </a:solidFill>
                <a:latin typeface="ＭＳ 明朝" panose="02020609040205080304" pitchFamily="17" charset="-128"/>
                <a:ea typeface="ＭＳ 明朝" panose="02020609040205080304" pitchFamily="17" charset="-128"/>
              </a:rPr>
              <a:t>が</a:t>
            </a:r>
            <a:r>
              <a:rPr lang="ja-JP" altLang="en-US" sz="1200" b="0" i="0" dirty="0">
                <a:solidFill>
                  <a:schemeClr val="bg1"/>
                </a:solidFill>
                <a:effectLst/>
                <a:latin typeface="ＭＳ 明朝" panose="02020609040205080304" pitchFamily="17" charset="-128"/>
                <a:ea typeface="ＭＳ 明朝" panose="02020609040205080304" pitchFamily="17" charset="-128"/>
              </a:rPr>
              <a:t>最大化するため、</a:t>
            </a:r>
            <a:endParaRPr lang="en-US" altLang="ja-JP" sz="1200" b="0" i="0" dirty="0">
              <a:solidFill>
                <a:schemeClr val="bg1"/>
              </a:solidFill>
              <a:effectLst/>
              <a:latin typeface="ＭＳ 明朝" panose="02020609040205080304" pitchFamily="17" charset="-128"/>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売上に影響を与えそうな指標がわかればその説明変数として取り込み、精度と売上を向上していきます。</a:t>
            </a:r>
            <a:endParaRPr kumimoji="1" lang="en-US" altLang="ja-JP" dirty="0"/>
          </a:p>
          <a:p>
            <a:r>
              <a:rPr kumimoji="1" lang="ja-JP" altLang="en-US" b="0" i="0" dirty="0">
                <a:solidFill>
                  <a:srgbClr val="222222"/>
                </a:solidFill>
                <a:effectLst/>
                <a:latin typeface="YakuHanJPs"/>
              </a:rPr>
              <a:t>収入＋アルファが最大になるようパラメータ調整を行い最適化させます。</a:t>
            </a:r>
            <a:endParaRPr kumimoji="1" lang="en-US" altLang="ja-JP" b="0" i="0" dirty="0">
              <a:solidFill>
                <a:srgbClr val="222222"/>
              </a:solidFill>
              <a:effectLst/>
              <a:latin typeface="YakuHanJPs"/>
            </a:endParaRPr>
          </a:p>
          <a:p>
            <a:endParaRPr lang="en-US" altLang="ja-JP" sz="1200" b="0" i="0" dirty="0">
              <a:solidFill>
                <a:schemeClr val="bg1"/>
              </a:solidFill>
              <a:effectLst/>
              <a:latin typeface="ＭＳ 明朝" panose="02020609040205080304" pitchFamily="17" charset="-128"/>
              <a:ea typeface="ＭＳ 明朝" panose="02020609040205080304" pitchFamily="17" charset="-128"/>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19</a:t>
            </a:fld>
            <a:endParaRPr kumimoji="1" lang="ja-JP" altLang="en-US"/>
          </a:p>
        </p:txBody>
      </p:sp>
    </p:spTree>
    <p:extLst>
      <p:ext uri="{BB962C8B-B14F-4D97-AF65-F5344CB8AC3E}">
        <p14:creationId xmlns:p14="http://schemas.microsoft.com/office/powerpoint/2010/main" val="6831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dirty="0">
                <a:latin typeface="游ゴシック" panose="020B0400000000000000" pitchFamily="50" charset="-128"/>
              </a:rPr>
              <a:t>あらためまして、成果物タイトルは、食料品小売業者の売上予測です。</a:t>
            </a:r>
            <a:endParaRPr kumimoji="1" lang="en-US" altLang="ja-JP" b="0" dirty="0">
              <a:latin typeface="游ゴシック" panose="020B0400000000000000" pitchFamily="50" charset="-128"/>
              <a:ea typeface="游ゴシック" panose="020B0400000000000000" pitchFamily="50" charset="-128"/>
            </a:endParaRPr>
          </a:p>
          <a:p>
            <a:pPr algn="l">
              <a:defRPr/>
            </a:pPr>
            <a:r>
              <a:rPr kumimoji="1" lang="ja-JP" altLang="en-US" b="0" dirty="0">
                <a:latin typeface="游ゴシック" panose="020B0400000000000000" pitchFamily="50" charset="-128"/>
              </a:rPr>
              <a:t>データは、</a:t>
            </a:r>
            <a:r>
              <a:rPr lang="en-US" altLang="ja-JP" sz="1200" b="0" dirty="0">
                <a:solidFill>
                  <a:schemeClr val="bg1"/>
                </a:solidFill>
                <a:latin typeface="游ゴシック" panose="020B0400000000000000" pitchFamily="50" charset="-128"/>
                <a:ea typeface="游ゴシック" panose="020B0400000000000000" pitchFamily="50" charset="-128"/>
              </a:rPr>
              <a:t>Kaggle</a:t>
            </a:r>
            <a:r>
              <a:rPr lang="ja-JP" altLang="en-US" sz="1200" b="0" dirty="0">
                <a:solidFill>
                  <a:schemeClr val="bg1"/>
                </a:solidFill>
                <a:latin typeface="游ゴシック" panose="020B0400000000000000" pitchFamily="50" charset="-128"/>
                <a:ea typeface="+mj-ea"/>
              </a:rPr>
              <a:t>のコンペ、</a:t>
            </a:r>
            <a:r>
              <a:rPr lang="en-US" altLang="ja-JP" sz="1200" b="0" dirty="0">
                <a:solidFill>
                  <a:schemeClr val="bg1"/>
                </a:solidFill>
                <a:latin typeface="游ゴシック" panose="020B0400000000000000" pitchFamily="50" charset="-128"/>
                <a:ea typeface="游ゴシック" panose="020B0400000000000000" pitchFamily="50" charset="-128"/>
              </a:rPr>
              <a:t>Store Sales</a:t>
            </a:r>
            <a:r>
              <a:rPr lang="ja-JP" altLang="en-US" sz="1200" b="0" dirty="0">
                <a:solidFill>
                  <a:schemeClr val="bg1"/>
                </a:solidFill>
                <a:latin typeface="游ゴシック" panose="020B0400000000000000" pitchFamily="50" charset="-128"/>
                <a:ea typeface="+mj-ea"/>
              </a:rPr>
              <a:t>を利用しました。</a:t>
            </a:r>
            <a:endParaRPr lang="en-US" altLang="ja-JP" sz="1200" b="0" dirty="0">
              <a:solidFill>
                <a:schemeClr val="bg1"/>
              </a:solidFill>
              <a:latin typeface="游ゴシック" panose="020B0400000000000000" pitchFamily="50" charset="-128"/>
              <a:ea typeface="游ゴシック" panose="020B0400000000000000" pitchFamily="50" charset="-128"/>
            </a:endParaRPr>
          </a:p>
          <a:p>
            <a:pPr algn="l">
              <a:defRPr/>
            </a:pPr>
            <a:r>
              <a:rPr lang="ja-JP" altLang="en-US" sz="1200" b="0" dirty="0">
                <a:solidFill>
                  <a:schemeClr val="bg1"/>
                </a:solidFill>
                <a:latin typeface="游ゴシック" panose="020B0400000000000000" pitchFamily="50" charset="-128"/>
                <a:ea typeface="+mj-ea"/>
              </a:rPr>
              <a:t>業務課題は２つあります。１つ目は，</a:t>
            </a:r>
            <a:r>
              <a:rPr lang="ja-JP" altLang="en-US" sz="1200" dirty="0">
                <a:solidFill>
                  <a:srgbClr val="000000">
                    <a:alpha val="80000"/>
                  </a:srgbClr>
                </a:solidFill>
                <a:latin typeface="游ゴシック" panose="020B0400000000000000" pitchFamily="50" charset="-128"/>
                <a:ea typeface="ＭＳ 明朝" panose="02020609040205080304" pitchFamily="17" charset="-128"/>
              </a:rPr>
              <a:t>過剰在庫削減です。２０２０年度日本の食品小売業の食品ロス量は６０万トンあり、食品ロスを解決するためには、</a:t>
            </a:r>
            <a:r>
              <a:rPr lang="en-US" altLang="ja-JP" sz="1200" dirty="0">
                <a:solidFill>
                  <a:srgbClr val="000000">
                    <a:alpha val="80000"/>
                  </a:srgbClr>
                </a:solidFill>
                <a:latin typeface="游ゴシック" panose="020B0400000000000000" pitchFamily="50" charset="-128"/>
                <a:ea typeface="游ゴシック" panose="020B0400000000000000" pitchFamily="50" charset="-128"/>
              </a:rPr>
              <a:t>AI</a:t>
            </a:r>
            <a:r>
              <a:rPr lang="ja-JP" altLang="en-US" sz="1200" dirty="0">
                <a:solidFill>
                  <a:srgbClr val="000000">
                    <a:alpha val="80000"/>
                  </a:srgbClr>
                </a:solidFill>
                <a:latin typeface="游ゴシック" panose="020B0400000000000000" pitchFamily="50" charset="-128"/>
                <a:ea typeface="ＭＳ 明朝" panose="02020609040205080304" pitchFamily="17" charset="-128"/>
              </a:rPr>
              <a:t>による在庫予測か値下げが有効といわれています。</a:t>
            </a:r>
            <a:endParaRPr lang="en-US" altLang="ja-JP" sz="1200" dirty="0">
              <a:solidFill>
                <a:srgbClr val="000000">
                  <a:alpha val="80000"/>
                </a:srgbClr>
              </a:solidFill>
              <a:latin typeface="游ゴシック" panose="020B0400000000000000" pitchFamily="50" charset="-128"/>
              <a:ea typeface="游ゴシック" panose="020B0400000000000000" pitchFamily="50" charset="-128"/>
            </a:endParaRPr>
          </a:p>
          <a:p>
            <a:pPr algn="l">
              <a:defRPr/>
            </a:pPr>
            <a:r>
              <a:rPr lang="ja-JP" altLang="en-US" sz="1200" b="0" dirty="0">
                <a:solidFill>
                  <a:srgbClr val="000000">
                    <a:alpha val="80000"/>
                  </a:srgbClr>
                </a:solidFill>
                <a:latin typeface="游ゴシック" panose="020B0400000000000000" pitchFamily="50" charset="-128"/>
                <a:ea typeface="ＭＳ 明朝" panose="02020609040205080304" pitchFamily="17" charset="-128"/>
              </a:rPr>
              <a:t>２つ目は、売上向上です。</a:t>
            </a:r>
            <a:r>
              <a:rPr lang="ja-JP" altLang="en-US" sz="1200" dirty="0">
                <a:solidFill>
                  <a:srgbClr val="000000">
                    <a:alpha val="80000"/>
                  </a:srgbClr>
                </a:solidFill>
                <a:latin typeface="游ゴシック" panose="020B0400000000000000" pitchFamily="50" charset="-128"/>
                <a:ea typeface="ＭＳ 明朝" panose="02020609040205080304" pitchFamily="17" charset="-128"/>
              </a:rPr>
              <a:t>商品の品切れを防ぎ、顧客満足度を向上していきます。</a:t>
            </a:r>
            <a:endParaRPr lang="en-US" altLang="ja-JP" sz="1200" dirty="0">
              <a:solidFill>
                <a:srgbClr val="000000">
                  <a:alpha val="80000"/>
                </a:srgb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0000">
                    <a:alpha val="80000"/>
                  </a:srgbClr>
                </a:solidFill>
                <a:latin typeface="游ゴシック" panose="020B0400000000000000" pitchFamily="50" charset="-128"/>
                <a:ea typeface="ＭＳ 明朝" panose="02020609040205080304" pitchFamily="17" charset="-128"/>
              </a:rPr>
              <a:t>内容として、食料品小売店の訓練データ（売上値他）、石油データ、祝日イベントデータ、取引データ、店舗データを用いて、特定日時、特定店舗、特定製品の</a:t>
            </a:r>
            <a:r>
              <a:rPr lang="ja-JP" altLang="en-US" sz="1200" b="1" dirty="0">
                <a:solidFill>
                  <a:srgbClr val="FF0000">
                    <a:alpha val="80000"/>
                  </a:srgbClr>
                </a:solidFill>
                <a:latin typeface="游ゴシック" panose="020B0400000000000000" pitchFamily="50" charset="-128"/>
                <a:ea typeface="ＭＳ 明朝" panose="02020609040205080304" pitchFamily="17" charset="-128"/>
              </a:rPr>
              <a:t>売上</a:t>
            </a:r>
            <a:r>
              <a:rPr lang="ja-JP" altLang="en-US" sz="1200" dirty="0">
                <a:solidFill>
                  <a:srgbClr val="000000">
                    <a:alpha val="80000"/>
                  </a:srgbClr>
                </a:solidFill>
                <a:latin typeface="游ゴシック" panose="020B0400000000000000" pitchFamily="50" charset="-128"/>
                <a:ea typeface="ＭＳ 明朝" panose="02020609040205080304" pitchFamily="17" charset="-128"/>
              </a:rPr>
              <a:t>を予測しました。</a:t>
            </a:r>
            <a:endParaRPr lang="en-US" altLang="ja-JP" sz="1200" dirty="0">
              <a:solidFill>
                <a:srgbClr val="000000">
                  <a:alpha val="80000"/>
                </a:srgbClr>
              </a:solidFill>
              <a:latin typeface="游ゴシック" panose="020B0400000000000000" pitchFamily="50" charset="-128"/>
              <a:ea typeface="游ゴシック" panose="020B0400000000000000" pitchFamily="50" charset="-128"/>
            </a:endParaRPr>
          </a:p>
          <a:p>
            <a:pPr algn="l">
              <a:defRPr/>
            </a:pPr>
            <a:r>
              <a:rPr lang="ja-JP" altLang="en-US" sz="1200" b="0" dirty="0">
                <a:solidFill>
                  <a:srgbClr val="000000">
                    <a:alpha val="80000"/>
                  </a:srgbClr>
                </a:solidFill>
                <a:latin typeface="游ゴシック" panose="020B0400000000000000" pitchFamily="50" charset="-128"/>
                <a:ea typeface="ＭＳ 明朝" panose="02020609040205080304" pitchFamily="17" charset="-128"/>
              </a:rPr>
              <a:t>制作情報は、使用言語・環境：</a:t>
            </a:r>
            <a:r>
              <a:rPr lang="en-US" altLang="ja-JP" sz="1200" b="0" dirty="0">
                <a:solidFill>
                  <a:srgbClr val="000000">
                    <a:alpha val="80000"/>
                  </a:srgbClr>
                </a:solidFill>
                <a:latin typeface="游ゴシック" panose="020B0400000000000000" pitchFamily="50" charset="-128"/>
                <a:ea typeface="游ゴシック" panose="020B0400000000000000" pitchFamily="50" charset="-128"/>
              </a:rPr>
              <a:t>Python</a:t>
            </a:r>
            <a:r>
              <a:rPr lang="ja-JP" altLang="en-US" sz="1200" b="0" dirty="0">
                <a:solidFill>
                  <a:srgbClr val="000000">
                    <a:alpha val="80000"/>
                  </a:srgbClr>
                </a:solidFill>
                <a:latin typeface="游ゴシック" panose="020B0400000000000000" pitchFamily="50" charset="-128"/>
                <a:ea typeface="ＭＳ 明朝" panose="02020609040205080304" pitchFamily="17" charset="-128"/>
              </a:rPr>
              <a:t>・</a:t>
            </a:r>
            <a:r>
              <a:rPr lang="en-US" altLang="ja-JP" sz="1200" b="0" dirty="0" err="1">
                <a:solidFill>
                  <a:srgbClr val="000000">
                    <a:alpha val="80000"/>
                  </a:srgbClr>
                </a:solidFill>
                <a:latin typeface="游ゴシック" panose="020B0400000000000000" pitchFamily="50" charset="-128"/>
                <a:ea typeface="游ゴシック" panose="020B0400000000000000" pitchFamily="50" charset="-128"/>
              </a:rPr>
              <a:t>JupyterNotebook</a:t>
            </a:r>
            <a:r>
              <a:rPr lang="ja-JP" altLang="en-US" sz="1200" b="0" dirty="0">
                <a:solidFill>
                  <a:srgbClr val="000000">
                    <a:alpha val="80000"/>
                  </a:srgbClr>
                </a:solidFill>
                <a:latin typeface="游ゴシック" panose="020B0400000000000000" pitchFamily="50" charset="-128"/>
                <a:ea typeface="ＭＳ 明朝" panose="02020609040205080304" pitchFamily="17" charset="-128"/>
              </a:rPr>
              <a:t>で制作期間</a:t>
            </a:r>
            <a:r>
              <a:rPr lang="en-US" altLang="ja-JP" sz="1200" b="0" dirty="0">
                <a:solidFill>
                  <a:srgbClr val="000000">
                    <a:alpha val="80000"/>
                  </a:srgbClr>
                </a:solidFill>
                <a:latin typeface="游ゴシック" panose="020B0400000000000000" pitchFamily="50" charset="-128"/>
                <a:ea typeface="ＭＳ 明朝" panose="02020609040205080304" pitchFamily="17" charset="-128"/>
              </a:rPr>
              <a:t>2</a:t>
            </a:r>
            <a:r>
              <a:rPr lang="ja-JP" altLang="en-US" sz="1200" b="0" dirty="0">
                <a:solidFill>
                  <a:srgbClr val="000000">
                    <a:alpha val="80000"/>
                  </a:srgbClr>
                </a:solidFill>
                <a:latin typeface="游ゴシック" panose="020B0400000000000000" pitchFamily="50" charset="-128"/>
                <a:ea typeface="ＭＳ 明朝" panose="02020609040205080304" pitchFamily="17" charset="-128"/>
              </a:rPr>
              <a:t>か月です。</a:t>
            </a:r>
            <a:endParaRPr lang="en-US" altLang="ja-JP" sz="1200" b="0" dirty="0">
              <a:solidFill>
                <a:schemeClr val="bg1"/>
              </a:solidFill>
              <a:latin typeface="游ゴシック" panose="020B0400000000000000" pitchFamily="50" charset="-128"/>
              <a:ea typeface="游ゴシック" panose="020B0400000000000000"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a:t>
            </a:fld>
            <a:endParaRPr kumimoji="1" lang="ja-JP" altLang="en-US"/>
          </a:p>
        </p:txBody>
      </p:sp>
    </p:spTree>
    <p:extLst>
      <p:ext uri="{BB962C8B-B14F-4D97-AF65-F5344CB8AC3E}">
        <p14:creationId xmlns:p14="http://schemas.microsoft.com/office/powerpoint/2010/main" val="2563756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1" dirty="0">
                <a:solidFill>
                  <a:schemeClr val="bg1"/>
                </a:solidFill>
                <a:latin typeface="游ゴシック" panose="020B0400000000000000" pitchFamily="50" charset="-128"/>
                <a:ea typeface="游ゴシック" panose="020B0400000000000000" pitchFamily="50" charset="-128"/>
                <a:cs typeface="Arial"/>
                <a:sym typeface="Arial"/>
              </a:rPr>
              <a:t>ここまででわかったこととして</a:t>
            </a:r>
            <a:endParaRPr lang="en-US" altLang="ja-JP" sz="1200" b="1"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1200" dirty="0">
                <a:solidFill>
                  <a:schemeClr val="bg1"/>
                </a:solidFill>
                <a:latin typeface="ＭＳ 明朝" panose="02020609040205080304" pitchFamily="17" charset="-128"/>
                <a:ea typeface="ＭＳ 明朝" panose="02020609040205080304" pitchFamily="17" charset="-128"/>
                <a:sym typeface="Wingdings" panose="05000000000000000000" pitchFamily="2" charset="2"/>
              </a:rPr>
              <a:t>在庫数</a:t>
            </a:r>
            <a:r>
              <a:rPr lang="ja-JP" altLang="en-US" sz="1200" dirty="0">
                <a:solidFill>
                  <a:schemeClr val="bg1"/>
                </a:solidFill>
                <a:latin typeface="游ゴシック" panose="020B0400000000000000" pitchFamily="50" charset="-128"/>
                <a:ea typeface="セザンヌ"/>
                <a:sym typeface="Wingdings" panose="05000000000000000000" pitchFamily="2" charset="2"/>
              </a:rPr>
              <a:t>、</a:t>
            </a:r>
            <a:r>
              <a:rPr lang="ja-JP" altLang="en-US" sz="1200" dirty="0">
                <a:solidFill>
                  <a:schemeClr val="bg1"/>
                </a:solidFill>
                <a:latin typeface="游ゴシック" panose="020B0400000000000000" pitchFamily="50" charset="-128"/>
                <a:ea typeface="ＭＳ 明朝" panose="02020609040205080304" pitchFamily="17" charset="-128"/>
                <a:cs typeface="Arial"/>
                <a:sym typeface="Arial"/>
              </a:rPr>
              <a:t>商品単価、注文商品数の説明変数があれば、過剰在庫や、過不足しない発注数を決められる。</a:t>
            </a:r>
            <a:endParaRPr lang="ja-JP" altLang="en-US" sz="1200"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1200" dirty="0">
                <a:solidFill>
                  <a:schemeClr val="bg1"/>
                </a:solidFill>
                <a:latin typeface="游ゴシック" panose="020B0400000000000000" pitchFamily="50" charset="-128"/>
                <a:ea typeface="ＭＳ 明朝" panose="02020609040205080304" pitchFamily="17" charset="-128"/>
                <a:cs typeface="Arial"/>
                <a:sym typeface="Arial"/>
              </a:rPr>
              <a:t>次のアクションとして、在庫数、商品単価、商品数のデータが必要。</a:t>
            </a:r>
            <a:endParaRPr lang="ja-JP" altLang="en-US" sz="1200" b="0" i="0" u="none" strike="noStrike" cap="none" dirty="0">
              <a:solidFill>
                <a:schemeClr val="bg1"/>
              </a:solidFill>
              <a:latin typeface="ＭＳ 明朝" panose="02020609040205080304" pitchFamily="17" charset="-128"/>
              <a:ea typeface="ＭＳ 明朝" panose="02020609040205080304" pitchFamily="17" charset="-128"/>
              <a:cs typeface="Arial"/>
              <a:sym typeface="Arial"/>
            </a:endParaRPr>
          </a:p>
          <a:p>
            <a:endParaRPr lang="en-US" altLang="ja-JP" sz="1200" b="1" dirty="0">
              <a:solidFill>
                <a:schemeClr val="bg1"/>
              </a:solidFill>
              <a:latin typeface="游ゴシック" panose="020B0400000000000000" pitchFamily="50" charset="-128"/>
              <a:ea typeface="游ゴシック" panose="020B0400000000000000" pitchFamily="50" charset="-128"/>
              <a:cs typeface="Arial"/>
              <a:sym typeface="Arial"/>
            </a:endParaRPr>
          </a:p>
          <a:p>
            <a:r>
              <a:rPr lang="ja-JP" altLang="en-US" sz="1200" dirty="0">
                <a:solidFill>
                  <a:schemeClr val="bg1"/>
                </a:solidFill>
                <a:latin typeface="ＭＳ 明朝" panose="02020609040205080304" pitchFamily="17" charset="-128"/>
                <a:ea typeface="ＭＳ 明朝" panose="02020609040205080304" pitchFamily="17" charset="-128"/>
                <a:cs typeface="Arial"/>
                <a:sym typeface="Arial"/>
              </a:rPr>
              <a:t>カテゴリ変数が多い特徴量に有効なアルゴリズム</a:t>
            </a:r>
            <a:r>
              <a:rPr lang="en-US" altLang="ja-JP" sz="1200" dirty="0" err="1">
                <a:solidFill>
                  <a:schemeClr val="bg1"/>
                </a:solidFill>
                <a:latin typeface="ＭＳ 明朝" panose="02020609040205080304" pitchFamily="17" charset="-128"/>
                <a:ea typeface="ＭＳ 明朝" panose="02020609040205080304" pitchFamily="17" charset="-128"/>
                <a:cs typeface="Arial"/>
                <a:sym typeface="Arial"/>
              </a:rPr>
              <a:t>Catboost</a:t>
            </a:r>
            <a:r>
              <a:rPr lang="ja-JP" altLang="en-US" sz="1200" dirty="0">
                <a:solidFill>
                  <a:schemeClr val="bg1"/>
                </a:solidFill>
                <a:latin typeface="ＭＳ 明朝" panose="02020609040205080304" pitchFamily="17" charset="-128"/>
                <a:ea typeface="ＭＳ 明朝" panose="02020609040205080304" pitchFamily="17" charset="-128"/>
                <a:cs typeface="Arial"/>
                <a:sym typeface="Arial"/>
              </a:rPr>
              <a:t>モデル</a:t>
            </a:r>
            <a:r>
              <a:rPr lang="en-US" altLang="ja-JP" sz="1200" dirty="0">
                <a:solidFill>
                  <a:schemeClr val="bg1"/>
                </a:solidFill>
                <a:latin typeface="ＭＳ 明朝" panose="02020609040205080304" pitchFamily="17" charset="-128"/>
                <a:ea typeface="ＭＳ 明朝" panose="02020609040205080304" pitchFamily="17" charset="-128"/>
                <a:cs typeface="Arial"/>
                <a:sym typeface="Arial"/>
              </a:rPr>
              <a:t>(random_state0,0)</a:t>
            </a:r>
            <a:r>
              <a:rPr lang="ja-JP" altLang="en-US" sz="1200" dirty="0">
                <a:solidFill>
                  <a:schemeClr val="bg1"/>
                </a:solidFill>
                <a:latin typeface="ＭＳ 明朝" panose="02020609040205080304" pitchFamily="17" charset="-128"/>
                <a:ea typeface="ＭＳ 明朝" panose="02020609040205080304" pitchFamily="17" charset="-128"/>
                <a:cs typeface="Arial"/>
                <a:sym typeface="Arial"/>
              </a:rPr>
              <a:t>の精度が高かった。</a:t>
            </a:r>
            <a:endParaRPr lang="en-US" altLang="ja-JP" sz="1200" dirty="0">
              <a:solidFill>
                <a:schemeClr val="bg1"/>
              </a:solidFill>
              <a:latin typeface="ＭＳ 明朝" panose="02020609040205080304" pitchFamily="17" charset="-128"/>
              <a:ea typeface="ＭＳ 明朝" panose="02020609040205080304" pitchFamily="17" charset="-128"/>
              <a:cs typeface="Arial"/>
              <a:sym typeface="Arial"/>
            </a:endParaRPr>
          </a:p>
          <a:p>
            <a:endParaRPr lang="en-US" altLang="ja-JP" sz="1200" dirty="0">
              <a:solidFill>
                <a:schemeClr val="bg1"/>
              </a:solidFill>
              <a:latin typeface="ＭＳ 明朝" panose="02020609040205080304" pitchFamily="17" charset="-128"/>
              <a:ea typeface="ＭＳ 明朝" panose="02020609040205080304" pitchFamily="17" charset="-128"/>
              <a:cs typeface="Arial"/>
              <a:sym typeface="Arial"/>
            </a:endParaRPr>
          </a:p>
          <a:p>
            <a:r>
              <a:rPr lang="ja-JP" altLang="en-US" sz="1200" dirty="0">
                <a:solidFill>
                  <a:schemeClr val="bg1"/>
                </a:solidFill>
                <a:latin typeface="游ゴシック" panose="020B0400000000000000" pitchFamily="50" charset="-128"/>
                <a:ea typeface="セザンヌ"/>
                <a:sym typeface="Wingdings" panose="05000000000000000000" pitchFamily="2" charset="2"/>
              </a:rPr>
              <a:t>指数移動平均の特徴量追加、次元削減、トレンド追加、アンサンブルを行うことは、精度向上につながりました。</a:t>
            </a:r>
            <a:endParaRPr lang="en-US" altLang="ja-JP" sz="1200" dirty="0">
              <a:solidFill>
                <a:schemeClr val="bg1"/>
              </a:solidFill>
              <a:latin typeface="游ゴシック" panose="020B0400000000000000" pitchFamily="50" charset="-128"/>
              <a:ea typeface="セザンヌ"/>
              <a:sym typeface="Wingdings" panose="05000000000000000000" pitchFamily="2" charset="2"/>
            </a:endParaRPr>
          </a:p>
          <a:p>
            <a:endParaRPr lang="en-US" altLang="ja-JP" sz="1200" dirty="0">
              <a:solidFill>
                <a:schemeClr val="bg1"/>
              </a:solidFill>
              <a:latin typeface="游ゴシック" panose="020B0400000000000000" pitchFamily="50" charset="-128"/>
              <a:ea typeface="セザンヌ"/>
              <a:cs typeface="Arial"/>
              <a:sym typeface="Wingdings" panose="05000000000000000000" pitchFamily="2" charset="2"/>
            </a:endParaRPr>
          </a:p>
          <a:p>
            <a:r>
              <a:rPr lang="ja-JP" altLang="en-US" sz="1200" dirty="0">
                <a:solidFill>
                  <a:schemeClr val="bg1"/>
                </a:solidFill>
                <a:latin typeface="游ゴシック" panose="020B0400000000000000" pitchFamily="50" charset="-128"/>
                <a:ea typeface="セザンヌ"/>
                <a:cs typeface="Arial"/>
                <a:sym typeface="Wingdings" panose="05000000000000000000" pitchFamily="2" charset="2"/>
              </a:rPr>
              <a:t>データが少ない中で、７日間目までは活用が可能なレベルまでに至った。</a:t>
            </a:r>
            <a:endParaRPr lang="en-US" altLang="ja-JP" sz="1200" dirty="0">
              <a:solidFill>
                <a:schemeClr val="bg1"/>
              </a:solidFill>
              <a:latin typeface="游ゴシック" panose="020B0400000000000000" pitchFamily="50" charset="-128"/>
              <a:ea typeface="セザンヌ"/>
              <a:cs typeface="Arial"/>
              <a:sym typeface="Wingdings" panose="05000000000000000000" pitchFamily="2" charset="2"/>
            </a:endParaRPr>
          </a:p>
          <a:p>
            <a:endParaRPr lang="en-US" altLang="ja-JP" sz="1200" dirty="0">
              <a:solidFill>
                <a:schemeClr val="bg1"/>
              </a:solidFill>
              <a:latin typeface="游ゴシック" panose="020B0400000000000000" pitchFamily="50" charset="-128"/>
              <a:ea typeface="セザンヌ"/>
              <a:cs typeface="Arial"/>
              <a:sym typeface="Wingdings" panose="05000000000000000000" pitchFamily="2" charset="2"/>
            </a:endParaRPr>
          </a:p>
          <a:p>
            <a:r>
              <a:rPr lang="ja-JP" altLang="en-US" sz="1200" dirty="0">
                <a:solidFill>
                  <a:schemeClr val="bg1"/>
                </a:solidFill>
                <a:latin typeface="游ゴシック" panose="020B0400000000000000" pitchFamily="50" charset="-128"/>
                <a:ea typeface="セザンヌ"/>
                <a:cs typeface="Arial"/>
                <a:sym typeface="Wingdings" panose="05000000000000000000" pitchFamily="2" charset="2"/>
              </a:rPr>
              <a:t>在庫を抱える業務では、時系列解析が活かせる。</a:t>
            </a:r>
            <a:endParaRPr lang="en-US" altLang="ja-JP" sz="1200" dirty="0">
              <a:solidFill>
                <a:schemeClr val="bg1"/>
              </a:solidFill>
              <a:latin typeface="ＭＳ 明朝" panose="02020609040205080304" pitchFamily="17" charset="-128"/>
              <a:ea typeface="ＭＳ 明朝" panose="02020609040205080304" pitchFamily="17" charset="-128"/>
              <a:cs typeface="Arial"/>
              <a:sym typeface="Arial"/>
            </a:endParaRPr>
          </a:p>
          <a:p>
            <a:endParaRPr kumimoji="1" lang="en-US" altLang="ja-JP" sz="1200" b="0" i="0" dirty="0">
              <a:solidFill>
                <a:schemeClr val="bg1"/>
              </a:solidFill>
              <a:effectLst/>
              <a:latin typeface="ＭＳ 明朝" panose="02020609040205080304" pitchFamily="17" charset="-128"/>
              <a:ea typeface="ＭＳ 明朝" panose="02020609040205080304" pitchFamily="17" charset="-128"/>
              <a:cs typeface="Arial"/>
              <a:sym typeface="Arial"/>
            </a:endParaRPr>
          </a:p>
          <a:p>
            <a:r>
              <a:rPr lang="ja-JP" altLang="en-US" sz="1200" b="1" dirty="0">
                <a:solidFill>
                  <a:schemeClr val="bg1"/>
                </a:solidFill>
                <a:latin typeface="游ゴシック" panose="020B0400000000000000" pitchFamily="50" charset="-128"/>
                <a:ea typeface="游ゴシック" panose="020B0400000000000000" pitchFamily="50" charset="-128"/>
                <a:cs typeface="Arial"/>
                <a:sym typeface="Arial"/>
              </a:rPr>
              <a:t>今回は、限定されたデータから以上のことが分かった。</a:t>
            </a:r>
          </a:p>
          <a:p>
            <a:endParaRPr lang="ja-JP" altLang="en-US" sz="1200" b="1" dirty="0">
              <a:solidFill>
                <a:schemeClr val="bg1"/>
              </a:solidFill>
              <a:latin typeface="游ゴシック" panose="020B0400000000000000" pitchFamily="50" charset="-128"/>
              <a:ea typeface="游ゴシック" panose="020B0400000000000000" pitchFamily="50" charset="-128"/>
              <a:cs typeface="Arial"/>
              <a:sym typeface="Arial"/>
            </a:endParaRPr>
          </a:p>
          <a:p>
            <a:r>
              <a:rPr lang="ja-JP" altLang="en-US" sz="1200" b="1" dirty="0">
                <a:solidFill>
                  <a:schemeClr val="bg1"/>
                </a:solidFill>
                <a:latin typeface="游ゴシック" panose="020B0400000000000000" pitchFamily="50" charset="-128"/>
                <a:ea typeface="游ゴシック" panose="020B0400000000000000" pitchFamily="50" charset="-128"/>
                <a:cs typeface="Arial"/>
                <a:sym typeface="Arial"/>
              </a:rPr>
              <a:t>今後、業務において、データなどが揃えば、このモデルが活用されると思われる。</a:t>
            </a: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20</a:t>
            </a:fld>
            <a:endParaRPr kumimoji="1" lang="ja-JP" altLang="en-US"/>
          </a:p>
        </p:txBody>
      </p:sp>
    </p:spTree>
    <p:extLst>
      <p:ext uri="{BB962C8B-B14F-4D97-AF65-F5344CB8AC3E}">
        <p14:creationId xmlns:p14="http://schemas.microsoft.com/office/powerpoint/2010/main" val="184964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600" dirty="0" err="1">
                <a:solidFill>
                  <a:schemeClr val="bg1"/>
                </a:solidFill>
                <a:ea typeface="セザンヌ DB"/>
              </a:rPr>
              <a:t>ご清聴</a:t>
            </a:r>
            <a:r>
              <a:rPr lang="en-US" altLang="ja-JP" sz="9600" u="none" dirty="0" err="1">
                <a:solidFill>
                  <a:schemeClr val="bg1"/>
                </a:solidFill>
                <a:ea typeface="セザンヌ DB"/>
              </a:rPr>
              <a:t>ありがとうございます</a:t>
            </a:r>
            <a:endParaRPr lang="en-US" altLang="ja-JP" sz="9600" u="none" dirty="0">
              <a:solidFill>
                <a:schemeClr val="bg1"/>
              </a:solidFill>
              <a:ea typeface="セザンヌ DB"/>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21</a:t>
            </a:fld>
            <a:endParaRPr kumimoji="1" lang="ja-JP" altLang="en-US"/>
          </a:p>
        </p:txBody>
      </p:sp>
    </p:spTree>
    <p:extLst>
      <p:ext uri="{BB962C8B-B14F-4D97-AF65-F5344CB8AC3E}">
        <p14:creationId xmlns:p14="http://schemas.microsoft.com/office/powerpoint/2010/main" val="3569679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22</a:t>
            </a:fld>
            <a:endParaRPr kumimoji="1" lang="ja-JP" altLang="en-US"/>
          </a:p>
        </p:txBody>
      </p:sp>
    </p:spTree>
    <p:extLst>
      <p:ext uri="{BB962C8B-B14F-4D97-AF65-F5344CB8AC3E}">
        <p14:creationId xmlns:p14="http://schemas.microsoft.com/office/powerpoint/2010/main" val="1083764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222222"/>
                </a:solidFill>
                <a:effectLst/>
                <a:latin typeface="YakuHanJPs"/>
              </a:rPr>
              <a:t>・</a:t>
            </a:r>
            <a:r>
              <a:rPr lang="en-US" altLang="ja-JP" b="0" i="0" dirty="0">
                <a:solidFill>
                  <a:srgbClr val="222222"/>
                </a:solidFill>
                <a:effectLst/>
                <a:latin typeface="YakuHanJPs"/>
              </a:rPr>
              <a:t>id</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date</a:t>
            </a:r>
            <a:br>
              <a:rPr lang="ja-JP" altLang="en-US" dirty="0"/>
            </a:br>
            <a:r>
              <a:rPr lang="ja-JP" altLang="en-US" b="0" i="0" dirty="0">
                <a:solidFill>
                  <a:srgbClr val="222222"/>
                </a:solidFill>
                <a:effectLst/>
                <a:latin typeface="YakuHanJPs"/>
              </a:rPr>
              <a:t>・</a:t>
            </a:r>
            <a:r>
              <a:rPr lang="en-US" altLang="ja-JP" b="0" i="0" dirty="0" err="1">
                <a:solidFill>
                  <a:srgbClr val="222222"/>
                </a:solidFill>
                <a:effectLst/>
                <a:latin typeface="YakuHanJPs"/>
              </a:rPr>
              <a:t>store_nbr</a:t>
            </a:r>
            <a:r>
              <a:rPr lang="en-US" altLang="ja-JP" b="0" i="0" dirty="0">
                <a:solidFill>
                  <a:srgbClr val="222222"/>
                </a:solidFill>
                <a:effectLst/>
                <a:latin typeface="YakuHanJPs"/>
              </a:rPr>
              <a:t>: </a:t>
            </a:r>
            <a:r>
              <a:rPr lang="ja-JP" altLang="en-US" b="0" i="0" dirty="0">
                <a:solidFill>
                  <a:srgbClr val="222222"/>
                </a:solidFill>
                <a:effectLst/>
                <a:latin typeface="YakuHanJPs"/>
              </a:rPr>
              <a:t>店舗番号</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family: </a:t>
            </a:r>
            <a:r>
              <a:rPr lang="ja-JP" altLang="en-US" b="0" i="0" dirty="0">
                <a:solidFill>
                  <a:srgbClr val="222222"/>
                </a:solidFill>
                <a:effectLst/>
                <a:latin typeface="YakuHanJPs"/>
              </a:rPr>
              <a:t>製品種別</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sales: </a:t>
            </a:r>
            <a:r>
              <a:rPr lang="ja-JP" altLang="en-US" b="0" i="0" dirty="0">
                <a:solidFill>
                  <a:srgbClr val="222222"/>
                </a:solidFill>
                <a:effectLst/>
                <a:latin typeface="YakuHanJPs"/>
              </a:rPr>
              <a:t>売上</a:t>
            </a:r>
            <a:r>
              <a:rPr lang="en-US" altLang="ja-JP" b="0" i="0" dirty="0">
                <a:solidFill>
                  <a:srgbClr val="222222"/>
                </a:solidFill>
                <a:effectLst/>
                <a:latin typeface="YakuHanJPs"/>
              </a:rPr>
              <a:t>(</a:t>
            </a:r>
            <a:r>
              <a:rPr lang="ja-JP" altLang="en-US" b="0" i="0" dirty="0">
                <a:solidFill>
                  <a:srgbClr val="222222"/>
                </a:solidFill>
                <a:effectLst/>
                <a:latin typeface="YakuHanJPs"/>
              </a:rPr>
              <a:t>小数可</a:t>
            </a:r>
            <a:r>
              <a:rPr lang="en-US" altLang="ja-JP" b="0" i="0" dirty="0">
                <a:solidFill>
                  <a:srgbClr val="222222"/>
                </a:solidFill>
                <a:effectLst/>
                <a:latin typeface="YakuHanJPs"/>
              </a:rPr>
              <a:t>)</a:t>
            </a:r>
            <a:br>
              <a:rPr lang="ja-JP" altLang="en-US" dirty="0"/>
            </a:br>
            <a:r>
              <a:rPr lang="ja-JP" altLang="en-US" b="0" i="0" dirty="0">
                <a:solidFill>
                  <a:srgbClr val="222222"/>
                </a:solidFill>
                <a:effectLst/>
                <a:latin typeface="YakuHanJPs"/>
              </a:rPr>
              <a:t>・</a:t>
            </a:r>
            <a:r>
              <a:rPr lang="en-US" altLang="ja-JP" b="0" i="0" dirty="0" err="1">
                <a:solidFill>
                  <a:srgbClr val="222222"/>
                </a:solidFill>
                <a:effectLst/>
                <a:latin typeface="YakuHanJPs"/>
              </a:rPr>
              <a:t>onpromotion</a:t>
            </a:r>
            <a:r>
              <a:rPr lang="en-US" altLang="ja-JP" b="0" i="0" dirty="0">
                <a:solidFill>
                  <a:srgbClr val="222222"/>
                </a:solidFill>
                <a:effectLst/>
                <a:latin typeface="YakuHanJPs"/>
              </a:rPr>
              <a:t>: </a:t>
            </a:r>
            <a:r>
              <a:rPr lang="ja-JP" altLang="en-US" b="0" i="0" dirty="0">
                <a:solidFill>
                  <a:srgbClr val="222222"/>
                </a:solidFill>
                <a:effectLst/>
                <a:latin typeface="YakuHanJPs"/>
              </a:rPr>
              <a:t>店舗で宣伝されていた</a:t>
            </a:r>
            <a:r>
              <a:rPr lang="en-US" altLang="ja-JP" b="0" i="0" dirty="0">
                <a:solidFill>
                  <a:srgbClr val="222222"/>
                </a:solidFill>
                <a:effectLst/>
                <a:latin typeface="YakuHanJPs"/>
              </a:rPr>
              <a:t>family</a:t>
            </a:r>
            <a:r>
              <a:rPr lang="ja-JP" altLang="en-US" b="0" i="0" dirty="0">
                <a:solidFill>
                  <a:srgbClr val="222222"/>
                </a:solidFill>
                <a:effectLst/>
                <a:latin typeface="YakuHanJPs"/>
              </a:rPr>
              <a:t>に含まれる製品の数</a:t>
            </a:r>
            <a:endParaRPr lang="en-US" altLang="ja-JP" b="0" i="0" dirty="0">
              <a:solidFill>
                <a:srgbClr val="222222"/>
              </a:solidFill>
              <a:effectLst/>
              <a:latin typeface="YakuHanJPs"/>
            </a:endParaRPr>
          </a:p>
          <a:p>
            <a:endParaRPr lang="en-US" altLang="ja-JP" b="0" i="0" dirty="0">
              <a:solidFill>
                <a:srgbClr val="222222"/>
              </a:solidFill>
              <a:effectLst/>
              <a:latin typeface="YakuHanJPs"/>
            </a:endParaRPr>
          </a:p>
          <a:p>
            <a:r>
              <a:rPr lang="ja-JP" altLang="en-US" b="0" i="0" dirty="0">
                <a:solidFill>
                  <a:srgbClr val="222222"/>
                </a:solidFill>
                <a:effectLst/>
                <a:latin typeface="YakuHanJPs"/>
              </a:rPr>
              <a:t>店舗詳細</a:t>
            </a:r>
            <a:endParaRPr lang="en-US" altLang="ja-JP" b="0" i="0" dirty="0">
              <a:solidFill>
                <a:srgbClr val="222222"/>
              </a:solidFill>
              <a:effectLst/>
              <a:latin typeface="YakuHanJPs"/>
            </a:endParaRPr>
          </a:p>
          <a:p>
            <a:r>
              <a:rPr lang="ja-JP" altLang="en-US" b="0" i="0" dirty="0">
                <a:solidFill>
                  <a:srgbClr val="222222"/>
                </a:solidFill>
                <a:effectLst/>
                <a:latin typeface="YakuHanJPs"/>
              </a:rPr>
              <a:t>・</a:t>
            </a:r>
            <a:r>
              <a:rPr lang="en-US" altLang="ja-JP" b="0" i="0" dirty="0" err="1">
                <a:solidFill>
                  <a:srgbClr val="222222"/>
                </a:solidFill>
                <a:effectLst/>
                <a:latin typeface="YakuHanJPs"/>
              </a:rPr>
              <a:t>store_nbr</a:t>
            </a:r>
            <a:r>
              <a:rPr lang="en-US" altLang="ja-JP" b="0" i="0" dirty="0">
                <a:solidFill>
                  <a:srgbClr val="222222"/>
                </a:solidFill>
                <a:effectLst/>
                <a:latin typeface="YakuHanJPs"/>
              </a:rPr>
              <a:t>: </a:t>
            </a:r>
            <a:r>
              <a:rPr lang="ja-JP" altLang="en-US" b="0" i="0" dirty="0">
                <a:solidFill>
                  <a:srgbClr val="222222"/>
                </a:solidFill>
                <a:effectLst/>
                <a:latin typeface="YakuHanJPs"/>
              </a:rPr>
              <a:t>店舗番号</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city: </a:t>
            </a:r>
            <a:r>
              <a:rPr lang="ja-JP" altLang="en-US" b="0" i="0" dirty="0">
                <a:solidFill>
                  <a:srgbClr val="222222"/>
                </a:solidFill>
                <a:effectLst/>
                <a:latin typeface="YakuHanJPs"/>
              </a:rPr>
              <a:t>都市</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state: </a:t>
            </a:r>
            <a:r>
              <a:rPr lang="ja-JP" altLang="en-US" b="0" i="0" dirty="0">
                <a:solidFill>
                  <a:srgbClr val="222222"/>
                </a:solidFill>
                <a:effectLst/>
                <a:latin typeface="YakuHanJPs"/>
              </a:rPr>
              <a:t>県</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type: </a:t>
            </a:r>
            <a:r>
              <a:rPr lang="ja-JP" altLang="en-US" b="0" i="0" dirty="0">
                <a:solidFill>
                  <a:srgbClr val="222222"/>
                </a:solidFill>
                <a:effectLst/>
                <a:latin typeface="YakuHanJPs"/>
              </a:rPr>
              <a:t>店舗種別？</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cluster: "cluster is a grouping of similar stores"</a:t>
            </a:r>
            <a:r>
              <a:rPr lang="ja-JP" altLang="en-US" b="0" i="0" dirty="0">
                <a:solidFill>
                  <a:srgbClr val="222222"/>
                </a:solidFill>
                <a:effectLst/>
                <a:latin typeface="YakuHanJPs"/>
              </a:rPr>
              <a:t>とある。</a:t>
            </a:r>
            <a:r>
              <a:rPr lang="en-US" altLang="ja-JP" b="0" i="0" dirty="0">
                <a:solidFill>
                  <a:srgbClr val="222222"/>
                </a:solidFill>
                <a:effectLst/>
                <a:latin typeface="YakuHanJPs"/>
              </a:rPr>
              <a:t>type</a:t>
            </a:r>
            <a:r>
              <a:rPr lang="ja-JP" altLang="en-US" b="0" i="0" dirty="0">
                <a:solidFill>
                  <a:srgbClr val="222222"/>
                </a:solidFill>
                <a:effectLst/>
                <a:latin typeface="YakuHanJPs"/>
              </a:rPr>
              <a:t>との違いがよくわからないけど、見た感じ</a:t>
            </a:r>
            <a:r>
              <a:rPr lang="en-US" altLang="ja-JP" b="0" i="0" dirty="0">
                <a:solidFill>
                  <a:srgbClr val="222222"/>
                </a:solidFill>
                <a:effectLst/>
                <a:latin typeface="YakuHanJPs"/>
              </a:rPr>
              <a:t>type</a:t>
            </a:r>
            <a:r>
              <a:rPr lang="ja-JP" altLang="en-US" b="0" i="0" dirty="0">
                <a:solidFill>
                  <a:srgbClr val="222222"/>
                </a:solidFill>
                <a:effectLst/>
                <a:latin typeface="YakuHanJPs"/>
              </a:rPr>
              <a:t>よりもうちょっと細かそう</a:t>
            </a:r>
            <a:endParaRPr lang="en-US" altLang="ja-JP" b="0" i="0" dirty="0">
              <a:solidFill>
                <a:srgbClr val="222222"/>
              </a:solidFill>
              <a:effectLst/>
              <a:latin typeface="YakuHanJPs"/>
            </a:endParaRPr>
          </a:p>
          <a:p>
            <a:endParaRPr lang="en-US" altLang="ja-JP" b="0" i="0" dirty="0">
              <a:solidFill>
                <a:srgbClr val="222222"/>
              </a:solidFill>
              <a:effectLst/>
              <a:latin typeface="YakuHanJPs"/>
            </a:endParaRPr>
          </a:p>
          <a:p>
            <a:r>
              <a:rPr lang="en-US" altLang="ja-JP" b="0" i="0" dirty="0">
                <a:solidFill>
                  <a:srgbClr val="222222"/>
                </a:solidFill>
                <a:effectLst/>
                <a:latin typeface="YakuHanJPs"/>
              </a:rPr>
              <a:t>WTI</a:t>
            </a:r>
            <a:r>
              <a:rPr lang="ja-JP" altLang="en-US" b="0" i="0" dirty="0">
                <a:solidFill>
                  <a:srgbClr val="222222"/>
                </a:solidFill>
                <a:effectLst/>
                <a:latin typeface="YakuHanJPs"/>
              </a:rPr>
              <a:t>原油先物の価格みたい。ガソリン価格が上がると車での来客が減るとかあるのかも？</a:t>
            </a:r>
            <a:endParaRPr kumimoji="1" lang="en-US" altLang="ja-JP" b="0" i="0" dirty="0">
              <a:solidFill>
                <a:srgbClr val="222222"/>
              </a:solidFill>
              <a:effectLst/>
              <a:latin typeface="YakuHanJPs"/>
            </a:endParaRPr>
          </a:p>
          <a:p>
            <a:r>
              <a:rPr lang="ja-JP" altLang="en-US" b="0" i="0" dirty="0">
                <a:solidFill>
                  <a:srgbClr val="222222"/>
                </a:solidFill>
                <a:effectLst/>
                <a:latin typeface="YakuHanJPs"/>
              </a:rPr>
              <a:t>・</a:t>
            </a:r>
            <a:r>
              <a:rPr lang="en-US" altLang="ja-JP" b="0" i="0" dirty="0">
                <a:solidFill>
                  <a:srgbClr val="222222"/>
                </a:solidFill>
                <a:effectLst/>
                <a:latin typeface="YakuHanJPs"/>
              </a:rPr>
              <a:t>date</a:t>
            </a:r>
            <a:br>
              <a:rPr lang="en-US" altLang="ja-JP" dirty="0"/>
            </a:br>
            <a:r>
              <a:rPr lang="ja-JP" altLang="en-US" b="0" i="0" dirty="0">
                <a:solidFill>
                  <a:srgbClr val="222222"/>
                </a:solidFill>
                <a:effectLst/>
                <a:latin typeface="YakuHanJPs"/>
              </a:rPr>
              <a:t>・</a:t>
            </a:r>
            <a:r>
              <a:rPr lang="en-US" altLang="ja-JP" b="0" i="0" dirty="0" err="1">
                <a:solidFill>
                  <a:srgbClr val="222222"/>
                </a:solidFill>
                <a:effectLst/>
                <a:latin typeface="YakuHanJPs"/>
              </a:rPr>
              <a:t>dcoilwtico</a:t>
            </a:r>
            <a:r>
              <a:rPr lang="en-US" altLang="ja-JP" b="0" i="0" dirty="0">
                <a:solidFill>
                  <a:srgbClr val="222222"/>
                </a:solidFill>
                <a:effectLst/>
                <a:latin typeface="YakuHanJPs"/>
              </a:rPr>
              <a:t>: WTI</a:t>
            </a:r>
            <a:r>
              <a:rPr lang="ja-JP" altLang="en-US" b="0" i="0" dirty="0">
                <a:solidFill>
                  <a:srgbClr val="222222"/>
                </a:solidFill>
                <a:effectLst/>
                <a:latin typeface="YakuHanJPs"/>
              </a:rPr>
              <a:t>原油先物の価格</a:t>
            </a:r>
            <a:endParaRPr lang="en-US" altLang="ja-JP" b="0" i="0" dirty="0">
              <a:solidFill>
                <a:srgbClr val="222222"/>
              </a:solidFill>
              <a:effectLst/>
              <a:latin typeface="YakuHanJPs"/>
            </a:endParaRPr>
          </a:p>
          <a:p>
            <a:endParaRPr lang="en-US" altLang="ja-JP" b="0" i="0" dirty="0">
              <a:solidFill>
                <a:srgbClr val="222222"/>
              </a:solidFill>
              <a:effectLst/>
              <a:latin typeface="YakuHanJPs"/>
            </a:endParaRPr>
          </a:p>
          <a:p>
            <a:r>
              <a:rPr lang="ja-JP" altLang="en-US" b="0" i="0" dirty="0">
                <a:solidFill>
                  <a:srgbClr val="222222"/>
                </a:solidFill>
                <a:effectLst/>
                <a:latin typeface="YakuHanJPs"/>
              </a:rPr>
              <a:t>休祝日とイベントがあった日のリスト</a:t>
            </a:r>
            <a:endParaRPr kumimoji="1" lang="en-US" altLang="ja-JP" b="0" i="0" dirty="0">
              <a:solidFill>
                <a:srgbClr val="222222"/>
              </a:solidFill>
              <a:effectLst/>
              <a:latin typeface="YakuHanJPs"/>
            </a:endParaRPr>
          </a:p>
          <a:p>
            <a:r>
              <a:rPr lang="ja-JP" altLang="en-US" b="0" i="0" dirty="0">
                <a:solidFill>
                  <a:srgbClr val="222222"/>
                </a:solidFill>
                <a:effectLst/>
                <a:latin typeface="YakuHanJPs"/>
              </a:rPr>
              <a:t>・</a:t>
            </a:r>
            <a:r>
              <a:rPr lang="en-US" altLang="ja-JP" b="0" i="0" dirty="0">
                <a:solidFill>
                  <a:srgbClr val="222222"/>
                </a:solidFill>
                <a:effectLst/>
                <a:latin typeface="YakuHanJPs"/>
              </a:rPr>
              <a:t>date</a:t>
            </a:r>
            <a:br>
              <a:rPr lang="en-US" altLang="ja-JP" dirty="0"/>
            </a:br>
            <a:r>
              <a:rPr lang="ja-JP" altLang="en-US" b="0" i="0" dirty="0">
                <a:solidFill>
                  <a:srgbClr val="222222"/>
                </a:solidFill>
                <a:effectLst/>
                <a:latin typeface="YakuHanJPs"/>
              </a:rPr>
              <a:t>・</a:t>
            </a:r>
            <a:r>
              <a:rPr lang="en-US" altLang="ja-JP" b="0" i="0" dirty="0">
                <a:solidFill>
                  <a:srgbClr val="222222"/>
                </a:solidFill>
                <a:effectLst/>
                <a:latin typeface="YakuHanJPs"/>
              </a:rPr>
              <a:t>type: </a:t>
            </a:r>
            <a:r>
              <a:rPr lang="ja-JP" altLang="en-US" b="0" i="0" dirty="0">
                <a:solidFill>
                  <a:srgbClr val="222222"/>
                </a:solidFill>
                <a:effectLst/>
                <a:latin typeface="YakuHanJPs"/>
              </a:rPr>
              <a:t>休日 </a:t>
            </a:r>
            <a:r>
              <a:rPr lang="en-US" altLang="ja-JP" b="0" i="0" dirty="0">
                <a:solidFill>
                  <a:srgbClr val="222222"/>
                </a:solidFill>
                <a:effectLst/>
                <a:latin typeface="YakuHanJPs"/>
              </a:rPr>
              <a:t>or </a:t>
            </a:r>
            <a:r>
              <a:rPr lang="ja-JP" altLang="en-US" b="0" i="0" dirty="0">
                <a:solidFill>
                  <a:srgbClr val="222222"/>
                </a:solidFill>
                <a:effectLst/>
                <a:latin typeface="YakuHanJPs"/>
              </a:rPr>
              <a:t>イベント日 </a:t>
            </a:r>
            <a:r>
              <a:rPr lang="en-US" altLang="ja-JP" b="0" i="0" dirty="0">
                <a:solidFill>
                  <a:srgbClr val="222222"/>
                </a:solidFill>
                <a:effectLst/>
                <a:latin typeface="YakuHanJPs"/>
              </a:rPr>
              <a:t>or </a:t>
            </a:r>
            <a:r>
              <a:rPr lang="ja-JP" altLang="en-US" b="0" i="0" dirty="0">
                <a:solidFill>
                  <a:srgbClr val="222222"/>
                </a:solidFill>
                <a:effectLst/>
                <a:latin typeface="YakuHanJPs"/>
              </a:rPr>
              <a:t>振替休日 </a:t>
            </a:r>
            <a:r>
              <a:rPr lang="en-US" altLang="ja-JP" b="0" i="0" dirty="0">
                <a:solidFill>
                  <a:srgbClr val="222222"/>
                </a:solidFill>
                <a:effectLst/>
                <a:latin typeface="YakuHanJPs"/>
              </a:rPr>
              <a:t>or </a:t>
            </a:r>
            <a:r>
              <a:rPr lang="ja-JP" altLang="en-US" b="0" i="0" dirty="0">
                <a:solidFill>
                  <a:srgbClr val="222222"/>
                </a:solidFill>
                <a:effectLst/>
                <a:latin typeface="YakuHanJPs"/>
              </a:rPr>
              <a:t>追加休日？</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locale: Local or National or Regional</a:t>
            </a:r>
            <a:r>
              <a:rPr lang="ja-JP" altLang="en-US" b="0" i="0" dirty="0">
                <a:solidFill>
                  <a:srgbClr val="222222"/>
                </a:solidFill>
                <a:effectLst/>
                <a:latin typeface="YakuHanJPs"/>
              </a:rPr>
              <a:t>。全国的か都民の日みたいな県限定なのか</a:t>
            </a:r>
            <a:br>
              <a:rPr lang="ja-JP" altLang="en-US" dirty="0"/>
            </a:br>
            <a:r>
              <a:rPr lang="ja-JP" altLang="en-US" b="0" i="0" dirty="0">
                <a:solidFill>
                  <a:srgbClr val="222222"/>
                </a:solidFill>
                <a:effectLst/>
                <a:latin typeface="YakuHanJPs"/>
              </a:rPr>
              <a:t>・</a:t>
            </a:r>
            <a:r>
              <a:rPr lang="en-US" altLang="ja-JP" b="0" i="0" dirty="0" err="1">
                <a:solidFill>
                  <a:srgbClr val="222222"/>
                </a:solidFill>
                <a:effectLst/>
                <a:latin typeface="YakuHanJPs"/>
              </a:rPr>
              <a:t>locale_name</a:t>
            </a:r>
            <a:r>
              <a:rPr lang="en-US" altLang="ja-JP" b="0" i="0" dirty="0">
                <a:solidFill>
                  <a:srgbClr val="222222"/>
                </a:solidFill>
                <a:effectLst/>
                <a:latin typeface="YakuHanJPs"/>
              </a:rPr>
              <a:t>: locale</a:t>
            </a:r>
            <a:r>
              <a:rPr lang="ja-JP" altLang="en-US" b="0" i="0" dirty="0">
                <a:solidFill>
                  <a:srgbClr val="222222"/>
                </a:solidFill>
                <a:effectLst/>
                <a:latin typeface="YakuHanJPs"/>
              </a:rPr>
              <a:t>の具体的な県 </a:t>
            </a:r>
            <a:r>
              <a:rPr lang="en-US" altLang="ja-JP" b="0" i="0" dirty="0">
                <a:solidFill>
                  <a:srgbClr val="222222"/>
                </a:solidFill>
                <a:effectLst/>
                <a:latin typeface="YakuHanJPs"/>
              </a:rPr>
              <a:t>or </a:t>
            </a:r>
            <a:r>
              <a:rPr lang="ja-JP" altLang="en-US" b="0" i="0" dirty="0">
                <a:solidFill>
                  <a:srgbClr val="222222"/>
                </a:solidFill>
                <a:effectLst/>
                <a:latin typeface="YakuHanJPs"/>
              </a:rPr>
              <a:t>都市名。</a:t>
            </a:r>
            <a:r>
              <a:rPr lang="en-US" altLang="ja-JP" b="0" i="0" dirty="0">
                <a:solidFill>
                  <a:srgbClr val="222222"/>
                </a:solidFill>
                <a:effectLst/>
                <a:latin typeface="YakuHanJPs"/>
              </a:rPr>
              <a:t>National</a:t>
            </a:r>
            <a:r>
              <a:rPr lang="ja-JP" altLang="en-US" b="0" i="0" dirty="0">
                <a:solidFill>
                  <a:srgbClr val="222222"/>
                </a:solidFill>
                <a:effectLst/>
                <a:latin typeface="YakuHanJPs"/>
              </a:rPr>
              <a:t>なら</a:t>
            </a:r>
            <a:r>
              <a:rPr lang="en-US" altLang="ja-JP" b="0" i="0" dirty="0">
                <a:solidFill>
                  <a:srgbClr val="222222"/>
                </a:solidFill>
                <a:effectLst/>
                <a:latin typeface="YakuHanJPs"/>
              </a:rPr>
              <a:t>Ecuador</a:t>
            </a:r>
            <a:r>
              <a:rPr lang="ja-JP" altLang="en-US" b="0" i="0" dirty="0">
                <a:solidFill>
                  <a:srgbClr val="222222"/>
                </a:solidFill>
                <a:effectLst/>
                <a:latin typeface="YakuHanJPs"/>
              </a:rPr>
              <a:t>になる。</a:t>
            </a:r>
            <a:r>
              <a:rPr lang="en-US" altLang="ja-JP" b="0" i="0" dirty="0">
                <a:solidFill>
                  <a:srgbClr val="222222"/>
                </a:solidFill>
                <a:effectLst/>
                <a:latin typeface="YakuHanJPs"/>
              </a:rPr>
              <a:t>stores</a:t>
            </a:r>
            <a:r>
              <a:rPr lang="ja-JP" altLang="en-US" b="0" i="0" dirty="0">
                <a:solidFill>
                  <a:srgbClr val="222222"/>
                </a:solidFill>
                <a:effectLst/>
                <a:latin typeface="YakuHanJPs"/>
              </a:rPr>
              <a:t>の</a:t>
            </a:r>
            <a:r>
              <a:rPr lang="en-US" altLang="ja-JP" b="0" i="0" dirty="0">
                <a:solidFill>
                  <a:srgbClr val="222222"/>
                </a:solidFill>
                <a:effectLst/>
                <a:latin typeface="YakuHanJPs"/>
              </a:rPr>
              <a:t>city</a:t>
            </a:r>
            <a:r>
              <a:rPr lang="ja-JP" altLang="en-US" b="0" i="0" dirty="0">
                <a:solidFill>
                  <a:srgbClr val="222222"/>
                </a:solidFill>
                <a:effectLst/>
                <a:latin typeface="YakuHanJPs"/>
              </a:rPr>
              <a:t>もしくは</a:t>
            </a:r>
            <a:r>
              <a:rPr lang="en-US" altLang="ja-JP" b="0" i="0" dirty="0">
                <a:solidFill>
                  <a:srgbClr val="222222"/>
                </a:solidFill>
                <a:effectLst/>
                <a:latin typeface="YakuHanJPs"/>
              </a:rPr>
              <a:t>state</a:t>
            </a:r>
            <a:r>
              <a:rPr lang="ja-JP" altLang="en-US" b="0" i="0" dirty="0">
                <a:solidFill>
                  <a:srgbClr val="222222"/>
                </a:solidFill>
                <a:effectLst/>
                <a:latin typeface="YakuHanJPs"/>
              </a:rPr>
              <a:t>とマッチしそう</a:t>
            </a:r>
            <a:br>
              <a:rPr lang="ja-JP" altLang="en-US" dirty="0"/>
            </a:br>
            <a:r>
              <a:rPr lang="ja-JP" altLang="en-US" b="0" i="0" dirty="0">
                <a:solidFill>
                  <a:srgbClr val="222222"/>
                </a:solidFill>
                <a:effectLst/>
                <a:latin typeface="YakuHanJPs"/>
              </a:rPr>
              <a:t>・</a:t>
            </a:r>
            <a:r>
              <a:rPr lang="en-US" altLang="ja-JP" b="0" i="0" dirty="0">
                <a:solidFill>
                  <a:srgbClr val="222222"/>
                </a:solidFill>
                <a:effectLst/>
                <a:latin typeface="YakuHanJPs"/>
              </a:rPr>
              <a:t>description</a:t>
            </a:r>
            <a:br>
              <a:rPr lang="en-US" altLang="ja-JP" dirty="0"/>
            </a:br>
            <a:r>
              <a:rPr lang="ja-JP" altLang="en-US" b="0" i="0" dirty="0">
                <a:solidFill>
                  <a:srgbClr val="222222"/>
                </a:solidFill>
                <a:effectLst/>
                <a:latin typeface="YakuHanJPs"/>
              </a:rPr>
              <a:t>・</a:t>
            </a:r>
            <a:r>
              <a:rPr lang="en-US" altLang="ja-JP" b="0" i="0" dirty="0">
                <a:solidFill>
                  <a:srgbClr val="222222"/>
                </a:solidFill>
                <a:effectLst/>
                <a:latin typeface="YakuHanJPs"/>
              </a:rPr>
              <a:t>transferred: true or false</a:t>
            </a:r>
            <a:r>
              <a:rPr lang="ja-JP" altLang="en-US" b="0" i="0" dirty="0">
                <a:solidFill>
                  <a:srgbClr val="222222"/>
                </a:solidFill>
                <a:effectLst/>
                <a:latin typeface="YakuHanJPs"/>
              </a:rPr>
              <a:t>。暦上はお休みでも政府都合で実際には別日にお休みになるケースがあるらしい。別日になった場合は</a:t>
            </a:r>
            <a:r>
              <a:rPr lang="en-US" altLang="ja-JP" b="0" i="0" dirty="0">
                <a:solidFill>
                  <a:srgbClr val="222222"/>
                </a:solidFill>
                <a:effectLst/>
                <a:latin typeface="YakuHanJPs"/>
              </a:rPr>
              <a:t>true</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pPr algn="l"/>
            <a:r>
              <a:rPr lang="en-US" altLang="ja-JP" b="0" i="0" dirty="0">
                <a:solidFill>
                  <a:srgbClr val="222222"/>
                </a:solidFill>
                <a:effectLst/>
                <a:latin typeface="YakuHanJPs"/>
              </a:rPr>
              <a:t>Data Description</a:t>
            </a:r>
            <a:r>
              <a:rPr lang="ja-JP" altLang="en-US" b="0" i="0" dirty="0">
                <a:solidFill>
                  <a:srgbClr val="222222"/>
                </a:solidFill>
                <a:effectLst/>
                <a:latin typeface="YakuHanJPs"/>
              </a:rPr>
              <a:t>には説明がないけどファイルがある。</a:t>
            </a:r>
            <a:r>
              <a:rPr lang="en-US" altLang="ja-JP" b="0" i="0" dirty="0">
                <a:solidFill>
                  <a:srgbClr val="222222"/>
                </a:solidFill>
                <a:effectLst/>
                <a:latin typeface="YakuHanJPs"/>
              </a:rPr>
              <a:t>transactions</a:t>
            </a:r>
            <a:r>
              <a:rPr lang="ja-JP" altLang="en-US" b="0" i="0" dirty="0">
                <a:solidFill>
                  <a:srgbClr val="222222"/>
                </a:solidFill>
                <a:effectLst/>
                <a:latin typeface="YakuHanJPs"/>
              </a:rPr>
              <a:t>というから売買数とか？</a:t>
            </a:r>
          </a:p>
          <a:p>
            <a:pPr algn="l"/>
            <a:r>
              <a:rPr lang="ja-JP" altLang="en-US" b="0" i="0" dirty="0">
                <a:solidFill>
                  <a:srgbClr val="222222"/>
                </a:solidFill>
                <a:effectLst/>
                <a:latin typeface="YakuHanJPs"/>
              </a:rPr>
              <a:t>・</a:t>
            </a:r>
            <a:r>
              <a:rPr lang="en-US" altLang="ja-JP" b="0" i="0" dirty="0">
                <a:solidFill>
                  <a:srgbClr val="222222"/>
                </a:solidFill>
                <a:effectLst/>
                <a:latin typeface="YakuHanJPs"/>
              </a:rPr>
              <a:t>date</a:t>
            </a:r>
            <a:br>
              <a:rPr lang="en-US" altLang="ja-JP" b="0" i="0" dirty="0">
                <a:solidFill>
                  <a:srgbClr val="222222"/>
                </a:solidFill>
                <a:effectLst/>
                <a:latin typeface="YakuHanJPs"/>
              </a:rPr>
            </a:br>
            <a:r>
              <a:rPr lang="ja-JP" altLang="en-US" b="0" i="0" dirty="0">
                <a:solidFill>
                  <a:srgbClr val="222222"/>
                </a:solidFill>
                <a:effectLst/>
                <a:latin typeface="YakuHanJPs"/>
              </a:rPr>
              <a:t>・</a:t>
            </a:r>
            <a:r>
              <a:rPr lang="en-US" altLang="ja-JP" b="0" i="0" dirty="0" err="1">
                <a:solidFill>
                  <a:srgbClr val="222222"/>
                </a:solidFill>
                <a:effectLst/>
                <a:latin typeface="YakuHanJPs"/>
              </a:rPr>
              <a:t>store_nbr</a:t>
            </a:r>
            <a:br>
              <a:rPr lang="en-US" altLang="ja-JP" b="0" i="0" dirty="0">
                <a:solidFill>
                  <a:srgbClr val="222222"/>
                </a:solidFill>
                <a:effectLst/>
                <a:latin typeface="YakuHanJPs"/>
              </a:rPr>
            </a:br>
            <a:r>
              <a:rPr lang="ja-JP" altLang="en-US" b="0" i="0" dirty="0">
                <a:solidFill>
                  <a:srgbClr val="222222"/>
                </a:solidFill>
                <a:effectLst/>
                <a:latin typeface="YakuHanJPs"/>
              </a:rPr>
              <a:t>・</a:t>
            </a:r>
            <a:r>
              <a:rPr lang="en-US" altLang="ja-JP" b="0" i="0" dirty="0">
                <a:solidFill>
                  <a:srgbClr val="222222"/>
                </a:solidFill>
                <a:effectLst/>
                <a:latin typeface="YakuHanJPs"/>
              </a:rPr>
              <a:t>transactions</a:t>
            </a: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23</a:t>
            </a:fld>
            <a:endParaRPr kumimoji="1" lang="ja-JP" altLang="en-US"/>
          </a:p>
        </p:txBody>
      </p:sp>
    </p:spTree>
    <p:extLst>
      <p:ext uri="{BB962C8B-B14F-4D97-AF65-F5344CB8AC3E}">
        <p14:creationId xmlns:p14="http://schemas.microsoft.com/office/powerpoint/2010/main" val="1516777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24</a:t>
            </a:fld>
            <a:endParaRPr kumimoji="1" lang="ja-JP" altLang="en-US"/>
          </a:p>
        </p:txBody>
      </p:sp>
    </p:spTree>
    <p:extLst>
      <p:ext uri="{BB962C8B-B14F-4D97-AF65-F5344CB8AC3E}">
        <p14:creationId xmlns:p14="http://schemas.microsoft.com/office/powerpoint/2010/main" val="1314962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dirty="0">
                <a:solidFill>
                  <a:srgbClr val="222222"/>
                </a:solidFill>
                <a:effectLst/>
                <a:latin typeface="YakuHanJPs"/>
              </a:rPr>
              <a:t>前処理とデータの詳細についてです。</a:t>
            </a:r>
            <a:endParaRPr kumimoji="1" lang="en-US" altLang="ja-JP" b="0" i="0" dirty="0">
              <a:solidFill>
                <a:srgbClr val="222222"/>
              </a:solidFill>
              <a:effectLst/>
              <a:latin typeface="YakuHanJP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222222"/>
                </a:solidFill>
                <a:effectLst/>
                <a:latin typeface="YakuHanJPs"/>
              </a:rPr>
              <a:t>５ファイルを結合しました。データの全行数は約３０５万ほどありました。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年、月、週、曜日、４半期、</a:t>
            </a:r>
            <a:r>
              <a:rPr kumimoji="1" lang="en-US" altLang="ja-JP" b="0" i="0" dirty="0">
                <a:solidFill>
                  <a:srgbClr val="222222"/>
                </a:solidFill>
                <a:effectLst/>
                <a:latin typeface="YakuHanJPs"/>
              </a:rPr>
              <a:t>2</a:t>
            </a:r>
            <a:r>
              <a:rPr kumimoji="1" lang="ja-JP" altLang="en-US" b="0" i="0" dirty="0">
                <a:solidFill>
                  <a:srgbClr val="222222"/>
                </a:solidFill>
                <a:effectLst/>
                <a:latin typeface="YakuHanJPs"/>
              </a:rPr>
              <a:t>週間、４週間ごとの周期的な数値、移動平均の特徴量の追加を行いました。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質的データを数値データに変換しました。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右上が行ったあとのイメージです。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右下が欠損値の詳細です。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欠損値に中央値または移動平均または直前値直後値の値を代入することを試みました。</a:t>
            </a:r>
            <a:endParaRPr kumimoji="1" lang="en-US" altLang="ja-JP" b="0" i="0" dirty="0">
              <a:solidFill>
                <a:srgbClr val="222222"/>
              </a:solidFill>
              <a:effectLst/>
              <a:latin typeface="YakuHanJPs"/>
            </a:endParaRPr>
          </a:p>
          <a:p>
            <a:r>
              <a:rPr kumimoji="1" lang="en-US" altLang="ja-JP" b="0" i="0" dirty="0">
                <a:solidFill>
                  <a:srgbClr val="222222"/>
                </a:solidFill>
                <a:effectLst/>
                <a:latin typeface="YakuHanJPs"/>
              </a:rPr>
              <a:t>23</a:t>
            </a:r>
            <a:r>
              <a:rPr kumimoji="1" lang="ja-JP" altLang="en-US" b="0" i="0" dirty="0">
                <a:solidFill>
                  <a:srgbClr val="222222"/>
                </a:solidFill>
                <a:effectLst/>
                <a:latin typeface="YakuHanJPs"/>
              </a:rPr>
              <a:t>ある特徴量を</a:t>
            </a:r>
            <a:r>
              <a:rPr kumimoji="1" lang="en-US" altLang="ja-JP" b="0" i="0" dirty="0">
                <a:solidFill>
                  <a:srgbClr val="222222"/>
                </a:solidFill>
                <a:effectLst/>
                <a:latin typeface="YakuHanJPs"/>
              </a:rPr>
              <a:t>11</a:t>
            </a:r>
            <a:r>
              <a:rPr kumimoji="1" lang="ja-JP" altLang="en-US" b="0" i="0" dirty="0">
                <a:solidFill>
                  <a:srgbClr val="222222"/>
                </a:solidFill>
                <a:effectLst/>
                <a:latin typeface="YakuHanJPs"/>
              </a:rPr>
              <a:t>または１２に次元削減することを試みました。</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25</a:t>
            </a:fld>
            <a:endParaRPr kumimoji="1" lang="ja-JP" altLang="en-US"/>
          </a:p>
        </p:txBody>
      </p:sp>
    </p:spTree>
    <p:extLst>
      <p:ext uri="{BB962C8B-B14F-4D97-AF65-F5344CB8AC3E}">
        <p14:creationId xmlns:p14="http://schemas.microsoft.com/office/powerpoint/2010/main" val="2098675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交差検証なしの</a:t>
            </a:r>
            <a:r>
              <a:rPr kumimoji="1" lang="en-US" altLang="ja-JP" dirty="0" err="1"/>
              <a:t>Catboost</a:t>
            </a:r>
            <a:r>
              <a:rPr kumimoji="1" lang="ja-JP" altLang="en-US" dirty="0"/>
              <a:t>で</a:t>
            </a:r>
            <a:endParaRPr kumimoji="1" lang="en-US" altLang="ja-JP" dirty="0"/>
          </a:p>
          <a:p>
            <a:r>
              <a:rPr kumimoji="1" lang="en-US" altLang="ja-JP" dirty="0" err="1"/>
              <a:t>randomstate</a:t>
            </a:r>
            <a:r>
              <a:rPr kumimoji="1" lang="ja-JP" altLang="en-US" dirty="0"/>
              <a:t>が０</a:t>
            </a:r>
            <a:r>
              <a:rPr kumimoji="1" lang="en-US" altLang="ja-JP" dirty="0"/>
              <a:t>,</a:t>
            </a:r>
            <a:r>
              <a:rPr kumimoji="1" lang="ja-JP" altLang="en-US" dirty="0"/>
              <a:t>０ぷらす、</a:t>
            </a:r>
            <a:r>
              <a:rPr kumimoji="1" lang="en-US" altLang="ja-JP" b="0" i="0" dirty="0">
                <a:solidFill>
                  <a:srgbClr val="222222"/>
                </a:solidFill>
                <a:effectLst/>
                <a:latin typeface="YakuHanJPs"/>
              </a:rPr>
              <a:t>2</a:t>
            </a:r>
            <a:r>
              <a:rPr kumimoji="1" lang="ja-JP" altLang="en-US" b="0" i="0" dirty="0">
                <a:solidFill>
                  <a:srgbClr val="222222"/>
                </a:solidFill>
                <a:effectLst/>
                <a:latin typeface="YakuHanJPs"/>
              </a:rPr>
              <a:t>週間、４週間ごとの周期的な数値の特徴量追加、</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直前値直後値を使用した欠損値処理をしたとき</a:t>
            </a:r>
            <a:r>
              <a:rPr kumimoji="1" lang="ja-JP" altLang="en-US" dirty="0"/>
              <a:t>に最もよい精度が出ました。</a:t>
            </a:r>
            <a:endParaRPr kumimoji="1" lang="en-US" altLang="ja-JP" dirty="0"/>
          </a:p>
          <a:p>
            <a:r>
              <a:rPr kumimoji="1" lang="ja-JP" altLang="en-US" dirty="0"/>
              <a:t>交差検証ありの場合は、</a:t>
            </a:r>
            <a:r>
              <a:rPr kumimoji="1" lang="en-US" altLang="ja-JP" dirty="0" err="1"/>
              <a:t>timeseriessplit</a:t>
            </a:r>
            <a:r>
              <a:rPr kumimoji="1" lang="ja-JP" altLang="en-US" dirty="0"/>
              <a:t>で平均</a:t>
            </a:r>
            <a:r>
              <a:rPr kumimoji="1" lang="en-US" altLang="ja-JP" dirty="0"/>
              <a:t>540over,Kfold</a:t>
            </a:r>
            <a:r>
              <a:rPr kumimoji="1" lang="ja-JP" altLang="en-US" dirty="0"/>
              <a:t>で平均</a:t>
            </a:r>
            <a:r>
              <a:rPr kumimoji="1" lang="en-US" altLang="ja-JP" dirty="0"/>
              <a:t>340 over</a:t>
            </a:r>
            <a:r>
              <a:rPr kumimoji="1" lang="ja-JP" altLang="en-US" dirty="0"/>
              <a:t>と良い精度は出ませんでした。</a:t>
            </a:r>
            <a:endParaRPr kumimoji="1" lang="en-US" altLang="ja-JP" dirty="0"/>
          </a:p>
          <a:p>
            <a:r>
              <a:rPr kumimoji="1" lang="ja-JP" altLang="en-US" dirty="0"/>
              <a:t>これらを踏まえて考察すると、効果があったことは、</a:t>
            </a:r>
            <a:r>
              <a:rPr kumimoji="1" lang="en-US" altLang="ja-JP" dirty="0" err="1"/>
              <a:t>random_state</a:t>
            </a:r>
            <a:r>
              <a:rPr kumimoji="1" lang="ja-JP" altLang="en-US" dirty="0"/>
              <a:t>の変更、</a:t>
            </a:r>
            <a:r>
              <a:rPr kumimoji="1" lang="en-US" altLang="ja-JP" dirty="0" err="1"/>
              <a:t>Catboost</a:t>
            </a:r>
            <a:r>
              <a:rPr kumimoji="1" lang="ja-JP" altLang="en-US" dirty="0"/>
              <a:t>モデル、</a:t>
            </a:r>
            <a:endParaRPr kumimoji="1" lang="en-US" altLang="ja-JP" dirty="0"/>
          </a:p>
          <a:p>
            <a:r>
              <a:rPr kumimoji="1" lang="ja-JP" altLang="en-US" b="0" i="0" dirty="0">
                <a:solidFill>
                  <a:srgbClr val="222222"/>
                </a:solidFill>
                <a:effectLst/>
                <a:latin typeface="YakuHanJPs"/>
              </a:rPr>
              <a:t>検証データの内容によっては効果があったこと</a:t>
            </a:r>
            <a:r>
              <a:rPr kumimoji="1" lang="en-US" altLang="ja-JP" b="0" i="0" dirty="0">
                <a:solidFill>
                  <a:srgbClr val="222222"/>
                </a:solidFill>
                <a:effectLst/>
                <a:latin typeface="YakuHanJPs"/>
              </a:rPr>
              <a:t>2</a:t>
            </a:r>
            <a:r>
              <a:rPr kumimoji="1" lang="ja-JP" altLang="en-US" b="0" i="0" dirty="0">
                <a:solidFill>
                  <a:srgbClr val="222222"/>
                </a:solidFill>
                <a:effectLst/>
                <a:latin typeface="YakuHanJPs"/>
              </a:rPr>
              <a:t>週間、４週間ごとの周期的な数値、</a:t>
            </a:r>
            <a:r>
              <a:rPr kumimoji="1" lang="ja-JP" altLang="en-US" dirty="0"/>
              <a:t>直前値直後値を使用した欠損値処理で</a:t>
            </a:r>
            <a:endParaRPr kumimoji="1" lang="en-US" altLang="ja-JP" dirty="0"/>
          </a:p>
          <a:p>
            <a:r>
              <a:rPr kumimoji="1" lang="ja-JP" altLang="en-US" dirty="0"/>
              <a:t>効果がなかったこととしては、中央値または移動平均を用いた欠損値処理、単純移動平均を用いた特徴量追加、次元削減です。</a:t>
            </a:r>
            <a:endParaRPr kumimoji="1" lang="en-US" altLang="ja-JP"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26</a:t>
            </a:fld>
            <a:endParaRPr kumimoji="1" lang="ja-JP" altLang="en-US"/>
          </a:p>
        </p:txBody>
      </p:sp>
    </p:spTree>
    <p:extLst>
      <p:ext uri="{BB962C8B-B14F-4D97-AF65-F5344CB8AC3E}">
        <p14:creationId xmlns:p14="http://schemas.microsoft.com/office/powerpoint/2010/main" val="332668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a:solidFill>
                  <a:srgbClr val="222222"/>
                </a:solidFill>
                <a:effectLst/>
                <a:latin typeface="YakuHanJPs"/>
              </a:rPr>
              <a:t>seaborn</a:t>
            </a: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27</a:t>
            </a:fld>
            <a:endParaRPr kumimoji="1" lang="ja-JP" altLang="en-US"/>
          </a:p>
        </p:txBody>
      </p:sp>
    </p:spTree>
    <p:extLst>
      <p:ext uri="{BB962C8B-B14F-4D97-AF65-F5344CB8AC3E}">
        <p14:creationId xmlns:p14="http://schemas.microsoft.com/office/powerpoint/2010/main" val="77287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28</a:t>
            </a:fld>
            <a:endParaRPr kumimoji="1" lang="ja-JP" altLang="en-US"/>
          </a:p>
        </p:txBody>
      </p:sp>
    </p:spTree>
    <p:extLst>
      <p:ext uri="{BB962C8B-B14F-4D97-AF65-F5344CB8AC3E}">
        <p14:creationId xmlns:p14="http://schemas.microsoft.com/office/powerpoint/2010/main" val="47044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29</a:t>
            </a:fld>
            <a:endParaRPr kumimoji="1" lang="ja-JP" altLang="en-US"/>
          </a:p>
        </p:txBody>
      </p:sp>
    </p:spTree>
    <p:extLst>
      <p:ext uri="{BB962C8B-B14F-4D97-AF65-F5344CB8AC3E}">
        <p14:creationId xmlns:p14="http://schemas.microsoft.com/office/powerpoint/2010/main" val="166755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モデル企画の構成要素です。</a:t>
            </a:r>
            <a:endParaRPr kumimoji="1" lang="en-US" altLang="ja-JP" dirty="0"/>
          </a:p>
          <a:p>
            <a:r>
              <a:rPr kumimoji="1" lang="ja-JP" altLang="en-US" dirty="0"/>
              <a:t>今回、業務課題として、食料品小売店における商品需要を予測するという課題があります。</a:t>
            </a:r>
            <a:endParaRPr kumimoji="1" lang="en-US" altLang="ja-JP" dirty="0"/>
          </a:p>
          <a:p>
            <a:r>
              <a:rPr kumimoji="1" lang="ja-JP" altLang="en-US" dirty="0"/>
              <a:t>課題のために、</a:t>
            </a:r>
            <a:r>
              <a:rPr kumimoji="1" lang="en-US" altLang="ja-JP" dirty="0"/>
              <a:t>AI</a:t>
            </a:r>
            <a:r>
              <a:rPr kumimoji="1" lang="ja-JP" altLang="en-US" dirty="0"/>
              <a:t>で、売り上げの予測モデルを学習させます。</a:t>
            </a:r>
            <a:endParaRPr kumimoji="1" lang="en-US" altLang="ja-JP" dirty="0"/>
          </a:p>
          <a:p>
            <a:r>
              <a:rPr kumimoji="1" lang="ja-JP" altLang="en-US" dirty="0"/>
              <a:t>今回使用するファイルは５つあります。</a:t>
            </a:r>
            <a:endParaRPr kumimoji="1" lang="en-US" altLang="ja-JP" dirty="0"/>
          </a:p>
          <a:p>
            <a:r>
              <a:rPr kumimoji="1" lang="ja-JP" altLang="en-US" dirty="0"/>
              <a:t>ファイル内には、全２０種類の変数があります。</a:t>
            </a:r>
            <a:endParaRPr kumimoji="1" lang="en-US" altLang="ja-JP" dirty="0"/>
          </a:p>
          <a:p>
            <a:endParaRPr kumimoji="1" lang="en-US" altLang="ja-JP" dirty="0"/>
          </a:p>
          <a:p>
            <a:r>
              <a:rPr kumimoji="1" lang="ja-JP" altLang="en-US" dirty="0"/>
              <a:t>使用した</a:t>
            </a:r>
            <a:r>
              <a:rPr kumimoji="1" lang="en-US" altLang="ja-JP" dirty="0"/>
              <a:t>AI</a:t>
            </a:r>
            <a:r>
              <a:rPr kumimoji="1" lang="ja-JP" altLang="en-US" dirty="0"/>
              <a:t>技術は、機械学習の勾配ブースティングというアルゴリズムです。</a:t>
            </a:r>
            <a:endParaRPr kumimoji="1" lang="en-US" altLang="ja-JP" dirty="0"/>
          </a:p>
          <a:p>
            <a:endParaRPr kumimoji="1" lang="en-US" altLang="ja-JP" dirty="0"/>
          </a:p>
          <a:p>
            <a:r>
              <a:rPr kumimoji="1" lang="ja-JP" altLang="en-US" dirty="0"/>
              <a:t>必要な前処理は、データマージ、質的データを数値データに変換、特徴量の追加、欠損値・異常値処理、次元削減です。</a:t>
            </a:r>
            <a:endParaRPr kumimoji="1" lang="en-US" altLang="ja-JP" dirty="0"/>
          </a:p>
          <a:p>
            <a:endParaRPr kumimoji="1" lang="en-US" altLang="ja-JP" dirty="0"/>
          </a:p>
          <a:p>
            <a:r>
              <a:rPr kumimoji="1" lang="ja-JP" altLang="en-US" dirty="0"/>
              <a:t>評価指標は、</a:t>
            </a:r>
            <a:endParaRPr kumimoji="1" lang="en-US" altLang="ja-JP" dirty="0"/>
          </a:p>
          <a:p>
            <a:r>
              <a:rPr kumimoji="1" lang="ja-JP" altLang="en-US" dirty="0"/>
              <a:t>ビジネス上では、売上向上と過剰在庫削減です。</a:t>
            </a:r>
            <a:endParaRPr kumimoji="1" lang="en-US" altLang="ja-JP" dirty="0"/>
          </a:p>
          <a:p>
            <a:r>
              <a:rPr kumimoji="1" lang="en-US" altLang="ja-JP" dirty="0"/>
              <a:t>AI</a:t>
            </a:r>
            <a:r>
              <a:rPr kumimoji="1" lang="ja-JP" altLang="en-US" dirty="0"/>
              <a:t>モデル上では、誤差があげられます。</a:t>
            </a:r>
            <a:endParaRPr kumimoji="1" lang="en-US" altLang="ja-JP" dirty="0"/>
          </a:p>
          <a:p>
            <a:endParaRPr kumimoji="1" lang="en-US" altLang="ja-JP" dirty="0"/>
          </a:p>
          <a:p>
            <a:r>
              <a:rPr kumimoji="1" lang="ja-JP" altLang="en-US" dirty="0"/>
              <a:t>必要なタスクは</a:t>
            </a:r>
            <a:endParaRPr kumimoji="1" lang="en-US" altLang="ja-JP" dirty="0"/>
          </a:p>
          <a:p>
            <a:r>
              <a:rPr kumimoji="1" lang="ja-JP" altLang="en-US" dirty="0"/>
              <a:t>データセットをフィックス、運用フローの設計、各手法での精度評価、パラメータ調整、どのアプローチがよさそうか検討する。更なるパラメータ調整です。</a:t>
            </a:r>
            <a:endParaRPr kumimoji="1" lang="en-US" altLang="ja-JP" dirty="0"/>
          </a:p>
          <a:p>
            <a:endParaRPr kumimoji="1" lang="en-US" altLang="ja-JP" dirty="0"/>
          </a:p>
          <a:p>
            <a:r>
              <a:rPr kumimoji="1" lang="ja-JP" altLang="en-US" dirty="0"/>
              <a:t>モデルの運用フロー</a:t>
            </a:r>
            <a:endParaRPr kumimoji="1" lang="en-US" altLang="ja-JP" dirty="0"/>
          </a:p>
          <a:p>
            <a:r>
              <a:rPr kumimoji="1" lang="ja-JP" altLang="en-US" dirty="0"/>
              <a:t>実務の運用フロー、ＡＩモデルをどこで使用するかとして、</a:t>
            </a:r>
            <a:endParaRPr kumimoji="1" lang="en-US" altLang="ja-JP" dirty="0"/>
          </a:p>
          <a:p>
            <a:r>
              <a:rPr kumimoji="1" lang="ja-JP" altLang="en-US" dirty="0"/>
              <a:t>ビジネスでは、最低１週間前の予測があれば、食料品の発注に活かせると考えました。今回は、データ期間の区切りが良いため、多めの１５日間を設定しています。</a:t>
            </a:r>
            <a:endParaRPr kumimoji="1" lang="en-US" altLang="ja-JP" dirty="0"/>
          </a:p>
          <a:p>
            <a:endParaRPr kumimoji="1" lang="en-US" altLang="ja-JP" dirty="0"/>
          </a:p>
          <a:p>
            <a:r>
              <a:rPr kumimoji="1" lang="ja-JP" altLang="en-US" dirty="0"/>
              <a:t>理想のアウトプットは、目的変数の売上金額（予測）です。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3</a:t>
            </a:fld>
            <a:endParaRPr kumimoji="1" lang="ja-JP" altLang="en-US"/>
          </a:p>
        </p:txBody>
      </p:sp>
    </p:spTree>
    <p:extLst>
      <p:ext uri="{BB962C8B-B14F-4D97-AF65-F5344CB8AC3E}">
        <p14:creationId xmlns:p14="http://schemas.microsoft.com/office/powerpoint/2010/main" val="76681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取り組みの方向性です。</a:t>
            </a:r>
            <a:endParaRPr kumimoji="1" lang="en-US" altLang="ja-JP" dirty="0"/>
          </a:p>
          <a:p>
            <a:r>
              <a:rPr kumimoji="1" lang="ja-JP" altLang="en-US" dirty="0"/>
              <a:t>説明変数だけでなく、実際の売上金額が分かっている過去のデータを用いて機械学習しモデルを作成していきます。</a:t>
            </a:r>
            <a:endParaRPr kumimoji="1" lang="en-US" altLang="ja-JP" dirty="0"/>
          </a:p>
          <a:p>
            <a:endParaRPr kumimoji="1" lang="en-US" altLang="ja-JP" dirty="0"/>
          </a:p>
          <a:p>
            <a:r>
              <a:rPr kumimoji="1" lang="ja-JP" altLang="en-US" dirty="0"/>
              <a:t>売上金額が分かっていない、説明変数だけのデータを、モデルに入れて、売り上げの予測を行います。</a:t>
            </a:r>
            <a:endParaRPr kumimoji="1" lang="en-US" altLang="ja-JP" dirty="0"/>
          </a:p>
          <a:p>
            <a:endParaRPr kumimoji="1" lang="en-US" altLang="ja-JP" dirty="0"/>
          </a:p>
          <a:p>
            <a:r>
              <a:rPr kumimoji="1" lang="ja-JP" altLang="en-US" dirty="0"/>
              <a:t>過剰在庫や在庫不足を防ぎ、最適な需要と供給を行うため、在庫の把握と予測結果をもとに、食品の買い付けを行います。</a:t>
            </a:r>
            <a:endParaRPr kumimoji="1" lang="en-US" altLang="ja-JP" dirty="0"/>
          </a:p>
          <a:p>
            <a:r>
              <a:rPr kumimoji="1" lang="ja-JP" altLang="en-US" dirty="0"/>
              <a:t>結果として、売上向上と過剰在庫削減につながります。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4</a:t>
            </a:fld>
            <a:endParaRPr kumimoji="1" lang="ja-JP" altLang="en-US"/>
          </a:p>
        </p:txBody>
      </p:sp>
    </p:spTree>
    <p:extLst>
      <p:ext uri="{BB962C8B-B14F-4D97-AF65-F5344CB8AC3E}">
        <p14:creationId xmlns:p14="http://schemas.microsoft.com/office/powerpoint/2010/main" val="16189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取り組みの流れです。</a:t>
            </a:r>
            <a:endParaRPr kumimoji="1" lang="en-US" altLang="ja-JP" dirty="0"/>
          </a:p>
          <a:p>
            <a:r>
              <a:rPr kumimoji="1" lang="ja-JP" altLang="en-US" dirty="0"/>
              <a:t>データ、</a:t>
            </a:r>
            <a:r>
              <a:rPr kumimoji="1" lang="en-US" altLang="ja-JP" dirty="0"/>
              <a:t>EDA</a:t>
            </a:r>
            <a:r>
              <a:rPr kumimoji="1" lang="ja-JP" altLang="en-US" dirty="0"/>
              <a:t>、モデル開発、施策改善と精度</a:t>
            </a:r>
            <a:endParaRPr kumimoji="1" lang="en-US" altLang="ja-JP" dirty="0"/>
          </a:p>
          <a:p>
            <a:r>
              <a:rPr kumimoji="1" lang="ja-JP" altLang="en-US" dirty="0"/>
              <a:t>の順でご説明します。</a:t>
            </a:r>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5</a:t>
            </a:fld>
            <a:endParaRPr kumimoji="1" lang="ja-JP" altLang="en-US"/>
          </a:p>
        </p:txBody>
      </p:sp>
    </p:spTree>
    <p:extLst>
      <p:ext uri="{BB962C8B-B14F-4D97-AF65-F5344CB8AC3E}">
        <p14:creationId xmlns:p14="http://schemas.microsoft.com/office/powerpoint/2010/main" val="272026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dirty="0">
                <a:solidFill>
                  <a:srgbClr val="222222"/>
                </a:solidFill>
                <a:effectLst/>
                <a:latin typeface="YakuHanJPs"/>
              </a:rPr>
              <a:t>データです。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ファボリータというエクアドルの大手食品小売業者の店舗で集めたデータです。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データ中の店舗数は</a:t>
            </a:r>
            <a:r>
              <a:rPr kumimoji="1" lang="en-US" altLang="ja-JP" b="0" i="0" dirty="0">
                <a:solidFill>
                  <a:srgbClr val="222222"/>
                </a:solidFill>
                <a:effectLst/>
                <a:latin typeface="YakuHanJPs"/>
              </a:rPr>
              <a:t>54</a:t>
            </a:r>
            <a:r>
              <a:rPr kumimoji="1" lang="ja-JP" altLang="en-US" b="0" i="0" dirty="0">
                <a:solidFill>
                  <a:srgbClr val="222222"/>
                </a:solidFill>
                <a:effectLst/>
                <a:latin typeface="YakuHanJPs"/>
              </a:rPr>
              <a:t>、製品種別は</a:t>
            </a:r>
            <a:r>
              <a:rPr kumimoji="1" lang="en-US" altLang="ja-JP" b="0" i="0" dirty="0">
                <a:solidFill>
                  <a:srgbClr val="222222"/>
                </a:solidFill>
                <a:effectLst/>
                <a:latin typeface="YakuHanJPs"/>
              </a:rPr>
              <a:t>33</a:t>
            </a:r>
            <a:r>
              <a:rPr kumimoji="1" lang="ja-JP" altLang="en-US" b="0" i="0" dirty="0">
                <a:solidFill>
                  <a:srgbClr val="222222"/>
                </a:solidFill>
                <a:effectLst/>
                <a:latin typeface="YakuHanJPs"/>
              </a:rPr>
              <a:t>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時間軸は、</a:t>
            </a:r>
            <a:r>
              <a:rPr lang="en-US" altLang="ja-JP" sz="1200" dirty="0">
                <a:solidFill>
                  <a:schemeClr val="bg1"/>
                </a:solidFill>
                <a:latin typeface="ＭＳ 明朝" panose="02020609040205080304" pitchFamily="17" charset="-128"/>
                <a:ea typeface="ＭＳ 明朝" panose="02020609040205080304" pitchFamily="17" charset="-128"/>
              </a:rPr>
              <a:t>2013-01-01</a:t>
            </a:r>
            <a:r>
              <a:rPr lang="ja-JP" altLang="en-US" sz="1200" dirty="0">
                <a:solidFill>
                  <a:schemeClr val="bg1"/>
                </a:solidFill>
                <a:latin typeface="ＭＳ 明朝" panose="02020609040205080304" pitchFamily="17" charset="-128"/>
                <a:ea typeface="ＭＳ 明朝" panose="02020609040205080304" pitchFamily="17" charset="-128"/>
              </a:rPr>
              <a:t>から始まり、</a:t>
            </a:r>
            <a:r>
              <a:rPr lang="en-US" altLang="ja-JP" sz="1200" dirty="0">
                <a:solidFill>
                  <a:schemeClr val="bg1"/>
                </a:solidFill>
                <a:latin typeface="ＭＳ 明朝" panose="02020609040205080304" pitchFamily="17" charset="-128"/>
                <a:ea typeface="ＭＳ 明朝" panose="02020609040205080304" pitchFamily="17" charset="-128"/>
              </a:rPr>
              <a:t>2017-08-15</a:t>
            </a:r>
            <a:r>
              <a:rPr lang="ja-JP" altLang="en-US" sz="1200" dirty="0">
                <a:solidFill>
                  <a:schemeClr val="bg1"/>
                </a:solidFill>
                <a:latin typeface="ＭＳ 明朝" panose="02020609040205080304" pitchFamily="17" charset="-128"/>
                <a:ea typeface="ＭＳ 明朝" panose="02020609040205080304" pitchFamily="17" charset="-128"/>
              </a:rPr>
              <a:t>で終了です。</a:t>
            </a:r>
            <a:endParaRPr lang="en-US" altLang="ja-JP" sz="1200" dirty="0">
              <a:solidFill>
                <a:schemeClr val="bg1"/>
              </a:solidFill>
              <a:latin typeface="ＭＳ 明朝" panose="02020609040205080304" pitchFamily="17" charset="-128"/>
              <a:ea typeface="ＭＳ 明朝" panose="02020609040205080304" pitchFamily="17" charset="-128"/>
            </a:endParaRPr>
          </a:p>
          <a:p>
            <a:r>
              <a:rPr kumimoji="1" lang="ja-JP" altLang="en-US" sz="1200" b="0" i="0" dirty="0">
                <a:solidFill>
                  <a:schemeClr val="bg1"/>
                </a:solidFill>
                <a:effectLst/>
                <a:latin typeface="ＭＳ 明朝" panose="02020609040205080304" pitchFamily="17" charset="-128"/>
                <a:ea typeface="ＭＳ 明朝" panose="02020609040205080304" pitchFamily="17" charset="-128"/>
              </a:rPr>
              <a:t>データの変数２０種類の内訳はこれらです。</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6</a:t>
            </a:fld>
            <a:endParaRPr kumimoji="1" lang="ja-JP" altLang="en-US"/>
          </a:p>
        </p:txBody>
      </p:sp>
    </p:spTree>
    <p:extLst>
      <p:ext uri="{BB962C8B-B14F-4D97-AF65-F5344CB8AC3E}">
        <p14:creationId xmlns:p14="http://schemas.microsoft.com/office/powerpoint/2010/main" val="528083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今回、データの抽出を行いました。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店舗数、製品種別は複数ありました。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注文する際は、１店舗ごとに１製品種別のさらに商品ごとに注文を行うと思いますが、商品詳細に関するデータはなかったので、一番近い製品種別レベルで</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売上を予測することを行いました。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よって、製品種別を売上順にみた場合、売り上げが高い１つを選定しようと考えましたが、６番目にあるパンは、消費期限が短く、食品ロスに影響を与えていると考え、「パン」に焦点を当てました。</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パンに焦点を当てた後、店舗別の売上を見た場合、４４の店舗が最も売上が高く、この店舗にフォーカスを当てることにしました。</a:t>
            </a:r>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7</a:t>
            </a:fld>
            <a:endParaRPr kumimoji="1" lang="ja-JP" altLang="en-US"/>
          </a:p>
        </p:txBody>
      </p:sp>
    </p:spTree>
    <p:extLst>
      <p:ext uri="{BB962C8B-B14F-4D97-AF65-F5344CB8AC3E}">
        <p14:creationId xmlns:p14="http://schemas.microsoft.com/office/powerpoint/2010/main" val="167969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dirty="0">
                <a:solidFill>
                  <a:srgbClr val="222222"/>
                </a:solidFill>
                <a:effectLst/>
                <a:latin typeface="YakuHanJPs"/>
              </a:rPr>
              <a:t>店舗４４のパンの売上データを折れ線グラフで可視化したものです。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上の図をご覧ください。</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２０１３年１月から２０１７年７月までを訓練データとして、２０１７年８月１日から</a:t>
            </a:r>
            <a:r>
              <a:rPr kumimoji="1" lang="en-US" altLang="ja-JP" b="0" i="0" dirty="0">
                <a:solidFill>
                  <a:srgbClr val="222222"/>
                </a:solidFill>
                <a:effectLst/>
                <a:latin typeface="YakuHanJPs"/>
              </a:rPr>
              <a:t>15</a:t>
            </a:r>
            <a:r>
              <a:rPr kumimoji="1" lang="ja-JP" altLang="en-US" b="0" i="0" dirty="0">
                <a:solidFill>
                  <a:srgbClr val="222222"/>
                </a:solidFill>
                <a:effectLst/>
                <a:latin typeface="YakuHanJPs"/>
              </a:rPr>
              <a:t>日までを検証データとしています。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下の図は、検証データを拡大したものです。</a:t>
            </a:r>
            <a:endParaRPr kumimoji="1" lang="en-US" altLang="ja-JP" b="0" i="0" dirty="0">
              <a:solidFill>
                <a:srgbClr val="222222"/>
              </a:solidFill>
              <a:effectLst/>
              <a:latin typeface="YakuHanJPs"/>
            </a:endParaRPr>
          </a:p>
          <a:p>
            <a:r>
              <a:rPr kumimoji="1" lang="ja-JP" altLang="en-US" b="0" i="0" dirty="0">
                <a:solidFill>
                  <a:srgbClr val="222222"/>
                </a:solidFill>
                <a:effectLst/>
                <a:latin typeface="YakuHanJPs"/>
              </a:rPr>
              <a:t>この期間の売上を予測して、この実際の売上データとどのくらい誤差があるか最終的に比較します。</a:t>
            </a:r>
            <a:endParaRPr kumimoji="1" lang="en-US" altLang="ja-JP" b="0" i="0" dirty="0">
              <a:solidFill>
                <a:srgbClr val="222222"/>
              </a:solidFill>
              <a:effectLst/>
              <a:latin typeface="YakuHanJPs"/>
            </a:endParaRPr>
          </a:p>
          <a:p>
            <a:endParaRPr kumimoji="1" lang="en-US" altLang="ja-JP" b="0" i="0" dirty="0">
              <a:solidFill>
                <a:srgbClr val="222222"/>
              </a:solidFill>
              <a:effectLst/>
              <a:latin typeface="YakuHanJP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75656701-1E53-4A17-B22B-B59DB5CC294F}" type="slidenum">
              <a:rPr kumimoji="1" lang="ja-JP" altLang="en-US" smtClean="0"/>
              <a:t>8</a:t>
            </a:fld>
            <a:endParaRPr kumimoji="1" lang="ja-JP" altLang="en-US"/>
          </a:p>
        </p:txBody>
      </p:sp>
    </p:spTree>
    <p:extLst>
      <p:ext uri="{BB962C8B-B14F-4D97-AF65-F5344CB8AC3E}">
        <p14:creationId xmlns:p14="http://schemas.microsoft.com/office/powerpoint/2010/main" val="142039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95993a1f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95993a1f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dirty="0"/>
              <a:t>モデル開発についてです。</a:t>
            </a:r>
            <a:endParaRPr lang="en-US" altLang="ja-JP" dirty="0"/>
          </a:p>
          <a:p>
            <a:pPr marL="0" lvl="0" indent="0" algn="l" rtl="0">
              <a:spcBef>
                <a:spcPts val="0"/>
              </a:spcBef>
              <a:spcAft>
                <a:spcPts val="0"/>
              </a:spcAft>
              <a:buNone/>
            </a:pPr>
            <a:r>
              <a:rPr lang="ja-JP" altLang="en-US" dirty="0"/>
              <a:t>今回、勾配ブースティングというアルゴリズムを使用しました。</a:t>
            </a:r>
            <a:endParaRPr lang="en-US" altLang="ja-JP" dirty="0"/>
          </a:p>
          <a:p>
            <a:pPr marL="0" lvl="0" indent="0" algn="l" rtl="0">
              <a:spcBef>
                <a:spcPts val="0"/>
              </a:spcBef>
              <a:spcAft>
                <a:spcPts val="0"/>
              </a:spcAft>
              <a:buNone/>
            </a:pPr>
            <a:r>
              <a:rPr lang="ja-JP" altLang="en-US" dirty="0"/>
              <a:t>このアルゴリズムは右上のイメージです。</a:t>
            </a:r>
            <a:endParaRPr lang="en-US" altLang="ja-JP" dirty="0"/>
          </a:p>
          <a:p>
            <a:pPr marL="0" lvl="0" indent="0" algn="l" rtl="0">
              <a:spcBef>
                <a:spcPts val="0"/>
              </a:spcBef>
              <a:spcAft>
                <a:spcPts val="0"/>
              </a:spcAft>
              <a:buNone/>
            </a:pPr>
            <a:endParaRPr lang="en-US" dirty="0"/>
          </a:p>
          <a:p>
            <a:pPr marL="0" lvl="0" indent="0" algn="l" rtl="0">
              <a:spcBef>
                <a:spcPts val="0"/>
              </a:spcBef>
              <a:spcAft>
                <a:spcPts val="0"/>
              </a:spcAft>
              <a:buNone/>
            </a:pPr>
            <a:r>
              <a:rPr lang="ja-JP" altLang="en-US" dirty="0"/>
              <a:t>このアルゴリズム３種類（</a:t>
            </a:r>
            <a:r>
              <a:rPr lang="en-US" altLang="ja-JP" dirty="0" err="1"/>
              <a:t>Lightgbm,xgboost,catboost</a:t>
            </a:r>
            <a:r>
              <a:rPr lang="ja-JP" altLang="en-US" dirty="0"/>
              <a:t>）でモデルを作成しました。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訓練データと検証データの分割方法を変えて検証を行いました。</a:t>
            </a:r>
            <a:endParaRPr lang="en-US" altLang="ja-JP" dirty="0"/>
          </a:p>
          <a:p>
            <a:pPr marL="0" lvl="0" indent="0" algn="l" rtl="0">
              <a:spcBef>
                <a:spcPts val="0"/>
              </a:spcBef>
              <a:spcAft>
                <a:spcPts val="0"/>
              </a:spcAft>
              <a:buNone/>
            </a:pPr>
            <a:r>
              <a:rPr lang="ja-JP" altLang="en-US" dirty="0"/>
              <a:t>この交差検証法は、</a:t>
            </a:r>
            <a:r>
              <a:rPr lang="en-US" altLang="ja-JP" dirty="0" err="1"/>
              <a:t>kfold</a:t>
            </a:r>
            <a:r>
              <a:rPr lang="ja-JP" altLang="en-US" dirty="0"/>
              <a:t>と</a:t>
            </a:r>
            <a:r>
              <a:rPr lang="en-US" altLang="ja-JP" dirty="0" err="1"/>
              <a:t>timeseriessplit</a:t>
            </a:r>
            <a:r>
              <a:rPr lang="ja-JP" altLang="en-US" dirty="0"/>
              <a:t>と交差検証なしです。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今回検討したパラメータ最適化は２種類です。</a:t>
            </a:r>
            <a:endParaRPr lang="en-US" altLang="ja-JP" dirty="0"/>
          </a:p>
          <a:p>
            <a:pPr marL="0" lvl="0" indent="0" algn="l" rtl="0">
              <a:spcBef>
                <a:spcPts val="0"/>
              </a:spcBef>
              <a:spcAft>
                <a:spcPts val="0"/>
              </a:spcAft>
              <a:buNone/>
            </a:pPr>
            <a:r>
              <a:rPr lang="en-US" altLang="ja-JP" dirty="0" err="1"/>
              <a:t>Optuna</a:t>
            </a:r>
            <a:r>
              <a:rPr lang="ja-JP" altLang="en-US" dirty="0"/>
              <a:t>とハイパーパラメータ調整なしです。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また、どの条件でも</a:t>
            </a:r>
            <a:r>
              <a:rPr lang="en-US" altLang="ja-JP" dirty="0" err="1"/>
              <a:t>randomstate</a:t>
            </a:r>
            <a:r>
              <a:rPr lang="en-US" altLang="ja-JP" dirty="0"/>
              <a:t>(</a:t>
            </a:r>
            <a:r>
              <a:rPr lang="ja-JP" altLang="en-US" dirty="0"/>
              <a:t>乱数値</a:t>
            </a:r>
            <a:r>
              <a:rPr lang="en-US" altLang="ja-JP" dirty="0"/>
              <a:t>)</a:t>
            </a:r>
            <a:r>
              <a:rPr lang="ja-JP" altLang="en-US" dirty="0"/>
              <a:t>を複数試して解析を行いました。</a:t>
            </a:r>
            <a:endParaRPr lang="en-US" altLang="ja-JP"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2A0A14-362A-406E-B510-E07153E2BDC4}" type="datetime1">
              <a:rPr lang="ja-JP" altLang="en-US" smtClean="0"/>
              <a:t>2024/1/8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15D179-ED43-42C6-A741-E3DD895617A7}" type="datetime1">
              <a:rPr lang="ja-JP" altLang="en-US" smtClean="0"/>
              <a:t>2024/1/8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5B4A85-5A1F-4329-8EA6-7A45540B643F}" type="datetime1">
              <a:rPr lang="ja-JP" altLang="en-US" smtClean="0"/>
              <a:t>2024/1/8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80DF1F-C942-C2C1-0496-2EC2C58EF9C0}"/>
              </a:ext>
            </a:extLst>
          </p:cNvPr>
          <p:cNvSpPr>
            <a:spLocks noGrp="1"/>
          </p:cNvSpPr>
          <p:nvPr>
            <p:ph type="ctrTitle"/>
          </p:nvPr>
        </p:nvSpPr>
        <p:spPr>
          <a:xfrm>
            <a:off x="2286000" y="1684338"/>
            <a:ext cx="13716000" cy="35814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E39B86-1254-C0C8-497F-02174A211581}"/>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994899A-6670-51D9-7AC8-C427BEDEE692}"/>
              </a:ext>
            </a:extLst>
          </p:cNvPr>
          <p:cNvSpPr>
            <a:spLocks noGrp="1"/>
          </p:cNvSpPr>
          <p:nvPr>
            <p:ph type="dt" sz="half" idx="10"/>
          </p:nvPr>
        </p:nvSpPr>
        <p:spPr/>
        <p:txBody>
          <a:bodyPr/>
          <a:lstStyle/>
          <a:p>
            <a:fld id="{2CC3AEF6-A102-4B99-8ED4-AC0477C27413}"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2619235B-250E-91AE-521E-7F0CC51991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44E8BF-A907-1FB0-E331-7797E278DC83}"/>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1846481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21790-4F08-8A19-3FEB-9116F47DD55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3F7CF7-C6EA-A118-BF37-5BE4986FC77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4F316C-2FF7-16DA-ABD8-FF285840B35C}"/>
              </a:ext>
            </a:extLst>
          </p:cNvPr>
          <p:cNvSpPr>
            <a:spLocks noGrp="1"/>
          </p:cNvSpPr>
          <p:nvPr>
            <p:ph type="dt" sz="half" idx="10"/>
          </p:nvPr>
        </p:nvSpPr>
        <p:spPr/>
        <p:txBody>
          <a:bodyPr/>
          <a:lstStyle/>
          <a:p>
            <a:fld id="{CF6E448B-BB6F-4EC9-8258-360BF1C5C82A}"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4B420FE3-BC28-31AB-15DD-D2770A9B3B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61E6EC-471A-3CDF-29F2-38653FD3ECB9}"/>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3084485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E721A3-4241-2CA8-E2C1-018829FC2DB2}"/>
              </a:ext>
            </a:extLst>
          </p:cNvPr>
          <p:cNvSpPr>
            <a:spLocks noGrp="1"/>
          </p:cNvSpPr>
          <p:nvPr>
            <p:ph type="title"/>
          </p:nvPr>
        </p:nvSpPr>
        <p:spPr>
          <a:xfrm>
            <a:off x="1247775" y="2565400"/>
            <a:ext cx="15773400" cy="4278313"/>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6B5BC5-5180-F4FA-0095-377001B3E4FF}"/>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167064E-8109-3184-3462-27852DAA212B}"/>
              </a:ext>
            </a:extLst>
          </p:cNvPr>
          <p:cNvSpPr>
            <a:spLocks noGrp="1"/>
          </p:cNvSpPr>
          <p:nvPr>
            <p:ph type="dt" sz="half" idx="10"/>
          </p:nvPr>
        </p:nvSpPr>
        <p:spPr/>
        <p:txBody>
          <a:bodyPr/>
          <a:lstStyle/>
          <a:p>
            <a:fld id="{34A144F8-EC59-4AB5-B36F-C00F77D465E6}"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AE9E372E-EA7C-1C57-ED91-439B47F2B3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AA4D9B-13DE-EBC9-7D17-B904FDA44EBC}"/>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89287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381A4-F0B7-3FF6-2314-1F4A34A26CC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D0B5CF-08BD-B012-92C1-977BFE444A5C}"/>
              </a:ext>
            </a:extLst>
          </p:cNvPr>
          <p:cNvSpPr>
            <a:spLocks noGrp="1"/>
          </p:cNvSpPr>
          <p:nvPr>
            <p:ph sz="half" idx="1"/>
          </p:nvPr>
        </p:nvSpPr>
        <p:spPr>
          <a:xfrm>
            <a:off x="1257300" y="2738438"/>
            <a:ext cx="7810500" cy="6527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1C612BF-8FC5-A1FA-5B90-F32FF702B606}"/>
              </a:ext>
            </a:extLst>
          </p:cNvPr>
          <p:cNvSpPr>
            <a:spLocks noGrp="1"/>
          </p:cNvSpPr>
          <p:nvPr>
            <p:ph sz="half" idx="2"/>
          </p:nvPr>
        </p:nvSpPr>
        <p:spPr>
          <a:xfrm>
            <a:off x="9220200" y="2738438"/>
            <a:ext cx="7810500" cy="6527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24468EB-7B80-CC3A-4C1E-3CC7F74D3210}"/>
              </a:ext>
            </a:extLst>
          </p:cNvPr>
          <p:cNvSpPr>
            <a:spLocks noGrp="1"/>
          </p:cNvSpPr>
          <p:nvPr>
            <p:ph type="dt" sz="half" idx="10"/>
          </p:nvPr>
        </p:nvSpPr>
        <p:spPr/>
        <p:txBody>
          <a:bodyPr/>
          <a:lstStyle/>
          <a:p>
            <a:fld id="{2D24AE52-C9E6-4BCC-B44A-EC193D52A6EB}"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7B8E3BC5-2366-BEC3-90D5-5E4A4847D2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FB01458-E3CB-C8FC-8260-43D16624D303}"/>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950818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7F4BB3-81BE-AA58-F6EB-5DACCDC5F5A1}"/>
              </a:ext>
            </a:extLst>
          </p:cNvPr>
          <p:cNvSpPr>
            <a:spLocks noGrp="1"/>
          </p:cNvSpPr>
          <p:nvPr>
            <p:ph type="title"/>
          </p:nvPr>
        </p:nvSpPr>
        <p:spPr>
          <a:xfrm>
            <a:off x="1260475" y="547688"/>
            <a:ext cx="15773400" cy="1989137"/>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C0ABEA-41F2-CA57-CD2A-AAAA5DCC88D6}"/>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76D273-1134-4B18-2D27-C7C457A34CAF}"/>
              </a:ext>
            </a:extLst>
          </p:cNvPr>
          <p:cNvSpPr>
            <a:spLocks noGrp="1"/>
          </p:cNvSpPr>
          <p:nvPr>
            <p:ph sz="half" idx="2"/>
          </p:nvPr>
        </p:nvSpPr>
        <p:spPr>
          <a:xfrm>
            <a:off x="1260475" y="3757613"/>
            <a:ext cx="7735888" cy="55276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3CA82D-735B-A35E-3D33-96F8862B6A55}"/>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2F2A896-72BC-BE8E-52CC-06BD5780C153}"/>
              </a:ext>
            </a:extLst>
          </p:cNvPr>
          <p:cNvSpPr>
            <a:spLocks noGrp="1"/>
          </p:cNvSpPr>
          <p:nvPr>
            <p:ph sz="quarter" idx="4"/>
          </p:nvPr>
        </p:nvSpPr>
        <p:spPr>
          <a:xfrm>
            <a:off x="9258300" y="3757613"/>
            <a:ext cx="7775575" cy="55276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D0F4648-710A-0C95-C001-E8C9FCED80C4}"/>
              </a:ext>
            </a:extLst>
          </p:cNvPr>
          <p:cNvSpPr>
            <a:spLocks noGrp="1"/>
          </p:cNvSpPr>
          <p:nvPr>
            <p:ph type="dt" sz="half" idx="10"/>
          </p:nvPr>
        </p:nvSpPr>
        <p:spPr/>
        <p:txBody>
          <a:bodyPr/>
          <a:lstStyle/>
          <a:p>
            <a:fld id="{A723B16F-1B6A-4853-BB2F-CEC3F91997AB}" type="datetime1">
              <a:rPr kumimoji="1" lang="ja-JP" altLang="en-US" smtClean="0"/>
              <a:t>2024/1/8</a:t>
            </a:fld>
            <a:endParaRPr kumimoji="1" lang="ja-JP" altLang="en-US"/>
          </a:p>
        </p:txBody>
      </p:sp>
      <p:sp>
        <p:nvSpPr>
          <p:cNvPr id="8" name="フッター プレースホルダー 7">
            <a:extLst>
              <a:ext uri="{FF2B5EF4-FFF2-40B4-BE49-F238E27FC236}">
                <a16:creationId xmlns:a16="http://schemas.microsoft.com/office/drawing/2014/main" id="{DB3F36F1-6096-1E4E-0B62-9799F0BA97E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A172AC5-9FCE-7112-4E90-422CA323985B}"/>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3196079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E9340-74BA-7FA0-FD19-2E995201B73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B903DC-0291-E201-D5CB-CC7B2B50080E}"/>
              </a:ext>
            </a:extLst>
          </p:cNvPr>
          <p:cNvSpPr>
            <a:spLocks noGrp="1"/>
          </p:cNvSpPr>
          <p:nvPr>
            <p:ph type="dt" sz="half" idx="10"/>
          </p:nvPr>
        </p:nvSpPr>
        <p:spPr/>
        <p:txBody>
          <a:bodyPr/>
          <a:lstStyle/>
          <a:p>
            <a:fld id="{05D95D8C-C2FB-4A24-A71E-0430296EC153}" type="datetime1">
              <a:rPr kumimoji="1" lang="ja-JP" altLang="en-US" smtClean="0"/>
              <a:t>2024/1/8</a:t>
            </a:fld>
            <a:endParaRPr kumimoji="1" lang="ja-JP" altLang="en-US"/>
          </a:p>
        </p:txBody>
      </p:sp>
      <p:sp>
        <p:nvSpPr>
          <p:cNvPr id="4" name="フッター プレースホルダー 3">
            <a:extLst>
              <a:ext uri="{FF2B5EF4-FFF2-40B4-BE49-F238E27FC236}">
                <a16:creationId xmlns:a16="http://schemas.microsoft.com/office/drawing/2014/main" id="{A122A055-7443-8879-2E96-C3F5DE85B33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02127F2-E790-FD35-3BC5-2B894724924B}"/>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4161197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5DA93D-16D3-8F0C-F952-CA7F5DB8F240}"/>
              </a:ext>
            </a:extLst>
          </p:cNvPr>
          <p:cNvSpPr>
            <a:spLocks noGrp="1"/>
          </p:cNvSpPr>
          <p:nvPr>
            <p:ph type="dt" sz="half" idx="10"/>
          </p:nvPr>
        </p:nvSpPr>
        <p:spPr/>
        <p:txBody>
          <a:bodyPr/>
          <a:lstStyle/>
          <a:p>
            <a:fld id="{C431DB2A-D356-40C2-B0FC-CC0F509C57E1}" type="datetime1">
              <a:rPr kumimoji="1" lang="ja-JP" altLang="en-US" smtClean="0"/>
              <a:t>2024/1/8</a:t>
            </a:fld>
            <a:endParaRPr kumimoji="1" lang="ja-JP" altLang="en-US"/>
          </a:p>
        </p:txBody>
      </p:sp>
      <p:sp>
        <p:nvSpPr>
          <p:cNvPr id="3" name="フッター プレースホルダー 2">
            <a:extLst>
              <a:ext uri="{FF2B5EF4-FFF2-40B4-BE49-F238E27FC236}">
                <a16:creationId xmlns:a16="http://schemas.microsoft.com/office/drawing/2014/main" id="{7013499E-7058-0892-82E8-BEE7D012B41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EA1F6C6-485B-19F6-02A5-EA736D22DFE3}"/>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2026885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8BB3C-9DB6-C9C0-5A5C-CB8F733CBD1F}"/>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51193C-6D01-84D7-FC2E-385A889E1E89}"/>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5DE406-A2C5-2025-4A1B-E80D24BA86E5}"/>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C1BEAE-7FAE-F1DA-FDB3-379C64CAB1E3}"/>
              </a:ext>
            </a:extLst>
          </p:cNvPr>
          <p:cNvSpPr>
            <a:spLocks noGrp="1"/>
          </p:cNvSpPr>
          <p:nvPr>
            <p:ph type="dt" sz="half" idx="10"/>
          </p:nvPr>
        </p:nvSpPr>
        <p:spPr/>
        <p:txBody>
          <a:bodyPr/>
          <a:lstStyle/>
          <a:p>
            <a:fld id="{8E06B74B-3210-450A-84F7-0E239C3A6282}"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E259CDFA-3606-39C2-465C-8B5FF195F71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82840E-F924-E434-965C-A8292AC1D482}"/>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425329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F2B2CD-54BA-4CB0-B7DB-ECC1E0ECC195}" type="datetime1">
              <a:rPr lang="ja-JP" altLang="en-US" smtClean="0"/>
              <a:t>2024/1/8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50056-FBDB-602B-D986-37D3F58CA64E}"/>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4CDAA0-0D8D-B48B-6024-4E055C80ECD2}"/>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C6118E1-7381-329C-40F6-D8DBB642E160}"/>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DFAEC4-59F5-1675-73ED-36C842B8A3DE}"/>
              </a:ext>
            </a:extLst>
          </p:cNvPr>
          <p:cNvSpPr>
            <a:spLocks noGrp="1"/>
          </p:cNvSpPr>
          <p:nvPr>
            <p:ph type="dt" sz="half" idx="10"/>
          </p:nvPr>
        </p:nvSpPr>
        <p:spPr/>
        <p:txBody>
          <a:bodyPr/>
          <a:lstStyle/>
          <a:p>
            <a:fld id="{8D9750D8-7823-4AEC-9611-97333E5DE3BA}"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9F986BB5-F227-5902-3AAC-5DAB0EF0CC4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3D4BF0-E626-A0F1-5D88-E018D251AA3E}"/>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584297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DC67D-40E0-A398-6235-860A70FBE09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EAE47B-49DB-FB52-D485-21F03DA83FC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8445C72-36E7-853A-EAB7-FBD28A90F7BA}"/>
              </a:ext>
            </a:extLst>
          </p:cNvPr>
          <p:cNvSpPr>
            <a:spLocks noGrp="1"/>
          </p:cNvSpPr>
          <p:nvPr>
            <p:ph type="dt" sz="half" idx="10"/>
          </p:nvPr>
        </p:nvSpPr>
        <p:spPr/>
        <p:txBody>
          <a:bodyPr/>
          <a:lstStyle/>
          <a:p>
            <a:fld id="{FA2FA55B-38F9-4589-8E34-F71764E90791}"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7B022DD6-3BC7-97D6-1D5B-6EA65AEF75F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E93A0C-0DC9-4CFD-10DD-CBE92D60B527}"/>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198651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757153-9A2E-86BA-8A96-0596E3078577}"/>
              </a:ext>
            </a:extLst>
          </p:cNvPr>
          <p:cNvSpPr>
            <a:spLocks noGrp="1"/>
          </p:cNvSpPr>
          <p:nvPr>
            <p:ph type="title" orient="vert"/>
          </p:nvPr>
        </p:nvSpPr>
        <p:spPr>
          <a:xfrm>
            <a:off x="13087350" y="547688"/>
            <a:ext cx="3943350" cy="8718550"/>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2358E71-D2EA-ED44-D2AD-CE4CC159C8CB}"/>
              </a:ext>
            </a:extLst>
          </p:cNvPr>
          <p:cNvSpPr>
            <a:spLocks noGrp="1"/>
          </p:cNvSpPr>
          <p:nvPr>
            <p:ph type="body" orient="vert" idx="1"/>
          </p:nvPr>
        </p:nvSpPr>
        <p:spPr>
          <a:xfrm>
            <a:off x="1257300" y="547688"/>
            <a:ext cx="11677650" cy="8718550"/>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F2F50F-3C6D-400D-2189-E3A89ABC83F7}"/>
              </a:ext>
            </a:extLst>
          </p:cNvPr>
          <p:cNvSpPr>
            <a:spLocks noGrp="1"/>
          </p:cNvSpPr>
          <p:nvPr>
            <p:ph type="dt" sz="half" idx="10"/>
          </p:nvPr>
        </p:nvSpPr>
        <p:spPr/>
        <p:txBody>
          <a:bodyPr/>
          <a:lstStyle/>
          <a:p>
            <a:fld id="{855CDF75-375F-4B23-BA10-5A6D9528E192}"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6D528110-A227-8906-6673-93A5347892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C48E3D-B561-1C4D-5A0F-591D21D74F0B}"/>
              </a:ext>
            </a:extLst>
          </p:cNvPr>
          <p:cNvSpPr>
            <a:spLocks noGrp="1"/>
          </p:cNvSpPr>
          <p:nvPr>
            <p:ph type="sldNum" sz="quarter" idx="12"/>
          </p:nvPr>
        </p:nvSpPr>
        <p:spPr/>
        <p:txBody>
          <a:bodyPr/>
          <a:lstStyle/>
          <a:p>
            <a:fld id="{2741A76B-8AA5-4AE7-AA5C-7D28802D2DD4}" type="slidenum">
              <a:rPr kumimoji="1" lang="ja-JP" altLang="en-US" smtClean="0"/>
              <a:t>‹#›</a:t>
            </a:fld>
            <a:endParaRPr kumimoji="1" lang="ja-JP" altLang="en-US"/>
          </a:p>
        </p:txBody>
      </p:sp>
    </p:spTree>
    <p:extLst>
      <p:ext uri="{BB962C8B-B14F-4D97-AF65-F5344CB8AC3E}">
        <p14:creationId xmlns:p14="http://schemas.microsoft.com/office/powerpoint/2010/main" val="1021479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62D8F-B3B4-C0FB-7B5C-A7A72E1BCE92}"/>
              </a:ext>
            </a:extLst>
          </p:cNvPr>
          <p:cNvSpPr>
            <a:spLocks noGrp="1"/>
          </p:cNvSpPr>
          <p:nvPr>
            <p:ph type="ctrTitle"/>
          </p:nvPr>
        </p:nvSpPr>
        <p:spPr>
          <a:xfrm>
            <a:off x="2286000" y="1684338"/>
            <a:ext cx="13716000" cy="35814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AC47539-BEEB-9A1A-069E-55A4050AA95E}"/>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B22057B-42C4-864B-0CD9-755EA22F4C9E}"/>
              </a:ext>
            </a:extLst>
          </p:cNvPr>
          <p:cNvSpPr>
            <a:spLocks noGrp="1"/>
          </p:cNvSpPr>
          <p:nvPr>
            <p:ph type="dt" sz="half" idx="10"/>
          </p:nvPr>
        </p:nvSpPr>
        <p:spPr/>
        <p:txBody>
          <a:bodyPr/>
          <a:lstStyle/>
          <a:p>
            <a:fld id="{99E7667F-06E0-4994-BBE0-28AF6E9CC2A8}"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0492ECF6-4910-7B16-1BEA-F2275F65A2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5F2A36-AF3A-B3D0-BE2E-29FD0F52C09E}"/>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833744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830D3A-DB51-43AB-7264-FA754293548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BED55B-2A82-F4EF-6042-3E4FB3B8D33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A7A395B-37EC-0256-C05F-A164FE4D7177}"/>
              </a:ext>
            </a:extLst>
          </p:cNvPr>
          <p:cNvSpPr>
            <a:spLocks noGrp="1"/>
          </p:cNvSpPr>
          <p:nvPr>
            <p:ph type="dt" sz="half" idx="10"/>
          </p:nvPr>
        </p:nvSpPr>
        <p:spPr/>
        <p:txBody>
          <a:bodyPr/>
          <a:lstStyle/>
          <a:p>
            <a:fld id="{ED8EDC47-C3B3-40C2-B879-ACA660BCE504}"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7D45E046-40D4-EA06-99C1-8370435FFF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8EC48-AB49-5FC3-03DC-9CF8A41BF676}"/>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3273858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ED935-1522-C6CF-CAAF-68BF73ADC474}"/>
              </a:ext>
            </a:extLst>
          </p:cNvPr>
          <p:cNvSpPr>
            <a:spLocks noGrp="1"/>
          </p:cNvSpPr>
          <p:nvPr>
            <p:ph type="title"/>
          </p:nvPr>
        </p:nvSpPr>
        <p:spPr>
          <a:xfrm>
            <a:off x="1247775" y="2565400"/>
            <a:ext cx="15773400" cy="4278313"/>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2DC2F85-D0BA-227C-927C-68A3E1FDF187}"/>
              </a:ext>
            </a:extLst>
          </p:cNvPr>
          <p:cNvSpPr>
            <a:spLocks noGrp="1"/>
          </p:cNvSpPr>
          <p:nvPr>
            <p:ph type="body" idx="1"/>
          </p:nvPr>
        </p:nvSpPr>
        <p:spPr>
          <a:xfrm>
            <a:off x="1247775" y="6884988"/>
            <a:ext cx="15773400" cy="22494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B1B1877-4EAE-A741-BBCB-A210BC76E754}"/>
              </a:ext>
            </a:extLst>
          </p:cNvPr>
          <p:cNvSpPr>
            <a:spLocks noGrp="1"/>
          </p:cNvSpPr>
          <p:nvPr>
            <p:ph type="dt" sz="half" idx="10"/>
          </p:nvPr>
        </p:nvSpPr>
        <p:spPr/>
        <p:txBody>
          <a:bodyPr/>
          <a:lstStyle/>
          <a:p>
            <a:fld id="{A0EECA62-FECD-4864-B1F6-D8785B5DF6B6}"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76120994-92CD-F31F-8B97-D560C4DE5C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075FE3-ED32-F273-A0D8-4E9012786B95}"/>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2638070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B4500-F2B0-32A7-F0C0-3E52893127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035295-035B-267A-F2FA-E87DBD30D85F}"/>
              </a:ext>
            </a:extLst>
          </p:cNvPr>
          <p:cNvSpPr>
            <a:spLocks noGrp="1"/>
          </p:cNvSpPr>
          <p:nvPr>
            <p:ph sz="half" idx="1"/>
          </p:nvPr>
        </p:nvSpPr>
        <p:spPr>
          <a:xfrm>
            <a:off x="1257300" y="2738438"/>
            <a:ext cx="7810500" cy="6527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8699A15-7746-6F7C-81A5-7E4254362184}"/>
              </a:ext>
            </a:extLst>
          </p:cNvPr>
          <p:cNvSpPr>
            <a:spLocks noGrp="1"/>
          </p:cNvSpPr>
          <p:nvPr>
            <p:ph sz="half" idx="2"/>
          </p:nvPr>
        </p:nvSpPr>
        <p:spPr>
          <a:xfrm>
            <a:off x="9220200" y="2738438"/>
            <a:ext cx="7810500" cy="65278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73A2D74-4762-7E5E-D0C3-C93879FD13AC}"/>
              </a:ext>
            </a:extLst>
          </p:cNvPr>
          <p:cNvSpPr>
            <a:spLocks noGrp="1"/>
          </p:cNvSpPr>
          <p:nvPr>
            <p:ph type="dt" sz="half" idx="10"/>
          </p:nvPr>
        </p:nvSpPr>
        <p:spPr/>
        <p:txBody>
          <a:bodyPr/>
          <a:lstStyle/>
          <a:p>
            <a:fld id="{B21DC0A6-C8B9-49B4-9D95-231008226203}"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2A15DDD9-8927-498B-A722-82912279B6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41DA13A-3845-9103-B38E-C92C2621B8D1}"/>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4286759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202B9-0E56-D012-F481-49E1753662F0}"/>
              </a:ext>
            </a:extLst>
          </p:cNvPr>
          <p:cNvSpPr>
            <a:spLocks noGrp="1"/>
          </p:cNvSpPr>
          <p:nvPr>
            <p:ph type="title"/>
          </p:nvPr>
        </p:nvSpPr>
        <p:spPr>
          <a:xfrm>
            <a:off x="1260475" y="547688"/>
            <a:ext cx="15773400" cy="1989137"/>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2EA4E23-EB4B-FCAC-4218-AAB1D9E86E45}"/>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A8661A8-6F6C-FA18-4D6D-969569392277}"/>
              </a:ext>
            </a:extLst>
          </p:cNvPr>
          <p:cNvSpPr>
            <a:spLocks noGrp="1"/>
          </p:cNvSpPr>
          <p:nvPr>
            <p:ph sz="half" idx="2"/>
          </p:nvPr>
        </p:nvSpPr>
        <p:spPr>
          <a:xfrm>
            <a:off x="1260475" y="3757613"/>
            <a:ext cx="7735888" cy="55276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4E0799-890A-50EE-0DB0-8BE78858FC2C}"/>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B2CF5D1-1703-BC86-3883-D834C129DE9F}"/>
              </a:ext>
            </a:extLst>
          </p:cNvPr>
          <p:cNvSpPr>
            <a:spLocks noGrp="1"/>
          </p:cNvSpPr>
          <p:nvPr>
            <p:ph sz="quarter" idx="4"/>
          </p:nvPr>
        </p:nvSpPr>
        <p:spPr>
          <a:xfrm>
            <a:off x="9258300" y="3757613"/>
            <a:ext cx="7775575" cy="55276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51A57CF-1844-D4F7-73B8-37DD9C03432A}"/>
              </a:ext>
            </a:extLst>
          </p:cNvPr>
          <p:cNvSpPr>
            <a:spLocks noGrp="1"/>
          </p:cNvSpPr>
          <p:nvPr>
            <p:ph type="dt" sz="half" idx="10"/>
          </p:nvPr>
        </p:nvSpPr>
        <p:spPr/>
        <p:txBody>
          <a:bodyPr/>
          <a:lstStyle/>
          <a:p>
            <a:fld id="{8E6FE42B-8C35-434B-845E-98F766C94D5C}" type="datetime1">
              <a:rPr kumimoji="1" lang="ja-JP" altLang="en-US" smtClean="0"/>
              <a:t>2024/1/8</a:t>
            </a:fld>
            <a:endParaRPr kumimoji="1" lang="ja-JP" altLang="en-US"/>
          </a:p>
        </p:txBody>
      </p:sp>
      <p:sp>
        <p:nvSpPr>
          <p:cNvPr id="8" name="フッター プレースホルダー 7">
            <a:extLst>
              <a:ext uri="{FF2B5EF4-FFF2-40B4-BE49-F238E27FC236}">
                <a16:creationId xmlns:a16="http://schemas.microsoft.com/office/drawing/2014/main" id="{C5F986BF-4595-D2F6-8411-7C7995D28C5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99AD6AC-3174-A568-FA3E-83E912BDE9FC}"/>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2901841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85C9B-992B-6210-3213-19A9655A2B1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FBF755-E916-FAA0-2B43-CA52AB4FCEFD}"/>
              </a:ext>
            </a:extLst>
          </p:cNvPr>
          <p:cNvSpPr>
            <a:spLocks noGrp="1"/>
          </p:cNvSpPr>
          <p:nvPr>
            <p:ph type="dt" sz="half" idx="10"/>
          </p:nvPr>
        </p:nvSpPr>
        <p:spPr/>
        <p:txBody>
          <a:bodyPr/>
          <a:lstStyle/>
          <a:p>
            <a:fld id="{2F0196C4-48A3-415F-8AC3-7FF7729B8D1B}" type="datetime1">
              <a:rPr kumimoji="1" lang="ja-JP" altLang="en-US" smtClean="0"/>
              <a:t>2024/1/8</a:t>
            </a:fld>
            <a:endParaRPr kumimoji="1" lang="ja-JP" altLang="en-US"/>
          </a:p>
        </p:txBody>
      </p:sp>
      <p:sp>
        <p:nvSpPr>
          <p:cNvPr id="4" name="フッター プレースホルダー 3">
            <a:extLst>
              <a:ext uri="{FF2B5EF4-FFF2-40B4-BE49-F238E27FC236}">
                <a16:creationId xmlns:a16="http://schemas.microsoft.com/office/drawing/2014/main" id="{DAEDD13B-A29E-CB3A-BB4F-27A31F0CC89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C232F24-E911-E079-FFB9-12F185964EFD}"/>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1751606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650E885-4E92-8A9D-FB83-AA26263E774D}"/>
              </a:ext>
            </a:extLst>
          </p:cNvPr>
          <p:cNvSpPr>
            <a:spLocks noGrp="1"/>
          </p:cNvSpPr>
          <p:nvPr>
            <p:ph type="dt" sz="half" idx="10"/>
          </p:nvPr>
        </p:nvSpPr>
        <p:spPr/>
        <p:txBody>
          <a:bodyPr/>
          <a:lstStyle/>
          <a:p>
            <a:fld id="{1A75E672-1746-4992-82F3-BC360D2D27C2}" type="datetime1">
              <a:rPr kumimoji="1" lang="ja-JP" altLang="en-US" smtClean="0"/>
              <a:t>2024/1/8</a:t>
            </a:fld>
            <a:endParaRPr kumimoji="1" lang="ja-JP" altLang="en-US"/>
          </a:p>
        </p:txBody>
      </p:sp>
      <p:sp>
        <p:nvSpPr>
          <p:cNvPr id="3" name="フッター プレースホルダー 2">
            <a:extLst>
              <a:ext uri="{FF2B5EF4-FFF2-40B4-BE49-F238E27FC236}">
                <a16:creationId xmlns:a16="http://schemas.microsoft.com/office/drawing/2014/main" id="{D220E3FE-FE21-5236-D60E-4C8A0B3E834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ABCBE88-78C6-39B7-D0E7-4D6DF054BA8C}"/>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185414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3519-4C6C-4B92-8C5B-0CFF2FD4BD1D}" type="datetime1">
              <a:rPr lang="ja-JP" altLang="en-US" smtClean="0"/>
              <a:t>2024/1/8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8C69A6-E85B-BF26-DD7C-61E443794D57}"/>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972CA4-A3C7-FB9E-50A1-0AD907C6FABB}"/>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2B6879-41DD-73C2-1866-4FB7568C22DE}"/>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18BF763-B314-C214-CB61-0B8E9A650E23}"/>
              </a:ext>
            </a:extLst>
          </p:cNvPr>
          <p:cNvSpPr>
            <a:spLocks noGrp="1"/>
          </p:cNvSpPr>
          <p:nvPr>
            <p:ph type="dt" sz="half" idx="10"/>
          </p:nvPr>
        </p:nvSpPr>
        <p:spPr/>
        <p:txBody>
          <a:bodyPr/>
          <a:lstStyle/>
          <a:p>
            <a:fld id="{86AA0119-7A05-4749-89F1-B8AF27263B45}"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AB414F74-55D1-93C2-CD1C-BA75584B64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9CB852-E2C2-0044-6A5F-4838B218E394}"/>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3548860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441747-BF9F-30A8-2C61-FCAB0117FC3C}"/>
              </a:ext>
            </a:extLst>
          </p:cNvPr>
          <p:cNvSpPr>
            <a:spLocks noGrp="1"/>
          </p:cNvSpPr>
          <p:nvPr>
            <p:ph type="title"/>
          </p:nvPr>
        </p:nvSpPr>
        <p:spPr>
          <a:xfrm>
            <a:off x="1260475" y="685800"/>
            <a:ext cx="5897563" cy="24003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2C71324-0DAA-4F5E-C5BE-570734C2C830}"/>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4A96638-D78F-8F37-1560-6EA9698AEF14}"/>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2D32228-80C5-DA9B-150B-A2426B906D8C}"/>
              </a:ext>
            </a:extLst>
          </p:cNvPr>
          <p:cNvSpPr>
            <a:spLocks noGrp="1"/>
          </p:cNvSpPr>
          <p:nvPr>
            <p:ph type="dt" sz="half" idx="10"/>
          </p:nvPr>
        </p:nvSpPr>
        <p:spPr/>
        <p:txBody>
          <a:bodyPr/>
          <a:lstStyle/>
          <a:p>
            <a:fld id="{E667AB11-E328-4207-B421-98E017484759}" type="datetime1">
              <a:rPr kumimoji="1" lang="ja-JP" altLang="en-US" smtClean="0"/>
              <a:t>2024/1/8</a:t>
            </a:fld>
            <a:endParaRPr kumimoji="1" lang="ja-JP" altLang="en-US"/>
          </a:p>
        </p:txBody>
      </p:sp>
      <p:sp>
        <p:nvSpPr>
          <p:cNvPr id="6" name="フッター プレースホルダー 5">
            <a:extLst>
              <a:ext uri="{FF2B5EF4-FFF2-40B4-BE49-F238E27FC236}">
                <a16:creationId xmlns:a16="http://schemas.microsoft.com/office/drawing/2014/main" id="{ED91B5DC-1084-A950-D0F6-B8545FB4EA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0DAE9A6-5ACC-1831-FC62-6EDCFF3255A5}"/>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2198349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CC247E-AF8E-3966-1133-A1ACB5AB4CD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3ABDDAA-F5DD-8FCB-1C7C-70D9993305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69E0DB-7052-358B-61E7-A036DAE7C625}"/>
              </a:ext>
            </a:extLst>
          </p:cNvPr>
          <p:cNvSpPr>
            <a:spLocks noGrp="1"/>
          </p:cNvSpPr>
          <p:nvPr>
            <p:ph type="dt" sz="half" idx="10"/>
          </p:nvPr>
        </p:nvSpPr>
        <p:spPr/>
        <p:txBody>
          <a:bodyPr/>
          <a:lstStyle/>
          <a:p>
            <a:fld id="{5B3DB5DA-6C9A-45F0-889B-005EC7A19BF0}"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ADA81CF0-F886-9B89-62C5-80D312B7C1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A8A01A-8C16-DBE4-F5CC-49DEC3948E10}"/>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3724799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72E8341-F198-AC61-A7D8-42D9F0156A3A}"/>
              </a:ext>
            </a:extLst>
          </p:cNvPr>
          <p:cNvSpPr>
            <a:spLocks noGrp="1"/>
          </p:cNvSpPr>
          <p:nvPr>
            <p:ph type="title" orient="vert"/>
          </p:nvPr>
        </p:nvSpPr>
        <p:spPr>
          <a:xfrm>
            <a:off x="13087350" y="547688"/>
            <a:ext cx="3943350" cy="8718550"/>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2C38F48-3A29-A974-4052-6E22620D68BD}"/>
              </a:ext>
            </a:extLst>
          </p:cNvPr>
          <p:cNvSpPr>
            <a:spLocks noGrp="1"/>
          </p:cNvSpPr>
          <p:nvPr>
            <p:ph type="body" orient="vert" idx="1"/>
          </p:nvPr>
        </p:nvSpPr>
        <p:spPr>
          <a:xfrm>
            <a:off x="1257300" y="547688"/>
            <a:ext cx="11677650" cy="8718550"/>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4073A3-42DB-9A59-E63E-88C425789721}"/>
              </a:ext>
            </a:extLst>
          </p:cNvPr>
          <p:cNvSpPr>
            <a:spLocks noGrp="1"/>
          </p:cNvSpPr>
          <p:nvPr>
            <p:ph type="dt" sz="half" idx="10"/>
          </p:nvPr>
        </p:nvSpPr>
        <p:spPr/>
        <p:txBody>
          <a:bodyPr/>
          <a:lstStyle/>
          <a:p>
            <a:fld id="{49B547D9-A442-4218-B53B-B4A659F774F5}"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830B9D94-2CBA-C83C-5E43-BDA5D45BB4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6411EB-211A-CC89-79A1-679D35D2EB4A}"/>
              </a:ext>
            </a:extLst>
          </p:cNvPr>
          <p:cNvSpPr>
            <a:spLocks noGrp="1"/>
          </p:cNvSpPr>
          <p:nvPr>
            <p:ph type="sldNum" sz="quarter" idx="12"/>
          </p:nvPr>
        </p:nvSpPr>
        <p:spPr/>
        <p:txBody>
          <a:body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323633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4C5A77-ECF7-4E33-B8ED-73DA5B6BDD01}" type="datetime1">
              <a:rPr lang="ja-JP" altLang="en-US" smtClean="0"/>
              <a:t>2024/1/8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DACB19-6416-46DE-80E7-FA6ACB4E3BEB}" type="datetime1">
              <a:rPr lang="ja-JP" altLang="en-US" smtClean="0"/>
              <a:t>2024/1/8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E16D29-B28F-489A-8525-4A770FDE7534}" type="datetime1">
              <a:rPr lang="ja-JP" altLang="en-US" smtClean="0"/>
              <a:t>2024/1/8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58EAB-1AE1-4484-965E-16B29D9D6166}" type="datetime1">
              <a:rPr lang="ja-JP" altLang="en-US" smtClean="0"/>
              <a:t>2024/1/8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925800" y="9563100"/>
            <a:ext cx="2133600" cy="365125"/>
          </a:xfrm>
        </p:spPr>
        <p:txBody>
          <a:bodyPr/>
          <a:lstStyle>
            <a:lvl1pPr>
              <a:defRPr sz="3600"/>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3E2B44-AC66-4C50-AF5F-C04AB5B61248}" type="datetime1">
              <a:rPr lang="ja-JP" altLang="en-US" smtClean="0"/>
              <a:t>2024/1/8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A57C33-1014-40F9-BB7C-5354FCC3CA89}" type="datetime1">
              <a:rPr lang="ja-JP" altLang="en-US" smtClean="0"/>
              <a:t>2024/1/8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1A8EE1-A94A-46D1-B92F-2C53B019895B}" type="datetime1">
              <a:rPr lang="ja-JP" altLang="en-US" smtClean="0"/>
              <a:t>2024/1/8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D8FBBD5-E90F-E85D-D86E-04AB0AB5B7E1}"/>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6F2316B-74F7-4BDE-3068-E138E2566BC6}"/>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BAEE56-E5B4-D138-C29C-1663602E7AF3}"/>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09863642-0D39-416B-A8FC-803BBA2B201D}"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CAC70CA7-8A96-E33A-B0EA-ABD5791D8A03}"/>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38B6C52-D6E7-DAEF-DC51-FC7DC1CE7261}"/>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2741A76B-8AA5-4AE7-AA5C-7D28802D2DD4}" type="slidenum">
              <a:rPr kumimoji="1" lang="ja-JP" altLang="en-US" smtClean="0"/>
              <a:t>‹#›</a:t>
            </a:fld>
            <a:endParaRPr kumimoji="1" lang="ja-JP" altLang="en-US" dirty="0"/>
          </a:p>
        </p:txBody>
      </p:sp>
    </p:spTree>
    <p:extLst>
      <p:ext uri="{BB962C8B-B14F-4D97-AF65-F5344CB8AC3E}">
        <p14:creationId xmlns:p14="http://schemas.microsoft.com/office/powerpoint/2010/main" val="521031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961CDA5-1376-A782-842E-2104B807195F}"/>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F74A9FC-ADA7-F111-BCAB-C18E61AF33D1}"/>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1D2999-1FBA-C275-29D6-C9837757846A}"/>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E141C72F-3C47-4D29-B99F-152046893EC0}" type="datetime1">
              <a:rPr kumimoji="1" lang="ja-JP" altLang="en-US" smtClean="0"/>
              <a:t>2024/1/8</a:t>
            </a:fld>
            <a:endParaRPr kumimoji="1" lang="ja-JP" altLang="en-US"/>
          </a:p>
        </p:txBody>
      </p:sp>
      <p:sp>
        <p:nvSpPr>
          <p:cNvPr id="5" name="フッター プレースホルダー 4">
            <a:extLst>
              <a:ext uri="{FF2B5EF4-FFF2-40B4-BE49-F238E27FC236}">
                <a16:creationId xmlns:a16="http://schemas.microsoft.com/office/drawing/2014/main" id="{FEA7D588-74F9-DEA6-2586-1E9F93D80F43}"/>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63B582B-2E86-616A-4E06-FD338DC43533}"/>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75000"/>
                  </a:schemeClr>
                </a:solidFill>
              </a:defRPr>
            </a:lvl1pPr>
          </a:lstStyle>
          <a:p>
            <a:fld id="{B128D543-2BE6-417F-A618-1B7C49299E2D}" type="slidenum">
              <a:rPr kumimoji="1" lang="ja-JP" altLang="en-US" smtClean="0"/>
              <a:t>‹#›</a:t>
            </a:fld>
            <a:endParaRPr kumimoji="1" lang="ja-JP" altLang="en-US"/>
          </a:p>
        </p:txBody>
      </p:sp>
    </p:spTree>
    <p:extLst>
      <p:ext uri="{BB962C8B-B14F-4D97-AF65-F5344CB8AC3E}">
        <p14:creationId xmlns:p14="http://schemas.microsoft.com/office/powerpoint/2010/main" val="109551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0.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5.sv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5.svg"/><Relationship Id="rId9" Type="http://schemas.openxmlformats.org/officeDocument/2006/relationships/image" Target="../media/image27.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8.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hyperlink" Target="https://www.kaggle.com/competitions/store-sales-time-series-forecasting" TargetMode="Externa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sv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5.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5.svg"/><Relationship Id="rId9" Type="http://schemas.openxmlformats.org/officeDocument/2006/relationships/image" Target="../media/image27.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15904" y="8341090"/>
            <a:ext cx="778794" cy="917210"/>
          </a:xfrm>
          <a:prstGeom prst="rect">
            <a:avLst/>
          </a:prstGeom>
        </p:spPr>
      </p:pic>
      <p:pic>
        <p:nvPicPr>
          <p:cNvPr id="3" name="Picture 3"/>
          <p:cNvPicPr>
            <a:picLocks noChangeAspect="1"/>
          </p:cNvPicPr>
          <p:nvPr/>
        </p:nvPicPr>
        <p:blipFill>
          <a:blip r:embed="rId5"/>
          <a:srcRect/>
          <a:stretch>
            <a:fillRect/>
          </a:stretch>
        </p:blipFill>
        <p:spPr>
          <a:xfrm>
            <a:off x="12101379" y="-201942"/>
            <a:ext cx="7331659" cy="10515600"/>
          </a:xfrm>
          <a:prstGeom prst="rect">
            <a:avLst/>
          </a:prstGeom>
        </p:spPr>
      </p:pic>
      <p:sp>
        <p:nvSpPr>
          <p:cNvPr id="4" name="AutoShape 4"/>
          <p:cNvSpPr/>
          <p:nvPr/>
        </p:nvSpPr>
        <p:spPr>
          <a:xfrm>
            <a:off x="-140089" y="-201942"/>
            <a:ext cx="12256302" cy="10515600"/>
          </a:xfrm>
          <a:prstGeom prst="rect">
            <a:avLst/>
          </a:prstGeom>
          <a:solidFill>
            <a:srgbClr val="54B6BF"/>
          </a:solidFill>
        </p:spPr>
      </p:sp>
      <p:grpSp>
        <p:nvGrpSpPr>
          <p:cNvPr id="5" name="Group 5"/>
          <p:cNvGrpSpPr/>
          <p:nvPr/>
        </p:nvGrpSpPr>
        <p:grpSpPr>
          <a:xfrm>
            <a:off x="609600" y="2831482"/>
            <a:ext cx="13128448" cy="4889044"/>
            <a:chOff x="109564" y="-349704"/>
            <a:chExt cx="18876707" cy="4058516"/>
          </a:xfrm>
        </p:grpSpPr>
        <p:sp>
          <p:nvSpPr>
            <p:cNvPr id="6" name="TextBox 6"/>
            <p:cNvSpPr txBox="1"/>
            <p:nvPr/>
          </p:nvSpPr>
          <p:spPr>
            <a:xfrm>
              <a:off x="109564" y="3183827"/>
              <a:ext cx="14946003" cy="524985"/>
            </a:xfrm>
            <a:prstGeom prst="rect">
              <a:avLst/>
            </a:prstGeom>
          </p:spPr>
          <p:txBody>
            <a:bodyPr lIns="0" tIns="0" rIns="0" bIns="0" rtlCol="0" anchor="t">
              <a:spAutoFit/>
            </a:bodyPr>
            <a:lstStyle/>
            <a:p>
              <a:pPr>
                <a:lnSpc>
                  <a:spcPts val="5185"/>
                </a:lnSpc>
              </a:pPr>
              <a:r>
                <a:rPr lang="en-US" sz="3703" b="1" dirty="0">
                  <a:solidFill>
                    <a:srgbClr val="FFFFFF"/>
                  </a:solidFill>
                  <a:latin typeface="游ゴシック" panose="020B0400000000000000" pitchFamily="50" charset="-128"/>
                  <a:ea typeface="游ゴシック" panose="020B0400000000000000" pitchFamily="50" charset="-128"/>
                </a:rPr>
                <a:t>2022年 01月08日</a:t>
              </a:r>
            </a:p>
          </p:txBody>
        </p:sp>
        <p:sp>
          <p:nvSpPr>
            <p:cNvPr id="7" name="TextBox 7"/>
            <p:cNvSpPr txBox="1"/>
            <p:nvPr/>
          </p:nvSpPr>
          <p:spPr>
            <a:xfrm>
              <a:off x="359307" y="-349704"/>
              <a:ext cx="14946003" cy="1075573"/>
            </a:xfrm>
            <a:prstGeom prst="rect">
              <a:avLst/>
            </a:prstGeom>
          </p:spPr>
          <p:txBody>
            <a:bodyPr lIns="0" tIns="0" rIns="0" bIns="0" rtlCol="0" anchor="t">
              <a:spAutoFit/>
            </a:bodyPr>
            <a:lstStyle/>
            <a:p>
              <a:pPr>
                <a:lnSpc>
                  <a:spcPts val="11040"/>
                </a:lnSpc>
              </a:pPr>
              <a:r>
                <a:rPr lang="en-US" sz="6600" b="1" dirty="0" err="1">
                  <a:solidFill>
                    <a:srgbClr val="FFFFFF"/>
                  </a:solidFill>
                  <a:latin typeface="+mn-ea"/>
                  <a:cs typeface="Arial" panose="020B0604020202020204" pitchFamily="34" charset="0"/>
                </a:rPr>
                <a:t>食料品</a:t>
              </a:r>
              <a:r>
                <a:rPr lang="ja-JP" altLang="en-US" sz="6600" b="1" dirty="0">
                  <a:solidFill>
                    <a:srgbClr val="FFFFFF"/>
                  </a:solidFill>
                  <a:latin typeface="+mn-ea"/>
                  <a:cs typeface="Arial" panose="020B0604020202020204" pitchFamily="34" charset="0"/>
                </a:rPr>
                <a:t>小売業者</a:t>
              </a:r>
              <a:r>
                <a:rPr lang="en-US" sz="6600" b="1" dirty="0" err="1">
                  <a:solidFill>
                    <a:srgbClr val="FFFFFF"/>
                  </a:solidFill>
                  <a:latin typeface="+mn-ea"/>
                  <a:cs typeface="Arial" panose="020B0604020202020204" pitchFamily="34" charset="0"/>
                </a:rPr>
                <a:t>の売上予測</a:t>
              </a:r>
              <a:r>
                <a:rPr lang="en-US" sz="6600" dirty="0">
                  <a:solidFill>
                    <a:srgbClr val="FFFFFF"/>
                  </a:solidFill>
                  <a:latin typeface="+mn-ea"/>
                  <a:cs typeface="Arial" panose="020B0604020202020204" pitchFamily="34" charset="0"/>
                </a:rPr>
                <a:t> </a:t>
              </a:r>
            </a:p>
          </p:txBody>
        </p:sp>
        <p:sp>
          <p:nvSpPr>
            <p:cNvPr id="8" name="TextBox 8"/>
            <p:cNvSpPr txBox="1"/>
            <p:nvPr/>
          </p:nvSpPr>
          <p:spPr>
            <a:xfrm>
              <a:off x="4058240" y="920205"/>
              <a:ext cx="14928031" cy="649271"/>
            </a:xfrm>
            <a:prstGeom prst="rect">
              <a:avLst/>
            </a:prstGeom>
          </p:spPr>
          <p:txBody>
            <a:bodyPr lIns="0" tIns="0" rIns="0" bIns="0" rtlCol="0" anchor="t">
              <a:spAutoFit/>
            </a:bodyPr>
            <a:lstStyle/>
            <a:p>
              <a:pPr marL="0" lvl="0" indent="0" algn="ctr">
                <a:lnSpc>
                  <a:spcPts val="6963"/>
                </a:lnSpc>
                <a:spcBef>
                  <a:spcPct val="0"/>
                </a:spcBef>
              </a:pPr>
              <a:r>
                <a:rPr lang="en-US" altLang="ja-JP" sz="3200" dirty="0">
                  <a:solidFill>
                    <a:srgbClr val="FFFFFF"/>
                  </a:solidFill>
                  <a:latin typeface="+mn-ea"/>
                </a:rPr>
                <a:t>-</a:t>
              </a:r>
              <a:r>
                <a:rPr lang="ja-JP" altLang="en-US" sz="3200" dirty="0">
                  <a:solidFill>
                    <a:srgbClr val="FFFFFF"/>
                  </a:solidFill>
                  <a:latin typeface="+mn-ea"/>
                </a:rPr>
                <a:t>時系列予測モデル</a:t>
              </a:r>
              <a:r>
                <a:rPr lang="en-US" altLang="ja-JP" sz="3200" dirty="0">
                  <a:solidFill>
                    <a:srgbClr val="FFFFFF"/>
                  </a:solidFill>
                  <a:latin typeface="+mn-ea"/>
                </a:rPr>
                <a:t>-</a:t>
              </a:r>
            </a:p>
          </p:txBody>
        </p:sp>
      </p:grpSp>
      <p:sp>
        <p:nvSpPr>
          <p:cNvPr id="9" name="TextBox 9"/>
          <p:cNvSpPr txBox="1"/>
          <p:nvPr/>
        </p:nvSpPr>
        <p:spPr>
          <a:xfrm>
            <a:off x="609600" y="8020917"/>
            <a:ext cx="10792088" cy="455253"/>
          </a:xfrm>
          <a:prstGeom prst="rect">
            <a:avLst/>
          </a:prstGeom>
        </p:spPr>
        <p:txBody>
          <a:bodyPr wrap="square" lIns="0" tIns="0" rIns="0" bIns="0" rtlCol="0" anchor="t">
            <a:spAutoFit/>
          </a:bodyPr>
          <a:lstStyle/>
          <a:p>
            <a:pPr>
              <a:lnSpc>
                <a:spcPts val="3060"/>
              </a:lnSpc>
            </a:pPr>
            <a:r>
              <a:rPr lang="en-US" sz="4400" b="1" dirty="0">
                <a:latin typeface="游ゴシック" panose="020B0400000000000000" pitchFamily="50" charset="-128"/>
                <a:ea typeface="游ゴシック" panose="020B0400000000000000" pitchFamily="50" charset="-128"/>
              </a:rPr>
              <a:t> </a:t>
            </a:r>
            <a:r>
              <a:rPr lang="ja-JP" altLang="en-US" sz="4400">
                <a:latin typeface="+mn-ea"/>
              </a:rPr>
              <a:t>小林</a:t>
            </a:r>
            <a:r>
              <a:rPr lang="ja-JP" altLang="en-US" sz="4400" dirty="0">
                <a:latin typeface="+mn-ea"/>
              </a:rPr>
              <a:t>稔征</a:t>
            </a:r>
            <a:r>
              <a:rPr lang="en-US" sz="4400" dirty="0">
                <a:latin typeface="游ゴシック" panose="020B0400000000000000" pitchFamily="50" charset="-128"/>
                <a:ea typeface="游ゴシック" panose="020B0400000000000000" pitchFamily="50" charset="-128"/>
              </a:rPr>
              <a:t> 　</a:t>
            </a:r>
          </a:p>
        </p:txBody>
      </p:sp>
      <p:sp>
        <p:nvSpPr>
          <p:cNvPr id="10" name="スライド番号プレースホルダー 9">
            <a:extLst>
              <a:ext uri="{FF2B5EF4-FFF2-40B4-BE49-F238E27FC236}">
                <a16:creationId xmlns:a16="http://schemas.microsoft.com/office/drawing/2014/main" id="{08801C99-328E-0B11-04EA-6044DE5F3FBC}"/>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43972" y="-3725346"/>
            <a:ext cx="9698562" cy="18386503"/>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7" name="正方形/長方形 6">
            <a:extLst>
              <a:ext uri="{FF2B5EF4-FFF2-40B4-BE49-F238E27FC236}">
                <a16:creationId xmlns:a16="http://schemas.microsoft.com/office/drawing/2014/main" id="{9B9FBBCE-3626-0A67-DE69-58B030844599}"/>
              </a:ext>
            </a:extLst>
          </p:cNvPr>
          <p:cNvSpPr/>
          <p:nvPr/>
        </p:nvSpPr>
        <p:spPr>
          <a:xfrm>
            <a:off x="3819997" y="1855667"/>
            <a:ext cx="2305925" cy="1578097"/>
          </a:xfrm>
          <a:prstGeom prst="rect">
            <a:avLst/>
          </a:prstGeom>
          <a:solidFill>
            <a:srgbClr val="5DB4B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3200" dirty="0">
                <a:latin typeface="游ゴシック" panose="020B0400000000000000" pitchFamily="50" charset="-128"/>
              </a:rPr>
              <a:t>全店舗、全製品種別</a:t>
            </a:r>
            <a:endParaRPr kumimoji="1" lang="en-US" altLang="ja-JP" sz="3200" dirty="0">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DB8C739B-090F-B61A-8F3A-3AB342DBE2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9549" y="1257300"/>
            <a:ext cx="834290" cy="834290"/>
          </a:xfrm>
          <a:prstGeom prst="rect">
            <a:avLst/>
          </a:prstGeom>
        </p:spPr>
      </p:pic>
      <p:sp>
        <p:nvSpPr>
          <p:cNvPr id="19" name="正方形/長方形 18">
            <a:extLst>
              <a:ext uri="{FF2B5EF4-FFF2-40B4-BE49-F238E27FC236}">
                <a16:creationId xmlns:a16="http://schemas.microsoft.com/office/drawing/2014/main" id="{47E78867-09AC-7184-AFAA-0E3C06C45E09}"/>
              </a:ext>
            </a:extLst>
          </p:cNvPr>
          <p:cNvSpPr/>
          <p:nvPr/>
        </p:nvSpPr>
        <p:spPr>
          <a:xfrm>
            <a:off x="13192597" y="1855667"/>
            <a:ext cx="1056803" cy="1578097"/>
          </a:xfrm>
          <a:prstGeom prst="rect">
            <a:avLst/>
          </a:prstGeom>
          <a:solidFill>
            <a:srgbClr val="5DB4B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3200" dirty="0">
                <a:latin typeface="游ゴシック" panose="020B0400000000000000" pitchFamily="50" charset="-128"/>
              </a:rPr>
              <a:t>予測</a:t>
            </a:r>
            <a:endParaRPr kumimoji="1" lang="en-US" altLang="ja-JP" sz="3200" dirty="0">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id="{3BAA0CD8-45C7-E509-70C3-45EB7410E535}"/>
              </a:ext>
            </a:extLst>
          </p:cNvPr>
          <p:cNvSpPr/>
          <p:nvPr/>
        </p:nvSpPr>
        <p:spPr>
          <a:xfrm>
            <a:off x="9992197" y="1855667"/>
            <a:ext cx="2305925" cy="1578097"/>
          </a:xfrm>
          <a:prstGeom prst="rect">
            <a:avLst/>
          </a:prstGeom>
          <a:solidFill>
            <a:srgbClr val="5DB4B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3200" dirty="0">
                <a:latin typeface="游ゴシック" panose="020B0400000000000000" pitchFamily="50" charset="-128"/>
              </a:rPr>
              <a:t>店舗４４、パン</a:t>
            </a:r>
            <a:endParaRPr kumimoji="1" lang="en-US" altLang="ja-JP" sz="3200" dirty="0">
              <a:latin typeface="游ゴシック" panose="020B0400000000000000" pitchFamily="50" charset="-128"/>
              <a:ea typeface="游ゴシック" panose="020B0400000000000000" pitchFamily="50" charset="-128"/>
            </a:endParaRPr>
          </a:p>
        </p:txBody>
      </p:sp>
      <p:sp>
        <p:nvSpPr>
          <p:cNvPr id="30" name="正方形/長方形 29">
            <a:extLst>
              <a:ext uri="{FF2B5EF4-FFF2-40B4-BE49-F238E27FC236}">
                <a16:creationId xmlns:a16="http://schemas.microsoft.com/office/drawing/2014/main" id="{5BF4B50E-6368-4513-E8F4-2DFA497DA307}"/>
              </a:ext>
            </a:extLst>
          </p:cNvPr>
          <p:cNvSpPr/>
          <p:nvPr/>
        </p:nvSpPr>
        <p:spPr>
          <a:xfrm>
            <a:off x="7012042" y="1937430"/>
            <a:ext cx="1996163" cy="1578097"/>
          </a:xfrm>
          <a:prstGeom prst="rect">
            <a:avLst/>
          </a:prstGeom>
          <a:solidFill>
            <a:srgbClr val="5DB4BC"/>
          </a:solidFill>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3200" dirty="0" err="1">
                <a:latin typeface="游ゴシック" panose="020B0400000000000000" pitchFamily="50" charset="-128"/>
                <a:ea typeface="游ゴシック" panose="020B0400000000000000" pitchFamily="50" charset="-128"/>
              </a:rPr>
              <a:t>Catboost</a:t>
            </a:r>
            <a:endParaRPr kumimoji="1" lang="en-US" altLang="ja-JP" sz="3200" dirty="0">
              <a:latin typeface="游ゴシック" panose="020B0400000000000000" pitchFamily="50" charset="-128"/>
              <a:ea typeface="游ゴシック" panose="020B0400000000000000" pitchFamily="50" charset="-128"/>
            </a:endParaRPr>
          </a:p>
        </p:txBody>
      </p:sp>
      <p:pic>
        <p:nvPicPr>
          <p:cNvPr id="16" name="図 15">
            <a:extLst>
              <a:ext uri="{FF2B5EF4-FFF2-40B4-BE49-F238E27FC236}">
                <a16:creationId xmlns:a16="http://schemas.microsoft.com/office/drawing/2014/main" id="{09E8B708-A7F2-73F9-96DF-782B0C037D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5667" y="1421178"/>
            <a:ext cx="768928" cy="768928"/>
          </a:xfrm>
          <a:prstGeom prst="rect">
            <a:avLst/>
          </a:prstGeom>
        </p:spPr>
      </p:pic>
      <p:pic>
        <p:nvPicPr>
          <p:cNvPr id="61" name="図 60">
            <a:extLst>
              <a:ext uri="{FF2B5EF4-FFF2-40B4-BE49-F238E27FC236}">
                <a16:creationId xmlns:a16="http://schemas.microsoft.com/office/drawing/2014/main" id="{C9D77152-88F6-1F74-D48B-2FF8F8FC38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46590" y="1409700"/>
            <a:ext cx="768928" cy="768928"/>
          </a:xfrm>
          <a:prstGeom prst="rect">
            <a:avLst/>
          </a:prstGeom>
          <a:noFill/>
          <a:ln w="47625">
            <a:noFill/>
          </a:ln>
        </p:spPr>
      </p:pic>
      <p:sp>
        <p:nvSpPr>
          <p:cNvPr id="40" name="正方形/長方形 39">
            <a:extLst>
              <a:ext uri="{FF2B5EF4-FFF2-40B4-BE49-F238E27FC236}">
                <a16:creationId xmlns:a16="http://schemas.microsoft.com/office/drawing/2014/main" id="{2FB4935C-412D-FB65-D3EF-0FAC15293C6B}"/>
              </a:ext>
            </a:extLst>
          </p:cNvPr>
          <p:cNvSpPr/>
          <p:nvPr/>
        </p:nvSpPr>
        <p:spPr>
          <a:xfrm>
            <a:off x="6931990" y="691627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latin typeface="游ゴシック" panose="020B0400000000000000" pitchFamily="50" charset="-128"/>
              </a:rPr>
              <a:t>店舗４４、パン</a:t>
            </a:r>
            <a:endParaRPr kumimoji="1" lang="en-US" altLang="ja-JP" sz="2800" dirty="0">
              <a:latin typeface="游ゴシック" panose="020B0400000000000000" pitchFamily="50" charset="-128"/>
              <a:ea typeface="游ゴシック" panose="020B0400000000000000" pitchFamily="50" charset="-128"/>
            </a:endParaRPr>
          </a:p>
        </p:txBody>
      </p:sp>
      <p:sp>
        <p:nvSpPr>
          <p:cNvPr id="66" name="正方形/長方形 65">
            <a:extLst>
              <a:ext uri="{FF2B5EF4-FFF2-40B4-BE49-F238E27FC236}">
                <a16:creationId xmlns:a16="http://schemas.microsoft.com/office/drawing/2014/main" id="{BE772C4E-DE20-C9F2-BD01-5B3718664D01}"/>
              </a:ext>
            </a:extLst>
          </p:cNvPr>
          <p:cNvSpPr/>
          <p:nvPr/>
        </p:nvSpPr>
        <p:spPr>
          <a:xfrm>
            <a:off x="10068767" y="6916274"/>
            <a:ext cx="2012503"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3200" dirty="0" err="1">
                <a:latin typeface="游ゴシック" panose="020B0400000000000000" pitchFamily="50" charset="-128"/>
                <a:ea typeface="游ゴシック" panose="020B0400000000000000" pitchFamily="50" charset="-128"/>
              </a:rPr>
              <a:t>Catboost</a:t>
            </a:r>
            <a:endParaRPr kumimoji="1" lang="en-US" altLang="ja-JP" sz="3200" dirty="0">
              <a:latin typeface="游ゴシック" panose="020B0400000000000000" pitchFamily="50" charset="-128"/>
              <a:ea typeface="游ゴシック" panose="020B0400000000000000" pitchFamily="50" charset="-128"/>
            </a:endParaRPr>
          </a:p>
        </p:txBody>
      </p:sp>
      <p:pic>
        <p:nvPicPr>
          <p:cNvPr id="42" name="図 41">
            <a:extLst>
              <a:ext uri="{FF2B5EF4-FFF2-40B4-BE49-F238E27FC236}">
                <a16:creationId xmlns:a16="http://schemas.microsoft.com/office/drawing/2014/main" id="{B97610CA-3B40-580D-38DF-FCAB5BDCF8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168" y="6531810"/>
            <a:ext cx="768928" cy="768928"/>
          </a:xfrm>
          <a:prstGeom prst="rect">
            <a:avLst/>
          </a:prstGeom>
        </p:spPr>
      </p:pic>
      <p:sp>
        <p:nvSpPr>
          <p:cNvPr id="9" name="矢印: 右 8">
            <a:extLst>
              <a:ext uri="{FF2B5EF4-FFF2-40B4-BE49-F238E27FC236}">
                <a16:creationId xmlns:a16="http://schemas.microsoft.com/office/drawing/2014/main" id="{61200CED-E7BE-2F4B-F341-F51DEE82B278}"/>
              </a:ext>
            </a:extLst>
          </p:cNvPr>
          <p:cNvSpPr/>
          <p:nvPr/>
        </p:nvSpPr>
        <p:spPr>
          <a:xfrm>
            <a:off x="6285382" y="251197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658A282-62E5-53B5-900B-30FA04C98A1B}"/>
              </a:ext>
            </a:extLst>
          </p:cNvPr>
          <p:cNvSpPr/>
          <p:nvPr/>
        </p:nvSpPr>
        <p:spPr>
          <a:xfrm>
            <a:off x="9230197" y="251197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E14C72CB-3BDB-17B7-9DBB-15FE53C5719F}"/>
              </a:ext>
            </a:extLst>
          </p:cNvPr>
          <p:cNvSpPr/>
          <p:nvPr/>
        </p:nvSpPr>
        <p:spPr>
          <a:xfrm>
            <a:off x="12440077" y="251197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5FCF9795-53A2-E8A1-F2E6-E7B6A0166A96}"/>
              </a:ext>
            </a:extLst>
          </p:cNvPr>
          <p:cNvSpPr/>
          <p:nvPr/>
        </p:nvSpPr>
        <p:spPr>
          <a:xfrm>
            <a:off x="9131534" y="756080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D68D4CAF-DECE-1E8B-900C-490E0002249F}"/>
              </a:ext>
            </a:extLst>
          </p:cNvPr>
          <p:cNvSpPr/>
          <p:nvPr/>
        </p:nvSpPr>
        <p:spPr>
          <a:xfrm>
            <a:off x="13148070" y="6868464"/>
            <a:ext cx="94893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34" name="矢印: 右 33">
            <a:extLst>
              <a:ext uri="{FF2B5EF4-FFF2-40B4-BE49-F238E27FC236}">
                <a16:creationId xmlns:a16="http://schemas.microsoft.com/office/drawing/2014/main" id="{E9426594-0F83-323C-F1B5-67760B3F71FD}"/>
              </a:ext>
            </a:extLst>
          </p:cNvPr>
          <p:cNvSpPr/>
          <p:nvPr/>
        </p:nvSpPr>
        <p:spPr>
          <a:xfrm>
            <a:off x="12233670" y="751299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D5E8ABE8-B09C-F9BF-416F-0F229F3188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13136" y="6438900"/>
            <a:ext cx="731464" cy="731464"/>
          </a:xfrm>
          <a:prstGeom prst="rect">
            <a:avLst/>
          </a:prstGeom>
          <a:noFill/>
          <a:ln w="47625">
            <a:solidFill>
              <a:srgbClr val="FF0000"/>
            </a:solidFill>
          </a:ln>
        </p:spPr>
      </p:pic>
      <p:sp>
        <p:nvSpPr>
          <p:cNvPr id="41" name="テキスト ボックス 40">
            <a:extLst>
              <a:ext uri="{FF2B5EF4-FFF2-40B4-BE49-F238E27FC236}">
                <a16:creationId xmlns:a16="http://schemas.microsoft.com/office/drawing/2014/main" id="{C56AEBDF-D9CF-321F-B4B4-824866F33232}"/>
              </a:ext>
            </a:extLst>
          </p:cNvPr>
          <p:cNvSpPr txBox="1"/>
          <p:nvPr/>
        </p:nvSpPr>
        <p:spPr>
          <a:xfrm>
            <a:off x="12951518" y="4989661"/>
            <a:ext cx="2940828" cy="646331"/>
          </a:xfrm>
          <a:prstGeom prst="rect">
            <a:avLst/>
          </a:prstGeom>
          <a:noFill/>
        </p:spPr>
        <p:txBody>
          <a:bodyPr wrap="square" rtlCol="0">
            <a:spAutoFit/>
          </a:bodyPr>
          <a:lstStyle/>
          <a:p>
            <a:r>
              <a:rPr kumimoji="1" lang="ja-JP" altLang="en-US" sz="3600" b="1" dirty="0">
                <a:latin typeface="游ゴシック" panose="020B0400000000000000" pitchFamily="50" charset="-128"/>
              </a:rPr>
              <a:t>精度良い</a:t>
            </a:r>
          </a:p>
        </p:txBody>
      </p:sp>
      <p:sp>
        <p:nvSpPr>
          <p:cNvPr id="6" name="Google Shape;225;p23">
            <a:extLst>
              <a:ext uri="{FF2B5EF4-FFF2-40B4-BE49-F238E27FC236}">
                <a16:creationId xmlns:a16="http://schemas.microsoft.com/office/drawing/2014/main" id="{CD4DD60B-0FA3-C7F8-01A5-536348590E77}"/>
              </a:ext>
            </a:extLst>
          </p:cNvPr>
          <p:cNvSpPr/>
          <p:nvPr/>
        </p:nvSpPr>
        <p:spPr>
          <a:xfrm>
            <a:off x="13421197" y="2933700"/>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ja" sz="2000" b="1" dirty="0">
                <a:solidFill>
                  <a:srgbClr val="FFFFFF"/>
                </a:solidFill>
              </a:rPr>
              <a:t>1</a:t>
            </a:r>
            <a:endParaRPr sz="2000" b="1" dirty="0">
              <a:solidFill>
                <a:srgbClr val="FFFFFF"/>
              </a:solidFill>
            </a:endParaRPr>
          </a:p>
        </p:txBody>
      </p:sp>
      <p:sp>
        <p:nvSpPr>
          <p:cNvPr id="36" name="Google Shape;225;p23">
            <a:extLst>
              <a:ext uri="{FF2B5EF4-FFF2-40B4-BE49-F238E27FC236}">
                <a16:creationId xmlns:a16="http://schemas.microsoft.com/office/drawing/2014/main" id="{4217D556-0294-F540-F0A5-BA180AA2312D}"/>
              </a:ext>
            </a:extLst>
          </p:cNvPr>
          <p:cNvSpPr/>
          <p:nvPr/>
        </p:nvSpPr>
        <p:spPr>
          <a:xfrm>
            <a:off x="13298458" y="807110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pic>
        <p:nvPicPr>
          <p:cNvPr id="52" name="Picture 4" descr="歯車・ギアのイラスト | かわいいフリー素材集 いらすとや">
            <a:extLst>
              <a:ext uri="{FF2B5EF4-FFF2-40B4-BE49-F238E27FC236}">
                <a16:creationId xmlns:a16="http://schemas.microsoft.com/office/drawing/2014/main" id="{96ED9DFC-9A4B-3085-27DE-AA636637002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89083" y="6440413"/>
            <a:ext cx="993317" cy="99331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歯車・ギアのイラスト | かわいいフリー素材集 いらすとや">
            <a:extLst>
              <a:ext uri="{FF2B5EF4-FFF2-40B4-BE49-F238E27FC236}">
                <a16:creationId xmlns:a16="http://schemas.microsoft.com/office/drawing/2014/main" id="{85C4AB6D-1545-E6E2-8DFE-A731A708713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6197" y="1485900"/>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13" name="フレーム (半分) 12">
            <a:extLst>
              <a:ext uri="{FF2B5EF4-FFF2-40B4-BE49-F238E27FC236}">
                <a16:creationId xmlns:a16="http://schemas.microsoft.com/office/drawing/2014/main" id="{13A2AAB9-F96D-3BF2-E6DD-97D0C40AF1D1}"/>
              </a:ext>
            </a:extLst>
          </p:cNvPr>
          <p:cNvSpPr/>
          <p:nvPr/>
        </p:nvSpPr>
        <p:spPr>
          <a:xfrm rot="2603270">
            <a:off x="13290713" y="4090236"/>
            <a:ext cx="967986" cy="892614"/>
          </a:xfrm>
          <a:prstGeom prst="half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矢印: 右 45">
            <a:extLst>
              <a:ext uri="{FF2B5EF4-FFF2-40B4-BE49-F238E27FC236}">
                <a16:creationId xmlns:a16="http://schemas.microsoft.com/office/drawing/2014/main" id="{417BE703-F0AE-01E0-AD4D-4EA815EE61B2}"/>
              </a:ext>
            </a:extLst>
          </p:cNvPr>
          <p:cNvSpPr/>
          <p:nvPr/>
        </p:nvSpPr>
        <p:spPr>
          <a:xfrm>
            <a:off x="6147150" y="7502541"/>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84A23C54-2E24-9350-C6A7-7AACB719AAD9}"/>
              </a:ext>
            </a:extLst>
          </p:cNvPr>
          <p:cNvSpPr/>
          <p:nvPr/>
        </p:nvSpPr>
        <p:spPr>
          <a:xfrm>
            <a:off x="3851670" y="6900330"/>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latin typeface="+mn-ea"/>
              </a:rPr>
              <a:t>全店舗、全製品種別</a:t>
            </a:r>
            <a:endParaRPr kumimoji="1" lang="en-US" altLang="ja-JP" sz="2800" dirty="0">
              <a:latin typeface="+mn-ea"/>
            </a:endParaRPr>
          </a:p>
        </p:txBody>
      </p:sp>
      <p:sp>
        <p:nvSpPr>
          <p:cNvPr id="63" name="正方形/長方形 62">
            <a:extLst>
              <a:ext uri="{FF2B5EF4-FFF2-40B4-BE49-F238E27FC236}">
                <a16:creationId xmlns:a16="http://schemas.microsoft.com/office/drawing/2014/main" id="{7AA0CB98-0002-43B4-BE7E-6D7D0D0794DB}"/>
              </a:ext>
            </a:extLst>
          </p:cNvPr>
          <p:cNvSpPr/>
          <p:nvPr/>
        </p:nvSpPr>
        <p:spPr>
          <a:xfrm>
            <a:off x="3810000" y="5981700"/>
            <a:ext cx="10287000" cy="27474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a:extLst>
              <a:ext uri="{FF2B5EF4-FFF2-40B4-BE49-F238E27FC236}">
                <a16:creationId xmlns:a16="http://schemas.microsoft.com/office/drawing/2014/main" id="{2E5604B8-DD6F-3A97-A9AD-E2EDF6EA99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5022" y="6370840"/>
            <a:ext cx="834290" cy="834290"/>
          </a:xfrm>
          <a:prstGeom prst="rect">
            <a:avLst/>
          </a:prstGeom>
        </p:spPr>
      </p:pic>
    </p:spTree>
    <p:extLst>
      <p:ext uri="{BB962C8B-B14F-4D97-AF65-F5344CB8AC3E}">
        <p14:creationId xmlns:p14="http://schemas.microsoft.com/office/powerpoint/2010/main" val="175400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44383"/>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4" name="Google Shape;437;p31">
            <a:extLst>
              <a:ext uri="{FF2B5EF4-FFF2-40B4-BE49-F238E27FC236}">
                <a16:creationId xmlns:a16="http://schemas.microsoft.com/office/drawing/2014/main" id="{5997840D-B544-9FD1-282B-DF1D9A3FC5EE}"/>
              </a:ext>
            </a:extLst>
          </p:cNvPr>
          <p:cNvSpPr/>
          <p:nvPr/>
        </p:nvSpPr>
        <p:spPr>
          <a:xfrm>
            <a:off x="9531397" y="4741323"/>
            <a:ext cx="217175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800" b="1" dirty="0">
                <a:solidFill>
                  <a:srgbClr val="FFFFFF"/>
                </a:solidFill>
                <a:latin typeface="+mn-ea"/>
                <a:cs typeface="Arial"/>
                <a:sym typeface="Arial"/>
              </a:rPr>
              <a:t>売上</a:t>
            </a:r>
            <a:endParaRPr sz="2800" b="1" i="0" u="none" strike="noStrike" cap="none" dirty="0">
              <a:solidFill>
                <a:srgbClr val="000000"/>
              </a:solidFill>
              <a:latin typeface="+mn-ea"/>
              <a:cs typeface="Arial"/>
              <a:sym typeface="Arial"/>
            </a:endParaRPr>
          </a:p>
        </p:txBody>
      </p:sp>
      <p:grpSp>
        <p:nvGrpSpPr>
          <p:cNvPr id="75" name="Group 7">
            <a:extLst>
              <a:ext uri="{FF2B5EF4-FFF2-40B4-BE49-F238E27FC236}">
                <a16:creationId xmlns:a16="http://schemas.microsoft.com/office/drawing/2014/main" id="{4846157E-ED3B-0C09-5948-C6C4FFBCBA6A}"/>
              </a:ext>
            </a:extLst>
          </p:cNvPr>
          <p:cNvGrpSpPr/>
          <p:nvPr/>
        </p:nvGrpSpPr>
        <p:grpSpPr>
          <a:xfrm>
            <a:off x="462546" y="4065595"/>
            <a:ext cx="2416763" cy="644424"/>
            <a:chOff x="-180619" y="486064"/>
            <a:chExt cx="7272563" cy="1913890"/>
          </a:xfrm>
        </p:grpSpPr>
        <p:sp>
          <p:nvSpPr>
            <p:cNvPr id="76" name="Freeform 8">
              <a:extLst>
                <a:ext uri="{FF2B5EF4-FFF2-40B4-BE49-F238E27FC236}">
                  <a16:creationId xmlns:a16="http://schemas.microsoft.com/office/drawing/2014/main" id="{EADEC6AC-3722-2178-7172-EC15293C0D04}"/>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77" name="TextBox 16">
            <a:extLst>
              <a:ext uri="{FF2B5EF4-FFF2-40B4-BE49-F238E27FC236}">
                <a16:creationId xmlns:a16="http://schemas.microsoft.com/office/drawing/2014/main" id="{C0DAE0F3-6014-FCC8-47A1-820A3FFA22CA}"/>
              </a:ext>
            </a:extLst>
          </p:cNvPr>
          <p:cNvSpPr txBox="1"/>
          <p:nvPr/>
        </p:nvSpPr>
        <p:spPr>
          <a:xfrm>
            <a:off x="735716" y="4192165"/>
            <a:ext cx="1998567" cy="428194"/>
          </a:xfrm>
          <a:prstGeom prst="rect">
            <a:avLst/>
          </a:prstGeom>
        </p:spPr>
        <p:txBody>
          <a:bodyPr wrap="square" lIns="0" tIns="0" rIns="0" bIns="0" rtlCol="0" anchor="t">
            <a:spAutoFit/>
          </a:bodyPr>
          <a:lstStyle/>
          <a:p>
            <a:pPr algn="ctr">
              <a:lnSpc>
                <a:spcPts val="3359"/>
              </a:lnSpc>
            </a:pPr>
            <a:r>
              <a:rPr lang="ja-JP" altLang="en-US" sz="2800" b="1" dirty="0">
                <a:solidFill>
                  <a:srgbClr val="FFFFFF"/>
                </a:solidFill>
                <a:latin typeface="+mn-ea"/>
              </a:rPr>
              <a:t>説明変数</a:t>
            </a:r>
            <a:endParaRPr lang="en-US" sz="2800" b="1" dirty="0">
              <a:solidFill>
                <a:srgbClr val="FFFFFF"/>
              </a:solidFill>
              <a:latin typeface="+mn-ea"/>
            </a:endParaRPr>
          </a:p>
        </p:txBody>
      </p:sp>
      <p:grpSp>
        <p:nvGrpSpPr>
          <p:cNvPr id="78" name="Group 9">
            <a:extLst>
              <a:ext uri="{FF2B5EF4-FFF2-40B4-BE49-F238E27FC236}">
                <a16:creationId xmlns:a16="http://schemas.microsoft.com/office/drawing/2014/main" id="{2F2D1A1E-E2CC-D88A-64C4-E8D180864780}"/>
              </a:ext>
            </a:extLst>
          </p:cNvPr>
          <p:cNvGrpSpPr/>
          <p:nvPr/>
        </p:nvGrpSpPr>
        <p:grpSpPr>
          <a:xfrm>
            <a:off x="9372600" y="4000500"/>
            <a:ext cx="2626647" cy="644424"/>
            <a:chOff x="0" y="0"/>
            <a:chExt cx="7272563" cy="1913890"/>
          </a:xfrm>
        </p:grpSpPr>
        <p:sp>
          <p:nvSpPr>
            <p:cNvPr id="79" name="Freeform 10">
              <a:extLst>
                <a:ext uri="{FF2B5EF4-FFF2-40B4-BE49-F238E27FC236}">
                  <a16:creationId xmlns:a16="http://schemas.microsoft.com/office/drawing/2014/main" id="{EE699694-0B26-58CC-30CA-1CF2325B8C44}"/>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54B6BF"/>
            </a:solidFill>
            <a:ln w="28575">
              <a:solidFill>
                <a:schemeClr val="accent1"/>
              </a:solidFill>
            </a:ln>
          </p:spPr>
        </p:sp>
      </p:grpSp>
      <p:sp>
        <p:nvSpPr>
          <p:cNvPr id="80" name="TextBox 16">
            <a:extLst>
              <a:ext uri="{FF2B5EF4-FFF2-40B4-BE49-F238E27FC236}">
                <a16:creationId xmlns:a16="http://schemas.microsoft.com/office/drawing/2014/main" id="{BF692DA6-0996-FF4C-8EF0-F65502124148}"/>
              </a:ext>
            </a:extLst>
          </p:cNvPr>
          <p:cNvSpPr txBox="1"/>
          <p:nvPr/>
        </p:nvSpPr>
        <p:spPr>
          <a:xfrm>
            <a:off x="9495669" y="4087935"/>
            <a:ext cx="2448737" cy="441275"/>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目的変数</a:t>
            </a:r>
            <a:endParaRPr lang="en-US" sz="3200" b="1" dirty="0">
              <a:solidFill>
                <a:srgbClr val="FFFFFF"/>
              </a:solidFill>
              <a:latin typeface="+mn-ea"/>
            </a:endParaRPr>
          </a:p>
        </p:txBody>
      </p:sp>
      <p:sp>
        <p:nvSpPr>
          <p:cNvPr id="3" name="テキスト ボックス 2">
            <a:extLst>
              <a:ext uri="{FF2B5EF4-FFF2-40B4-BE49-F238E27FC236}">
                <a16:creationId xmlns:a16="http://schemas.microsoft.com/office/drawing/2014/main" id="{6CC53E29-67D3-F8A4-FE7B-E093F97FF01E}"/>
              </a:ext>
            </a:extLst>
          </p:cNvPr>
          <p:cNvSpPr txBox="1"/>
          <p:nvPr/>
        </p:nvSpPr>
        <p:spPr>
          <a:xfrm>
            <a:off x="403753" y="640259"/>
            <a:ext cx="2441694" cy="769441"/>
          </a:xfrm>
          <a:prstGeom prst="rect">
            <a:avLst/>
          </a:prstGeom>
          <a:noFill/>
        </p:spPr>
        <p:txBody>
          <a:bodyPr wrap="none" rtlCol="0">
            <a:spAutoFit/>
          </a:bodyPr>
          <a:lstStyle/>
          <a:p>
            <a:r>
              <a:rPr kumimoji="1" lang="ja-JP" altLang="en-US" sz="4400" b="1" dirty="0">
                <a:solidFill>
                  <a:srgbClr val="0070C0"/>
                </a:solidFill>
                <a:latin typeface="+mn-ea"/>
              </a:rPr>
              <a:t>前処理：</a:t>
            </a:r>
          </a:p>
        </p:txBody>
      </p:sp>
      <p:sp>
        <p:nvSpPr>
          <p:cNvPr id="7" name="正方形/長方形 6">
            <a:extLst>
              <a:ext uri="{FF2B5EF4-FFF2-40B4-BE49-F238E27FC236}">
                <a16:creationId xmlns:a16="http://schemas.microsoft.com/office/drawing/2014/main" id="{32616F18-89C3-609D-299E-F9537A531786}"/>
              </a:ext>
            </a:extLst>
          </p:cNvPr>
          <p:cNvSpPr/>
          <p:nvPr/>
        </p:nvSpPr>
        <p:spPr>
          <a:xfrm>
            <a:off x="3918520" y="2263859"/>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latin typeface="游ゴシック" panose="020B0400000000000000" pitchFamily="50" charset="-128"/>
              </a:rPr>
              <a:t>店舗４４、パン</a:t>
            </a:r>
            <a:endParaRPr kumimoji="1" lang="en-US" altLang="ja-JP" sz="2800" dirty="0">
              <a:latin typeface="游ゴシック" panose="020B0400000000000000" pitchFamily="50" charset="-128"/>
              <a:ea typeface="游ゴシック" panose="020B0400000000000000" pitchFamily="50" charset="-128"/>
            </a:endParaRPr>
          </a:p>
        </p:txBody>
      </p:sp>
      <p:sp>
        <p:nvSpPr>
          <p:cNvPr id="9" name="正方形/長方形 8">
            <a:extLst>
              <a:ext uri="{FF2B5EF4-FFF2-40B4-BE49-F238E27FC236}">
                <a16:creationId xmlns:a16="http://schemas.microsoft.com/office/drawing/2014/main" id="{D804DC5C-1903-197E-592E-5B77FC089B4A}"/>
              </a:ext>
            </a:extLst>
          </p:cNvPr>
          <p:cNvSpPr/>
          <p:nvPr/>
        </p:nvSpPr>
        <p:spPr>
          <a:xfrm>
            <a:off x="6803864" y="2263859"/>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err="1"/>
              <a:t>Catboost</a:t>
            </a:r>
            <a:endParaRPr kumimoji="1" lang="en-US" altLang="ja-JP" sz="2400" dirty="0"/>
          </a:p>
        </p:txBody>
      </p:sp>
      <p:pic>
        <p:nvPicPr>
          <p:cNvPr id="10" name="図 9">
            <a:extLst>
              <a:ext uri="{FF2B5EF4-FFF2-40B4-BE49-F238E27FC236}">
                <a16:creationId xmlns:a16="http://schemas.microsoft.com/office/drawing/2014/main" id="{B4FEFE3C-E99F-D46B-1408-EEB3E3C196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4698" y="1879395"/>
            <a:ext cx="768928" cy="768928"/>
          </a:xfrm>
          <a:prstGeom prst="rect">
            <a:avLst/>
          </a:prstGeom>
        </p:spPr>
      </p:pic>
      <p:sp>
        <p:nvSpPr>
          <p:cNvPr id="18" name="矢印: 右 17">
            <a:extLst>
              <a:ext uri="{FF2B5EF4-FFF2-40B4-BE49-F238E27FC236}">
                <a16:creationId xmlns:a16="http://schemas.microsoft.com/office/drawing/2014/main" id="{6011893E-8FA5-C68E-C84A-FBAB6492D873}"/>
              </a:ext>
            </a:extLst>
          </p:cNvPr>
          <p:cNvSpPr/>
          <p:nvPr/>
        </p:nvSpPr>
        <p:spPr>
          <a:xfrm>
            <a:off x="6118064" y="290838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B56E072-FDFB-BAB5-D646-D470BAD3904E}"/>
              </a:ext>
            </a:extLst>
          </p:cNvPr>
          <p:cNvSpPr/>
          <p:nvPr/>
        </p:nvSpPr>
        <p:spPr>
          <a:xfrm>
            <a:off x="9121168" y="2216049"/>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28" name="矢印: 右 27">
            <a:extLst>
              <a:ext uri="{FF2B5EF4-FFF2-40B4-BE49-F238E27FC236}">
                <a16:creationId xmlns:a16="http://schemas.microsoft.com/office/drawing/2014/main" id="{9A19489F-E772-8F6F-37B0-A649AC7ED98A}"/>
              </a:ext>
            </a:extLst>
          </p:cNvPr>
          <p:cNvSpPr/>
          <p:nvPr/>
        </p:nvSpPr>
        <p:spPr>
          <a:xfrm>
            <a:off x="8391480" y="286057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9" name="図 28">
            <a:extLst>
              <a:ext uri="{FF2B5EF4-FFF2-40B4-BE49-F238E27FC236}">
                <a16:creationId xmlns:a16="http://schemas.microsoft.com/office/drawing/2014/main" id="{593FF79E-48B2-C73D-16E4-92AB9E887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3489" y="1866900"/>
            <a:ext cx="731464" cy="731464"/>
          </a:xfrm>
          <a:prstGeom prst="rect">
            <a:avLst/>
          </a:prstGeom>
          <a:noFill/>
          <a:ln w="47625">
            <a:noFill/>
          </a:ln>
        </p:spPr>
      </p:pic>
      <p:sp>
        <p:nvSpPr>
          <p:cNvPr id="32" name="Google Shape;225;p23">
            <a:extLst>
              <a:ext uri="{FF2B5EF4-FFF2-40B4-BE49-F238E27FC236}">
                <a16:creationId xmlns:a16="http://schemas.microsoft.com/office/drawing/2014/main" id="{D2161E93-9119-59A4-B2EF-E1B4C68CC678}"/>
              </a:ext>
            </a:extLst>
          </p:cNvPr>
          <p:cNvSpPr/>
          <p:nvPr/>
        </p:nvSpPr>
        <p:spPr>
          <a:xfrm>
            <a:off x="9220200" y="3418688"/>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57" name="テキスト ボックス 56">
            <a:extLst>
              <a:ext uri="{FF2B5EF4-FFF2-40B4-BE49-F238E27FC236}">
                <a16:creationId xmlns:a16="http://schemas.microsoft.com/office/drawing/2014/main" id="{9886BDC9-AD6D-2BB8-AC2E-BE14C6AFE0D6}"/>
              </a:ext>
            </a:extLst>
          </p:cNvPr>
          <p:cNvSpPr txBox="1"/>
          <p:nvPr/>
        </p:nvSpPr>
        <p:spPr>
          <a:xfrm>
            <a:off x="8534400" y="5894556"/>
            <a:ext cx="7348487" cy="1200329"/>
          </a:xfrm>
          <a:prstGeom prst="rect">
            <a:avLst/>
          </a:prstGeom>
          <a:noFill/>
        </p:spPr>
        <p:txBody>
          <a:bodyPr wrap="none" rtlCol="0">
            <a:spAutoFit/>
          </a:bodyPr>
          <a:lstStyle/>
          <a:p>
            <a:r>
              <a:rPr kumimoji="1" lang="ja-JP" altLang="en-US" sz="3600" b="1" dirty="0">
                <a:solidFill>
                  <a:srgbClr val="0070C0"/>
                </a:solidFill>
                <a:latin typeface="+mj-ea"/>
                <a:ea typeface="+mj-ea"/>
              </a:rPr>
              <a:t>５ファイル結合、データ抽出、</a:t>
            </a:r>
            <a:endParaRPr kumimoji="1" lang="en-US" altLang="ja-JP" sz="3600" b="1" dirty="0">
              <a:solidFill>
                <a:srgbClr val="0070C0"/>
              </a:solidFill>
              <a:latin typeface="+mj-ea"/>
              <a:ea typeface="+mj-ea"/>
            </a:endParaRPr>
          </a:p>
          <a:p>
            <a:r>
              <a:rPr kumimoji="1" lang="ja-JP" altLang="en-US" sz="3600" b="1" dirty="0">
                <a:solidFill>
                  <a:srgbClr val="0070C0"/>
                </a:solidFill>
                <a:latin typeface="+mj-ea"/>
                <a:ea typeface="+mj-ea"/>
              </a:rPr>
              <a:t>文字列を数値に変換、説明変数削除</a:t>
            </a:r>
            <a:endParaRPr kumimoji="1" lang="ja-JP" altLang="en-US" sz="3600" dirty="0"/>
          </a:p>
        </p:txBody>
      </p:sp>
      <p:sp>
        <p:nvSpPr>
          <p:cNvPr id="2" name="Google Shape;437;p31">
            <a:extLst>
              <a:ext uri="{FF2B5EF4-FFF2-40B4-BE49-F238E27FC236}">
                <a16:creationId xmlns:a16="http://schemas.microsoft.com/office/drawing/2014/main" id="{7483C4E8-3557-3411-2CCA-2DE2CCC7D4BF}"/>
              </a:ext>
            </a:extLst>
          </p:cNvPr>
          <p:cNvSpPr/>
          <p:nvPr/>
        </p:nvSpPr>
        <p:spPr>
          <a:xfrm>
            <a:off x="2128089" y="8334643"/>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月</a:t>
            </a:r>
            <a:endParaRPr sz="2400" b="1" i="0" u="none" strike="noStrike" cap="none" dirty="0">
              <a:solidFill>
                <a:schemeClr val="bg1"/>
              </a:solidFill>
              <a:latin typeface="+mn-ea"/>
              <a:cs typeface="Arial"/>
              <a:sym typeface="Arial"/>
            </a:endParaRPr>
          </a:p>
        </p:txBody>
      </p:sp>
      <p:sp>
        <p:nvSpPr>
          <p:cNvPr id="4" name="Google Shape;437;p31">
            <a:extLst>
              <a:ext uri="{FF2B5EF4-FFF2-40B4-BE49-F238E27FC236}">
                <a16:creationId xmlns:a16="http://schemas.microsoft.com/office/drawing/2014/main" id="{97892879-6365-6851-DB73-310E876F0377}"/>
              </a:ext>
            </a:extLst>
          </p:cNvPr>
          <p:cNvSpPr/>
          <p:nvPr/>
        </p:nvSpPr>
        <p:spPr>
          <a:xfrm>
            <a:off x="483484" y="8334643"/>
            <a:ext cx="1650116"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a:t>
            </a:r>
            <a:endParaRPr sz="2400" b="1" i="0" u="none" strike="noStrike" cap="none" dirty="0">
              <a:solidFill>
                <a:schemeClr val="bg1"/>
              </a:solidFill>
              <a:latin typeface="+mn-ea"/>
              <a:cs typeface="Arial"/>
              <a:sym typeface="Arial"/>
            </a:endParaRPr>
          </a:p>
        </p:txBody>
      </p:sp>
      <p:sp>
        <p:nvSpPr>
          <p:cNvPr id="5" name="Google Shape;437;p31">
            <a:extLst>
              <a:ext uri="{FF2B5EF4-FFF2-40B4-BE49-F238E27FC236}">
                <a16:creationId xmlns:a16="http://schemas.microsoft.com/office/drawing/2014/main" id="{0B76055F-128B-20DB-D75C-D62441D6D2F5}"/>
              </a:ext>
            </a:extLst>
          </p:cNvPr>
          <p:cNvSpPr/>
          <p:nvPr/>
        </p:nvSpPr>
        <p:spPr>
          <a:xfrm>
            <a:off x="6019800" y="8344474"/>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曜日</a:t>
            </a:r>
            <a:endParaRPr sz="2400" b="1" i="0" u="none" strike="noStrike" cap="none" dirty="0">
              <a:solidFill>
                <a:schemeClr val="bg1"/>
              </a:solidFill>
              <a:latin typeface="+mn-ea"/>
              <a:cs typeface="Arial"/>
              <a:sym typeface="Arial"/>
            </a:endParaRPr>
          </a:p>
        </p:txBody>
      </p:sp>
      <p:sp>
        <p:nvSpPr>
          <p:cNvPr id="8" name="Google Shape;437;p31">
            <a:extLst>
              <a:ext uri="{FF2B5EF4-FFF2-40B4-BE49-F238E27FC236}">
                <a16:creationId xmlns:a16="http://schemas.microsoft.com/office/drawing/2014/main" id="{F9229FAF-6EB3-BA48-133D-7A4795623C4C}"/>
              </a:ext>
            </a:extLst>
          </p:cNvPr>
          <p:cNvSpPr/>
          <p:nvPr/>
        </p:nvSpPr>
        <p:spPr>
          <a:xfrm>
            <a:off x="3429000" y="8334643"/>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週</a:t>
            </a:r>
            <a:endParaRPr sz="2400" b="1" i="0" u="none" strike="noStrike" cap="none" dirty="0">
              <a:solidFill>
                <a:schemeClr val="bg1"/>
              </a:solidFill>
              <a:latin typeface="+mn-ea"/>
              <a:cs typeface="Arial"/>
              <a:sym typeface="Arial"/>
            </a:endParaRPr>
          </a:p>
        </p:txBody>
      </p:sp>
      <p:sp>
        <p:nvSpPr>
          <p:cNvPr id="14" name="Google Shape;437;p31">
            <a:extLst>
              <a:ext uri="{FF2B5EF4-FFF2-40B4-BE49-F238E27FC236}">
                <a16:creationId xmlns:a16="http://schemas.microsoft.com/office/drawing/2014/main" id="{5BF1DB53-54CC-6206-7CF3-5B94C97D713C}"/>
              </a:ext>
            </a:extLst>
          </p:cNvPr>
          <p:cNvSpPr/>
          <p:nvPr/>
        </p:nvSpPr>
        <p:spPr>
          <a:xfrm>
            <a:off x="4724400" y="8313574"/>
            <a:ext cx="1295400"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b="1" dirty="0">
                <a:solidFill>
                  <a:schemeClr val="bg1"/>
                </a:solidFill>
                <a:latin typeface="+mn-ea"/>
                <a:cs typeface="Arial"/>
                <a:sym typeface="Arial"/>
              </a:rPr>
              <a:t>４半期</a:t>
            </a:r>
            <a:endParaRPr b="1" i="0" u="none" strike="noStrike" cap="none" dirty="0">
              <a:solidFill>
                <a:schemeClr val="bg1"/>
              </a:solidFill>
              <a:latin typeface="+mn-ea"/>
              <a:cs typeface="Arial"/>
              <a:sym typeface="Arial"/>
            </a:endParaRPr>
          </a:p>
        </p:txBody>
      </p:sp>
      <p:sp>
        <p:nvSpPr>
          <p:cNvPr id="15" name="Google Shape;437;p31">
            <a:extLst>
              <a:ext uri="{FF2B5EF4-FFF2-40B4-BE49-F238E27FC236}">
                <a16:creationId xmlns:a16="http://schemas.microsoft.com/office/drawing/2014/main" id="{1210E10F-FF4A-1A92-B20C-87C640A13F18}"/>
              </a:ext>
            </a:extLst>
          </p:cNvPr>
          <p:cNvSpPr/>
          <p:nvPr/>
        </p:nvSpPr>
        <p:spPr>
          <a:xfrm>
            <a:off x="4267200" y="9051343"/>
            <a:ext cx="378493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年初から２８日毎のカウント</a:t>
            </a:r>
          </a:p>
        </p:txBody>
      </p:sp>
      <p:sp>
        <p:nvSpPr>
          <p:cNvPr id="17" name="Google Shape;437;p31">
            <a:extLst>
              <a:ext uri="{FF2B5EF4-FFF2-40B4-BE49-F238E27FC236}">
                <a16:creationId xmlns:a16="http://schemas.microsoft.com/office/drawing/2014/main" id="{6A921C8D-BB7C-07CD-61FF-A45ABF89EB1A}"/>
              </a:ext>
            </a:extLst>
          </p:cNvPr>
          <p:cNvSpPr/>
          <p:nvPr/>
        </p:nvSpPr>
        <p:spPr>
          <a:xfrm>
            <a:off x="533400" y="9020443"/>
            <a:ext cx="378493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年初から１４日毎のカウント</a:t>
            </a:r>
          </a:p>
        </p:txBody>
      </p:sp>
      <p:sp>
        <p:nvSpPr>
          <p:cNvPr id="20" name="テキスト ボックス 19">
            <a:extLst>
              <a:ext uri="{FF2B5EF4-FFF2-40B4-BE49-F238E27FC236}">
                <a16:creationId xmlns:a16="http://schemas.microsoft.com/office/drawing/2014/main" id="{BB77AC2A-815F-6E44-EDD4-609737AF1534}"/>
              </a:ext>
            </a:extLst>
          </p:cNvPr>
          <p:cNvSpPr txBox="1"/>
          <p:nvPr/>
        </p:nvSpPr>
        <p:spPr>
          <a:xfrm>
            <a:off x="8275667" y="8772016"/>
            <a:ext cx="3013967" cy="769441"/>
          </a:xfrm>
          <a:prstGeom prst="rect">
            <a:avLst/>
          </a:prstGeom>
          <a:noFill/>
        </p:spPr>
        <p:txBody>
          <a:bodyPr wrap="none" rtlCol="0">
            <a:spAutoFit/>
          </a:bodyPr>
          <a:lstStyle/>
          <a:p>
            <a:r>
              <a:rPr kumimoji="1" lang="ja-JP" altLang="en-US" sz="4400" b="1" dirty="0">
                <a:solidFill>
                  <a:srgbClr val="0070C0"/>
                </a:solidFill>
                <a:latin typeface="+mj-ea"/>
                <a:ea typeface="+mj-ea"/>
              </a:rPr>
              <a:t>特徴量追加</a:t>
            </a:r>
          </a:p>
        </p:txBody>
      </p:sp>
      <p:pic>
        <p:nvPicPr>
          <p:cNvPr id="25" name="Picture 4" descr="歯車・ギアのイラスト | かわいいフリー素材集 いらすとや">
            <a:extLst>
              <a:ext uri="{FF2B5EF4-FFF2-40B4-BE49-F238E27FC236}">
                <a16:creationId xmlns:a16="http://schemas.microsoft.com/office/drawing/2014/main" id="{2E44BB84-A29E-5AB0-212E-4FA1D974DD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2821" y="1891093"/>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262;p25">
            <a:extLst>
              <a:ext uri="{FF2B5EF4-FFF2-40B4-BE49-F238E27FC236}">
                <a16:creationId xmlns:a16="http://schemas.microsoft.com/office/drawing/2014/main" id="{B3659203-B6F0-DE2D-6A0B-36776E61781C}"/>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27" name="Google Shape;440;p31">
            <a:extLst>
              <a:ext uri="{FF2B5EF4-FFF2-40B4-BE49-F238E27FC236}">
                <a16:creationId xmlns:a16="http://schemas.microsoft.com/office/drawing/2014/main" id="{F890253A-35BF-E4C9-C2E3-F8F5D0FFD38E}"/>
              </a:ext>
            </a:extLst>
          </p:cNvPr>
          <p:cNvSpPr/>
          <p:nvPr/>
        </p:nvSpPr>
        <p:spPr>
          <a:xfrm>
            <a:off x="457200" y="7211954"/>
            <a:ext cx="2020017" cy="605134"/>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製品種別</a:t>
            </a:r>
            <a:endParaRPr sz="2400" b="1" i="0" u="none" strike="noStrike" cap="none" dirty="0">
              <a:solidFill>
                <a:srgbClr val="000000"/>
              </a:solidFill>
              <a:latin typeface="+mn-ea"/>
              <a:cs typeface="Arial"/>
              <a:sym typeface="Arial"/>
            </a:endParaRPr>
          </a:p>
        </p:txBody>
      </p:sp>
      <p:sp>
        <p:nvSpPr>
          <p:cNvPr id="34" name="Google Shape;437;p31">
            <a:extLst>
              <a:ext uri="{FF2B5EF4-FFF2-40B4-BE49-F238E27FC236}">
                <a16:creationId xmlns:a16="http://schemas.microsoft.com/office/drawing/2014/main" id="{B7C07C17-FC94-8021-5989-8BB34656C27F}"/>
              </a:ext>
            </a:extLst>
          </p:cNvPr>
          <p:cNvSpPr/>
          <p:nvPr/>
        </p:nvSpPr>
        <p:spPr>
          <a:xfrm>
            <a:off x="2904503" y="5531442"/>
            <a:ext cx="1754569"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説明</a:t>
            </a:r>
            <a:endParaRPr sz="2400" b="1" i="0" u="none" strike="noStrike" cap="none" dirty="0">
              <a:solidFill>
                <a:srgbClr val="000000"/>
              </a:solidFill>
              <a:latin typeface="+mn-ea"/>
              <a:cs typeface="Arial"/>
              <a:sym typeface="Arial"/>
            </a:endParaRPr>
          </a:p>
        </p:txBody>
      </p:sp>
      <p:sp>
        <p:nvSpPr>
          <p:cNvPr id="36" name="Google Shape;437;p31">
            <a:extLst>
              <a:ext uri="{FF2B5EF4-FFF2-40B4-BE49-F238E27FC236}">
                <a16:creationId xmlns:a16="http://schemas.microsoft.com/office/drawing/2014/main" id="{C8B57919-12CB-FA86-50DD-4764A6705D83}"/>
              </a:ext>
            </a:extLst>
          </p:cNvPr>
          <p:cNvSpPr/>
          <p:nvPr/>
        </p:nvSpPr>
        <p:spPr>
          <a:xfrm>
            <a:off x="522037" y="6300433"/>
            <a:ext cx="2039180"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クラスタ</a:t>
            </a:r>
            <a:endParaRPr sz="2400" b="1" i="0" u="none" strike="noStrike" cap="none" dirty="0">
              <a:solidFill>
                <a:srgbClr val="000000"/>
              </a:solidFill>
              <a:latin typeface="+mn-ea"/>
              <a:cs typeface="Arial"/>
              <a:sym typeface="Arial"/>
            </a:endParaRPr>
          </a:p>
        </p:txBody>
      </p:sp>
      <p:sp>
        <p:nvSpPr>
          <p:cNvPr id="37" name="Google Shape;437;p31">
            <a:extLst>
              <a:ext uri="{FF2B5EF4-FFF2-40B4-BE49-F238E27FC236}">
                <a16:creationId xmlns:a16="http://schemas.microsoft.com/office/drawing/2014/main" id="{C7FAB597-C37A-A904-3C03-C2FD18108E6D}"/>
              </a:ext>
            </a:extLst>
          </p:cNvPr>
          <p:cNvSpPr/>
          <p:nvPr/>
        </p:nvSpPr>
        <p:spPr>
          <a:xfrm>
            <a:off x="4177527" y="4756017"/>
            <a:ext cx="2479413"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宣伝製品数</a:t>
            </a:r>
            <a:endParaRPr sz="2400" b="1" i="0" u="none" strike="noStrike" cap="none" dirty="0">
              <a:solidFill>
                <a:srgbClr val="000000"/>
              </a:solidFill>
              <a:latin typeface="+mn-ea"/>
              <a:cs typeface="Arial"/>
              <a:sym typeface="Arial"/>
            </a:endParaRPr>
          </a:p>
        </p:txBody>
      </p:sp>
      <p:sp>
        <p:nvSpPr>
          <p:cNvPr id="38" name="Google Shape;437;p31">
            <a:extLst>
              <a:ext uri="{FF2B5EF4-FFF2-40B4-BE49-F238E27FC236}">
                <a16:creationId xmlns:a16="http://schemas.microsoft.com/office/drawing/2014/main" id="{5CFF3C69-AFEE-EE3F-B9FB-7B6E0CE35212}"/>
              </a:ext>
            </a:extLst>
          </p:cNvPr>
          <p:cNvSpPr/>
          <p:nvPr/>
        </p:nvSpPr>
        <p:spPr>
          <a:xfrm>
            <a:off x="2162963" y="4739937"/>
            <a:ext cx="2100086"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店舗番号</a:t>
            </a:r>
            <a:endParaRPr sz="2400" b="1" i="0" u="none" strike="noStrike" cap="none" dirty="0">
              <a:solidFill>
                <a:srgbClr val="000000"/>
              </a:solidFill>
              <a:latin typeface="+mn-ea"/>
              <a:cs typeface="Arial"/>
              <a:sym typeface="Arial"/>
            </a:endParaRPr>
          </a:p>
        </p:txBody>
      </p:sp>
      <p:sp>
        <p:nvSpPr>
          <p:cNvPr id="40" name="Google Shape;437;p31">
            <a:extLst>
              <a:ext uri="{FF2B5EF4-FFF2-40B4-BE49-F238E27FC236}">
                <a16:creationId xmlns:a16="http://schemas.microsoft.com/office/drawing/2014/main" id="{EB4E315D-1C98-7299-225A-FCBCB436EE78}"/>
              </a:ext>
            </a:extLst>
          </p:cNvPr>
          <p:cNvSpPr/>
          <p:nvPr/>
        </p:nvSpPr>
        <p:spPr>
          <a:xfrm>
            <a:off x="533400" y="4750670"/>
            <a:ext cx="1644554"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42" name="Google Shape;437;p31">
            <a:extLst>
              <a:ext uri="{FF2B5EF4-FFF2-40B4-BE49-F238E27FC236}">
                <a16:creationId xmlns:a16="http://schemas.microsoft.com/office/drawing/2014/main" id="{09F32DF0-5A43-5962-CA01-B4ED6E691EB2}"/>
              </a:ext>
            </a:extLst>
          </p:cNvPr>
          <p:cNvSpPr/>
          <p:nvPr/>
        </p:nvSpPr>
        <p:spPr>
          <a:xfrm>
            <a:off x="4659072" y="5500672"/>
            <a:ext cx="1679639"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領収書発行数</a:t>
            </a:r>
            <a:endParaRPr sz="2400" b="1" i="0" u="none" strike="noStrike" cap="none" dirty="0">
              <a:solidFill>
                <a:srgbClr val="000000"/>
              </a:solidFill>
              <a:latin typeface="+mn-ea"/>
              <a:cs typeface="Arial"/>
              <a:sym typeface="Arial"/>
            </a:endParaRPr>
          </a:p>
        </p:txBody>
      </p:sp>
      <p:sp>
        <p:nvSpPr>
          <p:cNvPr id="43" name="Google Shape;440;p31">
            <a:extLst>
              <a:ext uri="{FF2B5EF4-FFF2-40B4-BE49-F238E27FC236}">
                <a16:creationId xmlns:a16="http://schemas.microsoft.com/office/drawing/2014/main" id="{48746ED8-287A-500D-FC00-CDDDD5187A53}"/>
              </a:ext>
            </a:extLst>
          </p:cNvPr>
          <p:cNvSpPr/>
          <p:nvPr/>
        </p:nvSpPr>
        <p:spPr>
          <a:xfrm>
            <a:off x="2477217" y="7048500"/>
            <a:ext cx="2001493"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適合範囲</a:t>
            </a:r>
            <a:endParaRPr sz="2400" b="1" i="0" u="none" strike="noStrike" cap="none" dirty="0">
              <a:solidFill>
                <a:srgbClr val="000000"/>
              </a:solidFill>
              <a:latin typeface="+mn-ea"/>
              <a:cs typeface="Arial"/>
              <a:sym typeface="Arial"/>
            </a:endParaRPr>
          </a:p>
        </p:txBody>
      </p:sp>
      <p:sp>
        <p:nvSpPr>
          <p:cNvPr id="52" name="Google Shape;440;p31">
            <a:extLst>
              <a:ext uri="{FF2B5EF4-FFF2-40B4-BE49-F238E27FC236}">
                <a16:creationId xmlns:a16="http://schemas.microsoft.com/office/drawing/2014/main" id="{6FAA596A-C6F1-9A34-390E-9F1AC4234622}"/>
              </a:ext>
            </a:extLst>
          </p:cNvPr>
          <p:cNvSpPr/>
          <p:nvPr/>
        </p:nvSpPr>
        <p:spPr>
          <a:xfrm>
            <a:off x="457200" y="5467398"/>
            <a:ext cx="2479413"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適合範囲名</a:t>
            </a:r>
            <a:endParaRPr sz="2400" b="1" i="0" u="none" strike="noStrike" cap="none" dirty="0">
              <a:solidFill>
                <a:srgbClr val="000000"/>
              </a:solidFill>
              <a:latin typeface="+mn-ea"/>
              <a:cs typeface="Arial"/>
              <a:sym typeface="Arial"/>
            </a:endParaRPr>
          </a:p>
        </p:txBody>
      </p:sp>
      <p:sp>
        <p:nvSpPr>
          <p:cNvPr id="56" name="Google Shape;440;p31">
            <a:extLst>
              <a:ext uri="{FF2B5EF4-FFF2-40B4-BE49-F238E27FC236}">
                <a16:creationId xmlns:a16="http://schemas.microsoft.com/office/drawing/2014/main" id="{A577057B-C123-7A7B-45EE-658DF343A17B}"/>
              </a:ext>
            </a:extLst>
          </p:cNvPr>
          <p:cNvSpPr/>
          <p:nvPr/>
        </p:nvSpPr>
        <p:spPr>
          <a:xfrm>
            <a:off x="4458418" y="7048500"/>
            <a:ext cx="1143000"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州</a:t>
            </a:r>
            <a:endParaRPr sz="2400" b="1" i="0" u="none" strike="noStrike" cap="none" dirty="0">
              <a:solidFill>
                <a:srgbClr val="000000"/>
              </a:solidFill>
              <a:latin typeface="+mn-ea"/>
              <a:cs typeface="Arial"/>
              <a:sym typeface="Arial"/>
            </a:endParaRPr>
          </a:p>
        </p:txBody>
      </p:sp>
      <p:sp>
        <p:nvSpPr>
          <p:cNvPr id="58" name="Google Shape;440;p31">
            <a:extLst>
              <a:ext uri="{FF2B5EF4-FFF2-40B4-BE49-F238E27FC236}">
                <a16:creationId xmlns:a16="http://schemas.microsoft.com/office/drawing/2014/main" id="{8BB4F546-CFCC-30EF-72B8-6DF4A6F1AC76}"/>
              </a:ext>
            </a:extLst>
          </p:cNvPr>
          <p:cNvSpPr/>
          <p:nvPr/>
        </p:nvSpPr>
        <p:spPr>
          <a:xfrm>
            <a:off x="6285386" y="5448300"/>
            <a:ext cx="207033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政府都合の休日</a:t>
            </a:r>
            <a:endParaRPr lang="ja-JP" altLang="en-US" sz="2400" b="1" i="0" u="none" strike="noStrike" cap="none" dirty="0">
              <a:solidFill>
                <a:srgbClr val="000000"/>
              </a:solidFill>
              <a:latin typeface="+mn-ea"/>
              <a:cs typeface="Arial"/>
              <a:sym typeface="Arial"/>
            </a:endParaRPr>
          </a:p>
        </p:txBody>
      </p:sp>
      <p:sp>
        <p:nvSpPr>
          <p:cNvPr id="59" name="Google Shape;440;p31">
            <a:extLst>
              <a:ext uri="{FF2B5EF4-FFF2-40B4-BE49-F238E27FC236}">
                <a16:creationId xmlns:a16="http://schemas.microsoft.com/office/drawing/2014/main" id="{642E3178-B1BC-0AE1-494E-399994D68C46}"/>
              </a:ext>
            </a:extLst>
          </p:cNvPr>
          <p:cNvSpPr/>
          <p:nvPr/>
        </p:nvSpPr>
        <p:spPr>
          <a:xfrm>
            <a:off x="2548406" y="6231277"/>
            <a:ext cx="203918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店舗種別</a:t>
            </a:r>
          </a:p>
        </p:txBody>
      </p:sp>
      <p:sp>
        <p:nvSpPr>
          <p:cNvPr id="60" name="Google Shape;440;p31">
            <a:extLst>
              <a:ext uri="{FF2B5EF4-FFF2-40B4-BE49-F238E27FC236}">
                <a16:creationId xmlns:a16="http://schemas.microsoft.com/office/drawing/2014/main" id="{C5F18332-629C-821B-042D-FF23633EEB11}"/>
              </a:ext>
            </a:extLst>
          </p:cNvPr>
          <p:cNvSpPr/>
          <p:nvPr/>
        </p:nvSpPr>
        <p:spPr>
          <a:xfrm>
            <a:off x="6616470" y="7048500"/>
            <a:ext cx="207033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祝日種類</a:t>
            </a:r>
            <a:endParaRPr lang="ja-JP" altLang="en-US" sz="2400" b="1" i="0" u="none" strike="noStrike" cap="none" dirty="0">
              <a:solidFill>
                <a:srgbClr val="000000"/>
              </a:solidFill>
              <a:latin typeface="+mn-ea"/>
              <a:cs typeface="Arial"/>
              <a:sym typeface="Arial"/>
            </a:endParaRPr>
          </a:p>
        </p:txBody>
      </p:sp>
      <p:sp>
        <p:nvSpPr>
          <p:cNvPr id="61" name="Google Shape;440;p31">
            <a:extLst>
              <a:ext uri="{FF2B5EF4-FFF2-40B4-BE49-F238E27FC236}">
                <a16:creationId xmlns:a16="http://schemas.microsoft.com/office/drawing/2014/main" id="{5FD51931-9CBA-9298-4919-478EA5336331}"/>
              </a:ext>
            </a:extLst>
          </p:cNvPr>
          <p:cNvSpPr/>
          <p:nvPr/>
        </p:nvSpPr>
        <p:spPr>
          <a:xfrm>
            <a:off x="5484755" y="7055088"/>
            <a:ext cx="1143000"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市</a:t>
            </a:r>
            <a:endParaRPr sz="2400" b="1" i="0" u="none" strike="noStrike" cap="none" dirty="0">
              <a:solidFill>
                <a:srgbClr val="000000"/>
              </a:solidFill>
              <a:latin typeface="+mn-ea"/>
              <a:cs typeface="Arial"/>
              <a:sym typeface="Arial"/>
            </a:endParaRPr>
          </a:p>
        </p:txBody>
      </p:sp>
      <p:sp>
        <p:nvSpPr>
          <p:cNvPr id="63" name="Google Shape;440;p31">
            <a:extLst>
              <a:ext uri="{FF2B5EF4-FFF2-40B4-BE49-F238E27FC236}">
                <a16:creationId xmlns:a16="http://schemas.microsoft.com/office/drawing/2014/main" id="{73798ADC-AB0E-D446-2018-6163D6CF7545}"/>
              </a:ext>
            </a:extLst>
          </p:cNvPr>
          <p:cNvSpPr/>
          <p:nvPr/>
        </p:nvSpPr>
        <p:spPr>
          <a:xfrm>
            <a:off x="4607308" y="6210300"/>
            <a:ext cx="2174492"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1" i="0" u="none" strike="noStrike" cap="none" dirty="0">
                <a:solidFill>
                  <a:schemeClr val="bg1"/>
                </a:solidFill>
                <a:latin typeface="+mn-ea"/>
                <a:cs typeface="Arial"/>
                <a:sym typeface="Arial"/>
              </a:rPr>
              <a:t>WTI</a:t>
            </a:r>
            <a:r>
              <a:rPr lang="ja-JP" altLang="en-US" sz="2400" b="1" i="0" u="none" strike="noStrike" cap="none" dirty="0">
                <a:solidFill>
                  <a:schemeClr val="bg1"/>
                </a:solidFill>
                <a:latin typeface="+mn-ea"/>
                <a:cs typeface="Arial"/>
                <a:sym typeface="Arial"/>
              </a:rPr>
              <a:t>原油先物価格</a:t>
            </a:r>
          </a:p>
        </p:txBody>
      </p:sp>
      <p:sp>
        <p:nvSpPr>
          <p:cNvPr id="30" name="正方形/長方形 29">
            <a:extLst>
              <a:ext uri="{FF2B5EF4-FFF2-40B4-BE49-F238E27FC236}">
                <a16:creationId xmlns:a16="http://schemas.microsoft.com/office/drawing/2014/main" id="{FB219874-6C65-4688-2B95-6E5BEE3850A9}"/>
              </a:ext>
            </a:extLst>
          </p:cNvPr>
          <p:cNvSpPr/>
          <p:nvPr/>
        </p:nvSpPr>
        <p:spPr>
          <a:xfrm>
            <a:off x="380999" y="8232907"/>
            <a:ext cx="7772401" cy="1634993"/>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9D3B875F-EFF3-CD5C-05F8-2CFD92EC3853}"/>
              </a:ext>
            </a:extLst>
          </p:cNvPr>
          <p:cNvSpPr/>
          <p:nvPr/>
        </p:nvSpPr>
        <p:spPr>
          <a:xfrm>
            <a:off x="2981280" y="279601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D9A1E33-A868-5984-E939-2E17293B3641}"/>
              </a:ext>
            </a:extLst>
          </p:cNvPr>
          <p:cNvSpPr/>
          <p:nvPr/>
        </p:nvSpPr>
        <p:spPr>
          <a:xfrm>
            <a:off x="685800" y="2193803"/>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latin typeface="游ゴシック" panose="020B0400000000000000" pitchFamily="50" charset="-128"/>
              </a:rPr>
              <a:t>全店舗、全製品種別</a:t>
            </a:r>
            <a:endParaRPr kumimoji="1" lang="en-US" altLang="ja-JP" sz="2800" dirty="0">
              <a:latin typeface="游ゴシック" panose="020B0400000000000000" pitchFamily="50" charset="-128"/>
              <a:ea typeface="游ゴシック" panose="020B0400000000000000" pitchFamily="50" charset="-128"/>
            </a:endParaRPr>
          </a:p>
        </p:txBody>
      </p:sp>
      <p:pic>
        <p:nvPicPr>
          <p:cNvPr id="39" name="図 38">
            <a:extLst>
              <a:ext uri="{FF2B5EF4-FFF2-40B4-BE49-F238E27FC236}">
                <a16:creationId xmlns:a16="http://schemas.microsoft.com/office/drawing/2014/main" id="{E9FA88B9-67F6-3D39-28F0-32F26AB364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472" y="1653475"/>
            <a:ext cx="768928" cy="768928"/>
          </a:xfrm>
          <a:prstGeom prst="rect">
            <a:avLst/>
          </a:prstGeom>
        </p:spPr>
      </p:pic>
      <p:sp>
        <p:nvSpPr>
          <p:cNvPr id="46" name="正方形/長方形 45">
            <a:extLst>
              <a:ext uri="{FF2B5EF4-FFF2-40B4-BE49-F238E27FC236}">
                <a16:creationId xmlns:a16="http://schemas.microsoft.com/office/drawing/2014/main" id="{3F8E1F85-F7C9-01A6-974D-B87442A3D3D6}"/>
              </a:ext>
            </a:extLst>
          </p:cNvPr>
          <p:cNvSpPr/>
          <p:nvPr/>
        </p:nvSpPr>
        <p:spPr>
          <a:xfrm>
            <a:off x="457200" y="1454247"/>
            <a:ext cx="5791200" cy="24610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66931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44383"/>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正方形/長方形 6">
            <a:extLst>
              <a:ext uri="{FF2B5EF4-FFF2-40B4-BE49-F238E27FC236}">
                <a16:creationId xmlns:a16="http://schemas.microsoft.com/office/drawing/2014/main" id="{32616F18-89C3-609D-299E-F9537A531786}"/>
              </a:ext>
            </a:extLst>
          </p:cNvPr>
          <p:cNvSpPr/>
          <p:nvPr/>
        </p:nvSpPr>
        <p:spPr>
          <a:xfrm>
            <a:off x="641920" y="180664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店舗４４、パン</a:t>
            </a:r>
            <a:endParaRPr kumimoji="1" lang="en-US" altLang="ja-JP" sz="2800" dirty="0"/>
          </a:p>
        </p:txBody>
      </p:sp>
      <p:sp>
        <p:nvSpPr>
          <p:cNvPr id="9" name="正方形/長方形 8">
            <a:extLst>
              <a:ext uri="{FF2B5EF4-FFF2-40B4-BE49-F238E27FC236}">
                <a16:creationId xmlns:a16="http://schemas.microsoft.com/office/drawing/2014/main" id="{D804DC5C-1903-197E-592E-5B77FC089B4A}"/>
              </a:ext>
            </a:extLst>
          </p:cNvPr>
          <p:cNvSpPr/>
          <p:nvPr/>
        </p:nvSpPr>
        <p:spPr>
          <a:xfrm>
            <a:off x="3527264" y="1806644"/>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err="1"/>
              <a:t>Catboost</a:t>
            </a:r>
            <a:endParaRPr kumimoji="1" lang="en-US" altLang="ja-JP" sz="2400" dirty="0"/>
          </a:p>
        </p:txBody>
      </p:sp>
      <p:pic>
        <p:nvPicPr>
          <p:cNvPr id="10" name="図 9">
            <a:extLst>
              <a:ext uri="{FF2B5EF4-FFF2-40B4-BE49-F238E27FC236}">
                <a16:creationId xmlns:a16="http://schemas.microsoft.com/office/drawing/2014/main" id="{B4FEFE3C-E99F-D46B-1408-EEB3E3C196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8098" y="1422180"/>
            <a:ext cx="768928" cy="768928"/>
          </a:xfrm>
          <a:prstGeom prst="rect">
            <a:avLst/>
          </a:prstGeom>
        </p:spPr>
      </p:pic>
      <p:sp>
        <p:nvSpPr>
          <p:cNvPr id="18" name="矢印: 右 17">
            <a:extLst>
              <a:ext uri="{FF2B5EF4-FFF2-40B4-BE49-F238E27FC236}">
                <a16:creationId xmlns:a16="http://schemas.microsoft.com/office/drawing/2014/main" id="{6011893E-8FA5-C68E-C84A-FBAB6492D873}"/>
              </a:ext>
            </a:extLst>
          </p:cNvPr>
          <p:cNvSpPr/>
          <p:nvPr/>
        </p:nvSpPr>
        <p:spPr>
          <a:xfrm>
            <a:off x="2841464" y="245117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B56E072-FDFB-BAB5-D646-D470BAD3904E}"/>
              </a:ext>
            </a:extLst>
          </p:cNvPr>
          <p:cNvSpPr/>
          <p:nvPr/>
        </p:nvSpPr>
        <p:spPr>
          <a:xfrm>
            <a:off x="5844568" y="1758834"/>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28" name="矢印: 右 27">
            <a:extLst>
              <a:ext uri="{FF2B5EF4-FFF2-40B4-BE49-F238E27FC236}">
                <a16:creationId xmlns:a16="http://schemas.microsoft.com/office/drawing/2014/main" id="{9A19489F-E772-8F6F-37B0-A649AC7ED98A}"/>
              </a:ext>
            </a:extLst>
          </p:cNvPr>
          <p:cNvSpPr/>
          <p:nvPr/>
        </p:nvSpPr>
        <p:spPr>
          <a:xfrm>
            <a:off x="5114880" y="240336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9" name="図 28">
            <a:extLst>
              <a:ext uri="{FF2B5EF4-FFF2-40B4-BE49-F238E27FC236}">
                <a16:creationId xmlns:a16="http://schemas.microsoft.com/office/drawing/2014/main" id="{593FF79E-48B2-C73D-16E4-92AB9E887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889" y="1409685"/>
            <a:ext cx="731464" cy="731464"/>
          </a:xfrm>
          <a:prstGeom prst="rect">
            <a:avLst/>
          </a:prstGeom>
          <a:noFill/>
          <a:ln w="47625">
            <a:noFill/>
          </a:ln>
        </p:spPr>
      </p:pic>
      <p:sp>
        <p:nvSpPr>
          <p:cNvPr id="32" name="Google Shape;225;p23">
            <a:extLst>
              <a:ext uri="{FF2B5EF4-FFF2-40B4-BE49-F238E27FC236}">
                <a16:creationId xmlns:a16="http://schemas.microsoft.com/office/drawing/2014/main" id="{D2161E93-9119-59A4-B2EF-E1B4C68CC678}"/>
              </a:ext>
            </a:extLst>
          </p:cNvPr>
          <p:cNvSpPr/>
          <p:nvPr/>
        </p:nvSpPr>
        <p:spPr>
          <a:xfrm>
            <a:off x="5943600" y="296147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pic>
        <p:nvPicPr>
          <p:cNvPr id="30" name="図 29">
            <a:extLst>
              <a:ext uri="{FF2B5EF4-FFF2-40B4-BE49-F238E27FC236}">
                <a16:creationId xmlns:a16="http://schemas.microsoft.com/office/drawing/2014/main" id="{F734699D-2F89-8C80-3152-9AF39FBA82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354" y="4064040"/>
            <a:ext cx="15830550" cy="6254559"/>
          </a:xfrm>
          <a:prstGeom prst="rect">
            <a:avLst/>
          </a:prstGeom>
        </p:spPr>
      </p:pic>
      <p:sp>
        <p:nvSpPr>
          <p:cNvPr id="31" name="テキスト ボックス 30">
            <a:extLst>
              <a:ext uri="{FF2B5EF4-FFF2-40B4-BE49-F238E27FC236}">
                <a16:creationId xmlns:a16="http://schemas.microsoft.com/office/drawing/2014/main" id="{3195FF44-94A4-8085-B4F3-4AA91FFD8385}"/>
              </a:ext>
            </a:extLst>
          </p:cNvPr>
          <p:cNvSpPr txBox="1"/>
          <p:nvPr/>
        </p:nvSpPr>
        <p:spPr>
          <a:xfrm>
            <a:off x="15945059" y="8939590"/>
            <a:ext cx="1704313" cy="646331"/>
          </a:xfrm>
          <a:prstGeom prst="rect">
            <a:avLst/>
          </a:prstGeom>
          <a:noFill/>
        </p:spPr>
        <p:txBody>
          <a:bodyPr wrap="none" rtlCol="0">
            <a:spAutoFit/>
          </a:bodyPr>
          <a:lstStyle/>
          <a:p>
            <a:r>
              <a:rPr kumimoji="1" lang="en-US" altLang="ja-JP" sz="2400" dirty="0">
                <a:solidFill>
                  <a:srgbClr val="227EC5"/>
                </a:solidFill>
                <a:latin typeface="游ゴシック" panose="020B0400000000000000" pitchFamily="50" charset="-128"/>
                <a:ea typeface="游ゴシック" panose="020B0400000000000000" pitchFamily="50" charset="-128"/>
              </a:rPr>
              <a:t>-</a:t>
            </a:r>
            <a:r>
              <a:rPr kumimoji="1" lang="ja-JP" altLang="en-US" sz="3600" dirty="0">
                <a:solidFill>
                  <a:srgbClr val="227EC5"/>
                </a:solidFill>
                <a:latin typeface="游ゴシック" panose="020B0400000000000000" pitchFamily="50" charset="-128"/>
                <a:ea typeface="游ゴシック" panose="020B0400000000000000" pitchFamily="50" charset="-128"/>
              </a:rPr>
              <a:t>実測値</a:t>
            </a:r>
            <a:endParaRPr kumimoji="1" lang="ja-JP" altLang="en-US" sz="3600" dirty="0">
              <a:solidFill>
                <a:srgbClr val="227EC5"/>
              </a:solidFill>
              <a:latin typeface="游ゴシック" panose="020B0400000000000000" pitchFamily="50" charset="-128"/>
            </a:endParaRPr>
          </a:p>
        </p:txBody>
      </p:sp>
      <p:sp>
        <p:nvSpPr>
          <p:cNvPr id="34" name="テキスト ボックス 33">
            <a:extLst>
              <a:ext uri="{FF2B5EF4-FFF2-40B4-BE49-F238E27FC236}">
                <a16:creationId xmlns:a16="http://schemas.microsoft.com/office/drawing/2014/main" id="{00779D52-9B85-0904-5F0F-56F72ABD496E}"/>
              </a:ext>
            </a:extLst>
          </p:cNvPr>
          <p:cNvSpPr txBox="1"/>
          <p:nvPr/>
        </p:nvSpPr>
        <p:spPr>
          <a:xfrm>
            <a:off x="15945059" y="8343900"/>
            <a:ext cx="1863011" cy="584775"/>
          </a:xfrm>
          <a:prstGeom prst="rect">
            <a:avLst/>
          </a:prstGeom>
          <a:noFill/>
        </p:spPr>
        <p:txBody>
          <a:bodyPr wrap="none" rtlCol="0">
            <a:spAutoFit/>
          </a:bodyPr>
          <a:lstStyle/>
          <a:p>
            <a:r>
              <a:rPr kumimoji="1" lang="en-US" altLang="ja-JP" sz="2400" dirty="0">
                <a:solidFill>
                  <a:srgbClr val="00B050"/>
                </a:solidFill>
                <a:latin typeface="游ゴシック" panose="020B0400000000000000" pitchFamily="50" charset="-128"/>
                <a:ea typeface="游ゴシック" panose="020B0400000000000000" pitchFamily="50" charset="-128"/>
              </a:rPr>
              <a:t>-</a:t>
            </a:r>
            <a:r>
              <a:rPr kumimoji="1" lang="en-US" altLang="ja-JP" sz="3200" dirty="0" err="1">
                <a:solidFill>
                  <a:srgbClr val="00B050"/>
                </a:solidFill>
                <a:latin typeface="游ゴシック" panose="020B0400000000000000" pitchFamily="50" charset="-128"/>
                <a:ea typeface="游ゴシック" panose="020B0400000000000000" pitchFamily="50" charset="-128"/>
              </a:rPr>
              <a:t>Xgboost</a:t>
            </a:r>
            <a:endParaRPr kumimoji="1" lang="ja-JP" altLang="en-US" sz="3200" dirty="0">
              <a:solidFill>
                <a:srgbClr val="00B050"/>
              </a:solidFill>
              <a:latin typeface="游ゴシック" panose="020B0400000000000000" pitchFamily="50" charset="-128"/>
            </a:endParaRPr>
          </a:p>
        </p:txBody>
      </p:sp>
      <p:sp>
        <p:nvSpPr>
          <p:cNvPr id="36" name="テキスト ボックス 35">
            <a:extLst>
              <a:ext uri="{FF2B5EF4-FFF2-40B4-BE49-F238E27FC236}">
                <a16:creationId xmlns:a16="http://schemas.microsoft.com/office/drawing/2014/main" id="{25422639-5DA9-D3C4-356D-F8C745540B3D}"/>
              </a:ext>
            </a:extLst>
          </p:cNvPr>
          <p:cNvSpPr txBox="1"/>
          <p:nvPr/>
        </p:nvSpPr>
        <p:spPr>
          <a:xfrm>
            <a:off x="15945059" y="7886700"/>
            <a:ext cx="2122697" cy="584775"/>
          </a:xfrm>
          <a:prstGeom prst="rect">
            <a:avLst/>
          </a:prstGeom>
          <a:noFill/>
        </p:spPr>
        <p:txBody>
          <a:bodyPr wrap="none" rtlCol="0">
            <a:spAutoFit/>
          </a:bodyPr>
          <a:lstStyle/>
          <a:p>
            <a:r>
              <a:rPr kumimoji="1" lang="en-US" altLang="ja-JP" sz="2400" dirty="0">
                <a:solidFill>
                  <a:srgbClr val="FFC000"/>
                </a:solidFill>
                <a:latin typeface="游ゴシック" panose="020B0400000000000000" pitchFamily="50" charset="-128"/>
                <a:ea typeface="游ゴシック" panose="020B0400000000000000" pitchFamily="50" charset="-128"/>
              </a:rPr>
              <a:t>-</a:t>
            </a:r>
            <a:r>
              <a:rPr kumimoji="1" lang="en-US" altLang="ja-JP" sz="3200" b="1" dirty="0" err="1">
                <a:solidFill>
                  <a:srgbClr val="FFC000"/>
                </a:solidFill>
                <a:latin typeface="游ゴシック" panose="020B0400000000000000" pitchFamily="50" charset="-128"/>
                <a:ea typeface="游ゴシック" panose="020B0400000000000000" pitchFamily="50" charset="-128"/>
              </a:rPr>
              <a:t>Catboost</a:t>
            </a:r>
            <a:endParaRPr kumimoji="1" lang="ja-JP" altLang="en-US" sz="3200" b="1" dirty="0">
              <a:solidFill>
                <a:srgbClr val="FFC000"/>
              </a:solidFill>
              <a:latin typeface="游ゴシック" panose="020B0400000000000000" pitchFamily="50" charset="-128"/>
            </a:endParaRPr>
          </a:p>
        </p:txBody>
      </p:sp>
      <p:sp>
        <p:nvSpPr>
          <p:cNvPr id="37" name="テキスト ボックス 36">
            <a:extLst>
              <a:ext uri="{FF2B5EF4-FFF2-40B4-BE49-F238E27FC236}">
                <a16:creationId xmlns:a16="http://schemas.microsoft.com/office/drawing/2014/main" id="{6D714ACA-6301-BD58-D0BA-4191708B3AF9}"/>
              </a:ext>
            </a:extLst>
          </p:cNvPr>
          <p:cNvSpPr txBox="1"/>
          <p:nvPr/>
        </p:nvSpPr>
        <p:spPr>
          <a:xfrm>
            <a:off x="15945058" y="7353300"/>
            <a:ext cx="1957587" cy="584775"/>
          </a:xfrm>
          <a:prstGeom prst="rect">
            <a:avLst/>
          </a:prstGeom>
          <a:noFill/>
        </p:spPr>
        <p:txBody>
          <a:bodyPr wrap="none" rtlCol="0">
            <a:spAutoFit/>
          </a:bodyPr>
          <a:lstStyle/>
          <a:p>
            <a:r>
              <a:rPr kumimoji="1" lang="en-US" altLang="ja-JP" sz="2400" dirty="0">
                <a:solidFill>
                  <a:srgbClr val="FF0000"/>
                </a:solidFill>
                <a:latin typeface="游ゴシック" panose="020B0400000000000000" pitchFamily="50" charset="-128"/>
                <a:ea typeface="游ゴシック" panose="020B0400000000000000" pitchFamily="50" charset="-128"/>
              </a:rPr>
              <a:t>-</a:t>
            </a:r>
            <a:r>
              <a:rPr kumimoji="1" lang="en-US" altLang="ja-JP" sz="3200" dirty="0" err="1">
                <a:solidFill>
                  <a:srgbClr val="FF0000"/>
                </a:solidFill>
                <a:latin typeface="游ゴシック" panose="020B0400000000000000" pitchFamily="50" charset="-128"/>
                <a:ea typeface="游ゴシック" panose="020B0400000000000000" pitchFamily="50" charset="-128"/>
              </a:rPr>
              <a:t>lightgbm</a:t>
            </a:r>
            <a:endParaRPr kumimoji="1" lang="ja-JP" altLang="en-US" sz="3200" dirty="0">
              <a:solidFill>
                <a:srgbClr val="FF0000"/>
              </a:solidFill>
              <a:latin typeface="游ゴシック" panose="020B0400000000000000" pitchFamily="50" charset="-128"/>
            </a:endParaRPr>
          </a:p>
        </p:txBody>
      </p:sp>
      <p:sp>
        <p:nvSpPr>
          <p:cNvPr id="72" name="テキスト ボックス 71">
            <a:extLst>
              <a:ext uri="{FF2B5EF4-FFF2-40B4-BE49-F238E27FC236}">
                <a16:creationId xmlns:a16="http://schemas.microsoft.com/office/drawing/2014/main" id="{8CB6653A-E17F-AADD-035E-3B6C5ED97DE9}"/>
              </a:ext>
            </a:extLst>
          </p:cNvPr>
          <p:cNvSpPr txBox="1"/>
          <p:nvPr/>
        </p:nvSpPr>
        <p:spPr>
          <a:xfrm flipH="1">
            <a:off x="1494021" y="4533900"/>
            <a:ext cx="2815497" cy="830997"/>
          </a:xfrm>
          <a:prstGeom prst="rect">
            <a:avLst/>
          </a:prstGeom>
          <a:noFill/>
          <a:ln w="28575">
            <a:solidFill>
              <a:schemeClr val="accent6">
                <a:lumMod val="50000"/>
              </a:schemeClr>
            </a:solidFill>
          </a:ln>
        </p:spPr>
        <p:txBody>
          <a:bodyPr wrap="square" rtlCol="0">
            <a:spAutoFit/>
          </a:bodyPr>
          <a:lstStyle/>
          <a:p>
            <a:r>
              <a:rPr kumimoji="1" lang="en-US" altLang="ja-JP" sz="2400" dirty="0"/>
              <a:t>※</a:t>
            </a:r>
            <a:r>
              <a:rPr kumimoji="1" lang="ja-JP" altLang="en-US" sz="2400" dirty="0"/>
              <a:t>単位</a:t>
            </a:r>
            <a:r>
              <a:rPr kumimoji="1" lang="en-US" altLang="ja-JP" sz="2400" dirty="0"/>
              <a:t>(UTC)</a:t>
            </a:r>
            <a:r>
              <a:rPr kumimoji="1" lang="ja-JP" altLang="en-US" sz="2400" dirty="0"/>
              <a:t>、</a:t>
            </a:r>
            <a:r>
              <a:rPr kumimoji="1" lang="en-US" altLang="ja-JP" sz="2400" dirty="0"/>
              <a:t>1UTC=138</a:t>
            </a:r>
            <a:r>
              <a:rPr kumimoji="1" lang="ja-JP" altLang="en-US" sz="2400" dirty="0"/>
              <a:t>円</a:t>
            </a:r>
            <a:endParaRPr kumimoji="1" lang="en-US" altLang="ja-JP" sz="2400" dirty="0"/>
          </a:p>
        </p:txBody>
      </p:sp>
      <p:graphicFrame>
        <p:nvGraphicFramePr>
          <p:cNvPr id="82" name="表 6">
            <a:extLst>
              <a:ext uri="{FF2B5EF4-FFF2-40B4-BE49-F238E27FC236}">
                <a16:creationId xmlns:a16="http://schemas.microsoft.com/office/drawing/2014/main" id="{6848595E-E080-9535-ABE6-D37A61C8632B}"/>
              </a:ext>
            </a:extLst>
          </p:cNvPr>
          <p:cNvGraphicFramePr>
            <a:graphicFrameLocks noGrp="1"/>
          </p:cNvGraphicFramePr>
          <p:nvPr>
            <p:extLst>
              <p:ext uri="{D42A27DB-BD31-4B8C-83A1-F6EECF244321}">
                <p14:modId xmlns:p14="http://schemas.microsoft.com/office/powerpoint/2010/main" val="2410625242"/>
              </p:ext>
            </p:extLst>
          </p:nvPr>
        </p:nvGraphicFramePr>
        <p:xfrm>
          <a:off x="9648824" y="4500564"/>
          <a:ext cx="6858000" cy="2125588"/>
        </p:xfrm>
        <a:graphic>
          <a:graphicData uri="http://schemas.openxmlformats.org/drawingml/2006/table">
            <a:tbl>
              <a:tblPr firstRow="1" bandRow="1">
                <a:tableStyleId>{5C22544A-7EE6-4342-B048-85BDC9FD1C3A}</a:tableStyleId>
              </a:tblPr>
              <a:tblGrid>
                <a:gridCol w="1545265">
                  <a:extLst>
                    <a:ext uri="{9D8B030D-6E8A-4147-A177-3AD203B41FA5}">
                      <a16:colId xmlns:a16="http://schemas.microsoft.com/office/drawing/2014/main" val="3351281801"/>
                    </a:ext>
                  </a:extLst>
                </a:gridCol>
                <a:gridCol w="1883735">
                  <a:extLst>
                    <a:ext uri="{9D8B030D-6E8A-4147-A177-3AD203B41FA5}">
                      <a16:colId xmlns:a16="http://schemas.microsoft.com/office/drawing/2014/main" val="4057855580"/>
                    </a:ext>
                  </a:extLst>
                </a:gridCol>
                <a:gridCol w="1714500">
                  <a:extLst>
                    <a:ext uri="{9D8B030D-6E8A-4147-A177-3AD203B41FA5}">
                      <a16:colId xmlns:a16="http://schemas.microsoft.com/office/drawing/2014/main" val="209505720"/>
                    </a:ext>
                  </a:extLst>
                </a:gridCol>
                <a:gridCol w="1714500">
                  <a:extLst>
                    <a:ext uri="{9D8B030D-6E8A-4147-A177-3AD203B41FA5}">
                      <a16:colId xmlns:a16="http://schemas.microsoft.com/office/drawing/2014/main" val="3059941913"/>
                    </a:ext>
                  </a:extLst>
                </a:gridCol>
              </a:tblGrid>
              <a:tr h="688617">
                <a:tc>
                  <a:txBody>
                    <a:bodyPr/>
                    <a:lstStyle/>
                    <a:p>
                      <a:endParaRPr kumimoji="1" lang="ja-JP" altLang="en-US" sz="2800" dirty="0">
                        <a:latin typeface="游ゴシック" panose="020B0400000000000000" pitchFamily="50" charset="-128"/>
                      </a:endParaRPr>
                    </a:p>
                  </a:txBody>
                  <a:tcPr/>
                </a:tc>
                <a:tc>
                  <a:txBody>
                    <a:bodyPr/>
                    <a:lstStyle/>
                    <a:p>
                      <a:r>
                        <a:rPr kumimoji="1" lang="en-US" altLang="ja-JP" sz="2800" dirty="0" err="1">
                          <a:solidFill>
                            <a:srgbClr val="FFC000"/>
                          </a:solidFill>
                          <a:latin typeface="游ゴシック" panose="020B0400000000000000" pitchFamily="50" charset="-128"/>
                          <a:ea typeface="游ゴシック" panose="020B0400000000000000" pitchFamily="50" charset="-128"/>
                        </a:rPr>
                        <a:t>Catboost</a:t>
                      </a:r>
                      <a:endParaRPr kumimoji="1" lang="ja-JP" altLang="en-US" sz="2800" dirty="0">
                        <a:solidFill>
                          <a:srgbClr val="FFC000"/>
                        </a:solidFill>
                        <a:latin typeface="游ゴシック" panose="020B0400000000000000" pitchFamily="50" charset="-128"/>
                      </a:endParaRPr>
                    </a:p>
                  </a:txBody>
                  <a:tcPr/>
                </a:tc>
                <a:tc>
                  <a:txBody>
                    <a:bodyPr/>
                    <a:lstStyle/>
                    <a:p>
                      <a:r>
                        <a:rPr kumimoji="1" lang="en-US" altLang="ja-JP" sz="2800" dirty="0" err="1">
                          <a:solidFill>
                            <a:srgbClr val="92D050"/>
                          </a:solidFill>
                          <a:latin typeface="游ゴシック" panose="020B0400000000000000" pitchFamily="50" charset="-128"/>
                          <a:ea typeface="游ゴシック" panose="020B0400000000000000" pitchFamily="50" charset="-128"/>
                        </a:rPr>
                        <a:t>Xgboost</a:t>
                      </a:r>
                      <a:endParaRPr kumimoji="1" lang="ja-JP" altLang="en-US" sz="2800" dirty="0">
                        <a:solidFill>
                          <a:srgbClr val="92D050"/>
                        </a:solidFill>
                        <a:latin typeface="游ゴシック" panose="020B0400000000000000" pitchFamily="50" charset="-128"/>
                      </a:endParaRPr>
                    </a:p>
                  </a:txBody>
                  <a:tcPr/>
                </a:tc>
                <a:tc>
                  <a:txBody>
                    <a:bodyPr/>
                    <a:lstStyle/>
                    <a:p>
                      <a:r>
                        <a:rPr kumimoji="1" lang="en-US" altLang="ja-JP" sz="2800" dirty="0" err="1">
                          <a:solidFill>
                            <a:srgbClr val="FF0000"/>
                          </a:solidFill>
                          <a:latin typeface="游ゴシック" panose="020B0400000000000000" pitchFamily="50" charset="-128"/>
                          <a:ea typeface="游ゴシック" panose="020B0400000000000000" pitchFamily="50" charset="-128"/>
                        </a:rPr>
                        <a:t>lightgbm</a:t>
                      </a:r>
                      <a:endParaRPr kumimoji="1" lang="ja-JP" altLang="en-US" sz="2800" dirty="0">
                        <a:solidFill>
                          <a:srgbClr val="FF0000"/>
                        </a:solidFill>
                        <a:latin typeface="游ゴシック" panose="020B0400000000000000" pitchFamily="50" charset="-128"/>
                      </a:endParaRPr>
                    </a:p>
                  </a:txBody>
                  <a:tcPr/>
                </a:tc>
                <a:extLst>
                  <a:ext uri="{0D108BD9-81ED-4DB2-BD59-A6C34878D82A}">
                    <a16:rowId xmlns:a16="http://schemas.microsoft.com/office/drawing/2014/main" val="1955659826"/>
                  </a:ext>
                </a:extLst>
              </a:tr>
              <a:tr h="748354">
                <a:tc>
                  <a:txBody>
                    <a:bodyPr/>
                    <a:lstStyle/>
                    <a:p>
                      <a:r>
                        <a:rPr kumimoji="1" lang="en-US" altLang="ja-JP" sz="2800" dirty="0">
                          <a:latin typeface="游ゴシック" panose="020B0400000000000000" pitchFamily="50" charset="-128"/>
                          <a:ea typeface="游ゴシック" panose="020B0400000000000000" pitchFamily="50" charset="-128"/>
                        </a:rPr>
                        <a:t>RMSE</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138.53</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175.97</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163.54</a:t>
                      </a:r>
                      <a:endParaRPr kumimoji="1" lang="ja-JP" altLang="en-US" sz="2800" dirty="0">
                        <a:latin typeface="游ゴシック" panose="020B0400000000000000" pitchFamily="50" charset="-128"/>
                      </a:endParaRPr>
                    </a:p>
                  </a:txBody>
                  <a:tcPr/>
                </a:tc>
                <a:extLst>
                  <a:ext uri="{0D108BD9-81ED-4DB2-BD59-A6C34878D82A}">
                    <a16:rowId xmlns:a16="http://schemas.microsoft.com/office/drawing/2014/main" val="3861853327"/>
                  </a:ext>
                </a:extLst>
              </a:tr>
              <a:tr h="688617">
                <a:tc>
                  <a:txBody>
                    <a:bodyPr/>
                    <a:lstStyle/>
                    <a:p>
                      <a:r>
                        <a:rPr kumimoji="1" lang="en-US" altLang="ja-JP" sz="2800" dirty="0">
                          <a:latin typeface="游ゴシック" panose="020B0400000000000000" pitchFamily="50" charset="-128"/>
                          <a:ea typeface="游ゴシック" panose="020B0400000000000000" pitchFamily="50" charset="-128"/>
                        </a:rPr>
                        <a:t>RMSLE</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0.09195</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0.10276</a:t>
                      </a:r>
                      <a:endParaRPr kumimoji="1" lang="ja-JP" altLang="en-US" sz="2800" dirty="0">
                        <a:latin typeface="游ゴシック" panose="020B0400000000000000" pitchFamily="50" charset="-128"/>
                      </a:endParaRPr>
                    </a:p>
                  </a:txBody>
                  <a:tcPr/>
                </a:tc>
                <a:tc>
                  <a:txBody>
                    <a:bodyPr/>
                    <a:lstStyle/>
                    <a:p>
                      <a:r>
                        <a:rPr lang="en-US" altLang="ja-JP" sz="2800" b="0" i="0" kern="1200" dirty="0">
                          <a:solidFill>
                            <a:schemeClr val="dk1"/>
                          </a:solidFill>
                          <a:effectLst/>
                          <a:latin typeface="游ゴシック" panose="020B0400000000000000" pitchFamily="50" charset="-128"/>
                          <a:ea typeface="游ゴシック" panose="020B0400000000000000" pitchFamily="50" charset="-128"/>
                          <a:cs typeface="+mn-cs"/>
                        </a:rPr>
                        <a:t>0.09697</a:t>
                      </a:r>
                      <a:endParaRPr kumimoji="1" lang="ja-JP" altLang="en-US" sz="2800" dirty="0">
                        <a:latin typeface="游ゴシック" panose="020B0400000000000000" pitchFamily="50" charset="-128"/>
                      </a:endParaRPr>
                    </a:p>
                  </a:txBody>
                  <a:tcPr/>
                </a:tc>
                <a:extLst>
                  <a:ext uri="{0D108BD9-81ED-4DB2-BD59-A6C34878D82A}">
                    <a16:rowId xmlns:a16="http://schemas.microsoft.com/office/drawing/2014/main" val="2191467313"/>
                  </a:ext>
                </a:extLst>
              </a:tr>
            </a:tbl>
          </a:graphicData>
        </a:graphic>
      </p:graphicFrame>
      <p:sp>
        <p:nvSpPr>
          <p:cNvPr id="83" name="テキスト ボックス 82">
            <a:extLst>
              <a:ext uri="{FF2B5EF4-FFF2-40B4-BE49-F238E27FC236}">
                <a16:creationId xmlns:a16="http://schemas.microsoft.com/office/drawing/2014/main" id="{2F8AFAE8-10DA-9479-98B1-F9DB4F8BA6F6}"/>
              </a:ext>
            </a:extLst>
          </p:cNvPr>
          <p:cNvSpPr txBox="1"/>
          <p:nvPr/>
        </p:nvSpPr>
        <p:spPr>
          <a:xfrm>
            <a:off x="304800" y="647700"/>
            <a:ext cx="3005951" cy="769441"/>
          </a:xfrm>
          <a:prstGeom prst="rect">
            <a:avLst/>
          </a:prstGeom>
          <a:noFill/>
        </p:spPr>
        <p:txBody>
          <a:bodyPr wrap="none" rtlCol="0">
            <a:spAutoFit/>
          </a:bodyPr>
          <a:lstStyle/>
          <a:p>
            <a:r>
              <a:rPr kumimoji="1" lang="ja-JP" altLang="en-US" sz="4400" b="1" dirty="0">
                <a:solidFill>
                  <a:srgbClr val="0070C0"/>
                </a:solidFill>
                <a:latin typeface="+mn-ea"/>
              </a:rPr>
              <a:t>モデル開発</a:t>
            </a:r>
          </a:p>
        </p:txBody>
      </p:sp>
      <p:sp>
        <p:nvSpPr>
          <p:cNvPr id="84" name="テキスト ボックス 83">
            <a:extLst>
              <a:ext uri="{FF2B5EF4-FFF2-40B4-BE49-F238E27FC236}">
                <a16:creationId xmlns:a16="http://schemas.microsoft.com/office/drawing/2014/main" id="{896B0064-30BA-B0C7-3027-90AF19D33898}"/>
              </a:ext>
            </a:extLst>
          </p:cNvPr>
          <p:cNvSpPr txBox="1"/>
          <p:nvPr/>
        </p:nvSpPr>
        <p:spPr>
          <a:xfrm>
            <a:off x="5221216" y="1004917"/>
            <a:ext cx="1454244" cy="461665"/>
          </a:xfrm>
          <a:prstGeom prst="rect">
            <a:avLst/>
          </a:prstGeom>
          <a:noFill/>
        </p:spPr>
        <p:txBody>
          <a:bodyPr wrap="none" rtlCol="0">
            <a:spAutoFit/>
          </a:bodyPr>
          <a:lstStyle/>
          <a:p>
            <a:r>
              <a:rPr kumimoji="1" lang="en-US" altLang="ja-JP" sz="2400" dirty="0"/>
              <a:t>RMSE:138</a:t>
            </a:r>
            <a:endParaRPr kumimoji="1" lang="ja-JP" altLang="en-US" sz="2400" dirty="0"/>
          </a:p>
        </p:txBody>
      </p:sp>
      <p:pic>
        <p:nvPicPr>
          <p:cNvPr id="2" name="Picture 4" descr="歯車・ギアのイラスト | かわいいフリー素材集 いらすとや">
            <a:extLst>
              <a:ext uri="{FF2B5EF4-FFF2-40B4-BE49-F238E27FC236}">
                <a16:creationId xmlns:a16="http://schemas.microsoft.com/office/drawing/2014/main" id="{4D1367D5-1CBB-8E86-A81A-7D9E7FAC66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221" y="1433878"/>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62;p25">
            <a:extLst>
              <a:ext uri="{FF2B5EF4-FFF2-40B4-BE49-F238E27FC236}">
                <a16:creationId xmlns:a16="http://schemas.microsoft.com/office/drawing/2014/main" id="{BC14DBFC-778F-9051-1161-6DD95CD63279}"/>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8" name="正方形/長方形 7">
            <a:extLst>
              <a:ext uri="{FF2B5EF4-FFF2-40B4-BE49-F238E27FC236}">
                <a16:creationId xmlns:a16="http://schemas.microsoft.com/office/drawing/2014/main" id="{36091379-C824-F5C8-FBCE-27B819A54B52}"/>
              </a:ext>
            </a:extLst>
          </p:cNvPr>
          <p:cNvSpPr/>
          <p:nvPr/>
        </p:nvSpPr>
        <p:spPr>
          <a:xfrm>
            <a:off x="11153776" y="4460883"/>
            <a:ext cx="1843515" cy="22007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A19F463-23DA-94A5-C4C0-8AB5CCE9A840}"/>
              </a:ext>
            </a:extLst>
          </p:cNvPr>
          <p:cNvSpPr/>
          <p:nvPr/>
        </p:nvSpPr>
        <p:spPr>
          <a:xfrm>
            <a:off x="10304617" y="1044929"/>
            <a:ext cx="2667000" cy="74281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3200" dirty="0">
                <a:latin typeface="游ゴシック" panose="020B0400000000000000" pitchFamily="50" charset="-128"/>
                <a:ea typeface="游ゴシック" panose="020B0400000000000000" pitchFamily="50" charset="-128"/>
              </a:rPr>
              <a:t>XGBOOST</a:t>
            </a:r>
          </a:p>
        </p:txBody>
      </p:sp>
      <p:sp>
        <p:nvSpPr>
          <p:cNvPr id="14" name="正方形/長方形 13">
            <a:extLst>
              <a:ext uri="{FF2B5EF4-FFF2-40B4-BE49-F238E27FC236}">
                <a16:creationId xmlns:a16="http://schemas.microsoft.com/office/drawing/2014/main" id="{A09A58B7-7F8B-6091-54B7-D17F0411BA69}"/>
              </a:ext>
            </a:extLst>
          </p:cNvPr>
          <p:cNvSpPr/>
          <p:nvPr/>
        </p:nvSpPr>
        <p:spPr>
          <a:xfrm>
            <a:off x="14558530" y="1028700"/>
            <a:ext cx="1900670" cy="9645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dirty="0"/>
              <a:t>交差検証</a:t>
            </a:r>
            <a:endParaRPr kumimoji="1" lang="en-US" altLang="ja-JP" sz="2000" dirty="0"/>
          </a:p>
          <a:p>
            <a:pPr algn="ctr"/>
            <a:r>
              <a:rPr kumimoji="1" lang="en-US" altLang="ja-JP" sz="2000" dirty="0" err="1"/>
              <a:t>timeseriessplit</a:t>
            </a:r>
            <a:endParaRPr kumimoji="1" lang="en-US" altLang="ja-JP" sz="2000" dirty="0"/>
          </a:p>
        </p:txBody>
      </p:sp>
      <p:sp>
        <p:nvSpPr>
          <p:cNvPr id="15" name="正方形/長方形 14">
            <a:extLst>
              <a:ext uri="{FF2B5EF4-FFF2-40B4-BE49-F238E27FC236}">
                <a16:creationId xmlns:a16="http://schemas.microsoft.com/office/drawing/2014/main" id="{DE8C921D-10D4-2DCA-D8A0-9E7799BEB2CC}"/>
              </a:ext>
            </a:extLst>
          </p:cNvPr>
          <p:cNvSpPr/>
          <p:nvPr/>
        </p:nvSpPr>
        <p:spPr>
          <a:xfrm>
            <a:off x="10304617" y="1790700"/>
            <a:ext cx="2667000" cy="6237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3200" dirty="0" err="1">
                <a:latin typeface="游ゴシック" panose="020B0400000000000000" pitchFamily="50" charset="-128"/>
                <a:ea typeface="游ゴシック" panose="020B0400000000000000" pitchFamily="50" charset="-128"/>
              </a:rPr>
              <a:t>LightGBM</a:t>
            </a:r>
            <a:endParaRPr kumimoji="1" lang="en-US" altLang="ja-JP" sz="3200" dirty="0">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F9EE233E-7A2C-7AA7-EFFC-326B6FE92834}"/>
              </a:ext>
            </a:extLst>
          </p:cNvPr>
          <p:cNvSpPr/>
          <p:nvPr/>
        </p:nvSpPr>
        <p:spPr>
          <a:xfrm>
            <a:off x="14544116" y="2857500"/>
            <a:ext cx="1915084" cy="11940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3200" dirty="0">
                <a:latin typeface="游ゴシック" panose="020B0400000000000000" pitchFamily="50" charset="-128"/>
              </a:rPr>
              <a:t>交差検証なし</a:t>
            </a:r>
            <a:endParaRPr kumimoji="1" lang="en-US" altLang="ja-JP" sz="3200" dirty="0">
              <a:latin typeface="游ゴシック" panose="020B0400000000000000" pitchFamily="50" charset="-128"/>
              <a:ea typeface="游ゴシック" panose="020B0400000000000000" pitchFamily="50" charset="-128"/>
            </a:endParaRPr>
          </a:p>
        </p:txBody>
      </p:sp>
      <p:sp>
        <p:nvSpPr>
          <p:cNvPr id="20" name="正方形/長方形 19">
            <a:extLst>
              <a:ext uri="{FF2B5EF4-FFF2-40B4-BE49-F238E27FC236}">
                <a16:creationId xmlns:a16="http://schemas.microsoft.com/office/drawing/2014/main" id="{541941C9-9741-A409-5B85-29F754965C4E}"/>
              </a:ext>
            </a:extLst>
          </p:cNvPr>
          <p:cNvSpPr/>
          <p:nvPr/>
        </p:nvSpPr>
        <p:spPr>
          <a:xfrm>
            <a:off x="14549184" y="1943100"/>
            <a:ext cx="1910015" cy="9645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dirty="0"/>
              <a:t>交差検証</a:t>
            </a:r>
            <a:endParaRPr kumimoji="1" lang="en-US" altLang="ja-JP" sz="2400" dirty="0"/>
          </a:p>
          <a:p>
            <a:pPr algn="ctr"/>
            <a:r>
              <a:rPr kumimoji="1" lang="en-US" altLang="ja-JP" sz="2400" dirty="0"/>
              <a:t>KFOLD</a:t>
            </a:r>
          </a:p>
        </p:txBody>
      </p:sp>
      <p:sp>
        <p:nvSpPr>
          <p:cNvPr id="27" name="正方形/長方形 26">
            <a:extLst>
              <a:ext uri="{FF2B5EF4-FFF2-40B4-BE49-F238E27FC236}">
                <a16:creationId xmlns:a16="http://schemas.microsoft.com/office/drawing/2014/main" id="{41688C57-6EA1-456D-901B-545DF5E80259}"/>
              </a:ext>
            </a:extLst>
          </p:cNvPr>
          <p:cNvSpPr/>
          <p:nvPr/>
        </p:nvSpPr>
        <p:spPr>
          <a:xfrm>
            <a:off x="12980963" y="1028700"/>
            <a:ext cx="1586913" cy="605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800" dirty="0"/>
              <a:t>42,none</a:t>
            </a:r>
          </a:p>
        </p:txBody>
      </p:sp>
      <p:sp>
        <p:nvSpPr>
          <p:cNvPr id="45" name="正方形/長方形 44">
            <a:extLst>
              <a:ext uri="{FF2B5EF4-FFF2-40B4-BE49-F238E27FC236}">
                <a16:creationId xmlns:a16="http://schemas.microsoft.com/office/drawing/2014/main" id="{A565B808-F8C7-1E59-EC34-E414F8E2AE85}"/>
              </a:ext>
            </a:extLst>
          </p:cNvPr>
          <p:cNvSpPr/>
          <p:nvPr/>
        </p:nvSpPr>
        <p:spPr>
          <a:xfrm>
            <a:off x="12976685" y="1648862"/>
            <a:ext cx="1586913" cy="605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800" dirty="0"/>
              <a:t>42,0</a:t>
            </a:r>
          </a:p>
        </p:txBody>
      </p:sp>
      <p:sp>
        <p:nvSpPr>
          <p:cNvPr id="46" name="正方形/長方形 45">
            <a:extLst>
              <a:ext uri="{FF2B5EF4-FFF2-40B4-BE49-F238E27FC236}">
                <a16:creationId xmlns:a16="http://schemas.microsoft.com/office/drawing/2014/main" id="{3D2F26C8-6D1E-333E-8A32-388E6A50BBED}"/>
              </a:ext>
            </a:extLst>
          </p:cNvPr>
          <p:cNvSpPr/>
          <p:nvPr/>
        </p:nvSpPr>
        <p:spPr>
          <a:xfrm>
            <a:off x="12971617" y="2861726"/>
            <a:ext cx="1586913" cy="605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800" dirty="0"/>
              <a:t>0,0</a:t>
            </a:r>
          </a:p>
        </p:txBody>
      </p:sp>
      <p:sp>
        <p:nvSpPr>
          <p:cNvPr id="47" name="正方形/長方形 46">
            <a:extLst>
              <a:ext uri="{FF2B5EF4-FFF2-40B4-BE49-F238E27FC236}">
                <a16:creationId xmlns:a16="http://schemas.microsoft.com/office/drawing/2014/main" id="{8911ED51-C391-8EA7-46A0-0E6AAEE3F54B}"/>
              </a:ext>
            </a:extLst>
          </p:cNvPr>
          <p:cNvSpPr/>
          <p:nvPr/>
        </p:nvSpPr>
        <p:spPr>
          <a:xfrm>
            <a:off x="12971617" y="2247900"/>
            <a:ext cx="1586913" cy="6053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800" dirty="0"/>
              <a:t>42,2020</a:t>
            </a:r>
          </a:p>
        </p:txBody>
      </p:sp>
      <p:sp>
        <p:nvSpPr>
          <p:cNvPr id="48" name="正方形/長方形 47">
            <a:extLst>
              <a:ext uri="{FF2B5EF4-FFF2-40B4-BE49-F238E27FC236}">
                <a16:creationId xmlns:a16="http://schemas.microsoft.com/office/drawing/2014/main" id="{30AA4062-2FC1-BF29-1611-CD690CDB1AE0}"/>
              </a:ext>
            </a:extLst>
          </p:cNvPr>
          <p:cNvSpPr/>
          <p:nvPr/>
        </p:nvSpPr>
        <p:spPr>
          <a:xfrm>
            <a:off x="10304617" y="2400300"/>
            <a:ext cx="2667000" cy="6237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3200" dirty="0" err="1">
                <a:latin typeface="游ゴシック" panose="020B0400000000000000" pitchFamily="50" charset="-128"/>
                <a:ea typeface="游ゴシック" panose="020B0400000000000000" pitchFamily="50" charset="-128"/>
              </a:rPr>
              <a:t>Catboost</a:t>
            </a:r>
            <a:endParaRPr kumimoji="1" lang="en-US" altLang="ja-JP" sz="3200" dirty="0">
              <a:latin typeface="游ゴシック" panose="020B0400000000000000" pitchFamily="50" charset="-128"/>
              <a:ea typeface="游ゴシック" panose="020B0400000000000000" pitchFamily="50" charset="-128"/>
            </a:endParaRPr>
          </a:p>
        </p:txBody>
      </p:sp>
      <p:sp>
        <p:nvSpPr>
          <p:cNvPr id="52" name="正方形/長方形 51">
            <a:extLst>
              <a:ext uri="{FF2B5EF4-FFF2-40B4-BE49-F238E27FC236}">
                <a16:creationId xmlns:a16="http://schemas.microsoft.com/office/drawing/2014/main" id="{591A1892-5914-B5D4-FE61-B7D21D58E694}"/>
              </a:ext>
            </a:extLst>
          </p:cNvPr>
          <p:cNvSpPr/>
          <p:nvPr/>
        </p:nvSpPr>
        <p:spPr>
          <a:xfrm>
            <a:off x="10287000" y="2400300"/>
            <a:ext cx="2689685" cy="6602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EA823ACB-F765-F6B2-FE3D-685E44185AF2}"/>
              </a:ext>
            </a:extLst>
          </p:cNvPr>
          <p:cNvSpPr/>
          <p:nvPr/>
        </p:nvSpPr>
        <p:spPr>
          <a:xfrm>
            <a:off x="3334684" y="875455"/>
            <a:ext cx="3557286" cy="28963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歯車・ギアのイラスト | かわいいフリー素材集 いらすとや">
            <a:extLst>
              <a:ext uri="{FF2B5EF4-FFF2-40B4-BE49-F238E27FC236}">
                <a16:creationId xmlns:a16="http://schemas.microsoft.com/office/drawing/2014/main" id="{5B992973-6488-73CD-9D17-74CA717F9C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92275" y="3013932"/>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55" name="正方形/長方形 54">
            <a:extLst>
              <a:ext uri="{FF2B5EF4-FFF2-40B4-BE49-F238E27FC236}">
                <a16:creationId xmlns:a16="http://schemas.microsoft.com/office/drawing/2014/main" id="{F14AB011-6D1C-0354-E388-DCF9A926863D}"/>
              </a:ext>
            </a:extLst>
          </p:cNvPr>
          <p:cNvSpPr/>
          <p:nvPr/>
        </p:nvSpPr>
        <p:spPr>
          <a:xfrm>
            <a:off x="12954000" y="2883073"/>
            <a:ext cx="1590115" cy="5924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E336955C-719E-8370-79EC-739D13E69D9E}"/>
              </a:ext>
            </a:extLst>
          </p:cNvPr>
          <p:cNvSpPr/>
          <p:nvPr/>
        </p:nvSpPr>
        <p:spPr>
          <a:xfrm>
            <a:off x="14531516" y="2933700"/>
            <a:ext cx="1927684" cy="109874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318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44383"/>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44" name="図 43">
            <a:extLst>
              <a:ext uri="{FF2B5EF4-FFF2-40B4-BE49-F238E27FC236}">
                <a16:creationId xmlns:a16="http://schemas.microsoft.com/office/drawing/2014/main" id="{45E62256-52C2-4BF8-6E1B-6161B3E43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01" y="4880645"/>
            <a:ext cx="17976899" cy="5406355"/>
          </a:xfrm>
          <a:prstGeom prst="rect">
            <a:avLst/>
          </a:prstGeom>
        </p:spPr>
      </p:pic>
      <p:sp>
        <p:nvSpPr>
          <p:cNvPr id="45" name="テキスト ボックス 44">
            <a:extLst>
              <a:ext uri="{FF2B5EF4-FFF2-40B4-BE49-F238E27FC236}">
                <a16:creationId xmlns:a16="http://schemas.microsoft.com/office/drawing/2014/main" id="{9C92CDAF-917E-D529-6460-13D88EC24B87}"/>
              </a:ext>
            </a:extLst>
          </p:cNvPr>
          <p:cNvSpPr txBox="1"/>
          <p:nvPr/>
        </p:nvSpPr>
        <p:spPr>
          <a:xfrm>
            <a:off x="16032883" y="7027821"/>
            <a:ext cx="2026517" cy="584775"/>
          </a:xfrm>
          <a:prstGeom prst="rect">
            <a:avLst/>
          </a:prstGeom>
          <a:noFill/>
        </p:spPr>
        <p:txBody>
          <a:bodyPr wrap="none" rtlCol="0">
            <a:spAutoFit/>
          </a:bodyPr>
          <a:lstStyle/>
          <a:p>
            <a:r>
              <a:rPr kumimoji="1" lang="en-US" altLang="ja-JP" sz="2400" dirty="0">
                <a:solidFill>
                  <a:srgbClr val="FFC000"/>
                </a:solidFill>
                <a:latin typeface="游ゴシック" panose="020B0400000000000000" pitchFamily="50" charset="-128"/>
                <a:ea typeface="游ゴシック" panose="020B0400000000000000" pitchFamily="50" charset="-128"/>
              </a:rPr>
              <a:t>-</a:t>
            </a:r>
            <a:r>
              <a:rPr kumimoji="1" lang="en-US" altLang="ja-JP" sz="3200" dirty="0" err="1">
                <a:solidFill>
                  <a:srgbClr val="FFC000"/>
                </a:solidFill>
                <a:latin typeface="游ゴシック" panose="020B0400000000000000" pitchFamily="50" charset="-128"/>
                <a:ea typeface="游ゴシック" panose="020B0400000000000000" pitchFamily="50" charset="-128"/>
              </a:rPr>
              <a:t>Catboost</a:t>
            </a:r>
            <a:endParaRPr kumimoji="1" lang="ja-JP" altLang="en-US" sz="3200" dirty="0">
              <a:solidFill>
                <a:srgbClr val="FFC000"/>
              </a:solidFill>
              <a:latin typeface="游ゴシック" panose="020B0400000000000000" pitchFamily="50" charset="-128"/>
            </a:endParaRPr>
          </a:p>
        </p:txBody>
      </p:sp>
      <p:sp>
        <p:nvSpPr>
          <p:cNvPr id="47" name="テキスト ボックス 46">
            <a:extLst>
              <a:ext uri="{FF2B5EF4-FFF2-40B4-BE49-F238E27FC236}">
                <a16:creationId xmlns:a16="http://schemas.microsoft.com/office/drawing/2014/main" id="{F24C05D2-96AE-C808-9628-1946EDBFCD94}"/>
              </a:ext>
            </a:extLst>
          </p:cNvPr>
          <p:cNvSpPr txBox="1"/>
          <p:nvPr/>
        </p:nvSpPr>
        <p:spPr>
          <a:xfrm>
            <a:off x="16734005" y="7870756"/>
            <a:ext cx="1242648" cy="461665"/>
          </a:xfrm>
          <a:prstGeom prst="rect">
            <a:avLst/>
          </a:prstGeom>
          <a:noFill/>
        </p:spPr>
        <p:txBody>
          <a:bodyPr wrap="none" rtlCol="0">
            <a:spAutoFit/>
          </a:bodyPr>
          <a:lstStyle/>
          <a:p>
            <a:r>
              <a:rPr kumimoji="1" lang="en-US" altLang="ja-JP" sz="2400" dirty="0">
                <a:solidFill>
                  <a:srgbClr val="227EC5"/>
                </a:solidFill>
                <a:latin typeface="游ゴシック" panose="020B0400000000000000" pitchFamily="50" charset="-128"/>
                <a:ea typeface="游ゴシック" panose="020B0400000000000000" pitchFamily="50" charset="-128"/>
              </a:rPr>
              <a:t>-</a:t>
            </a:r>
            <a:r>
              <a:rPr kumimoji="1" lang="ja-JP" altLang="en-US" sz="2400" dirty="0">
                <a:solidFill>
                  <a:srgbClr val="227EC5"/>
                </a:solidFill>
                <a:latin typeface="游ゴシック" panose="020B0400000000000000" pitchFamily="50" charset="-128"/>
                <a:ea typeface="游ゴシック" panose="020B0400000000000000" pitchFamily="50" charset="-128"/>
              </a:rPr>
              <a:t>実測値</a:t>
            </a:r>
            <a:endParaRPr kumimoji="1" lang="ja-JP" altLang="en-US" sz="2400" dirty="0">
              <a:solidFill>
                <a:srgbClr val="227EC5"/>
              </a:solidFill>
              <a:latin typeface="游ゴシック" panose="020B0400000000000000" pitchFamily="50" charset="-128"/>
            </a:endParaRPr>
          </a:p>
        </p:txBody>
      </p:sp>
      <p:sp>
        <p:nvSpPr>
          <p:cNvPr id="48" name="テキスト ボックス 47">
            <a:extLst>
              <a:ext uri="{FF2B5EF4-FFF2-40B4-BE49-F238E27FC236}">
                <a16:creationId xmlns:a16="http://schemas.microsoft.com/office/drawing/2014/main" id="{0E78288A-4DD3-B87F-BCDD-63289667D7DE}"/>
              </a:ext>
            </a:extLst>
          </p:cNvPr>
          <p:cNvSpPr txBox="1"/>
          <p:nvPr/>
        </p:nvSpPr>
        <p:spPr>
          <a:xfrm>
            <a:off x="3027402" y="7120039"/>
            <a:ext cx="1415772" cy="461665"/>
          </a:xfrm>
          <a:prstGeom prst="rect">
            <a:avLst/>
          </a:prstGeom>
          <a:noFill/>
        </p:spPr>
        <p:txBody>
          <a:bodyPr wrap="none" rtlCol="0">
            <a:spAutoFit/>
          </a:bodyPr>
          <a:lstStyle/>
          <a:p>
            <a:r>
              <a:rPr kumimoji="1" lang="ja-JP" altLang="en-US" sz="2400" dirty="0">
                <a:latin typeface="游ゴシック" panose="020B0400000000000000" pitchFamily="50" charset="-128"/>
              </a:rPr>
              <a:t>在庫不足</a:t>
            </a:r>
          </a:p>
        </p:txBody>
      </p:sp>
      <p:sp>
        <p:nvSpPr>
          <p:cNvPr id="49" name="楕円 48">
            <a:extLst>
              <a:ext uri="{FF2B5EF4-FFF2-40B4-BE49-F238E27FC236}">
                <a16:creationId xmlns:a16="http://schemas.microsoft.com/office/drawing/2014/main" id="{E6C1CFDE-D82C-8B08-95EA-66B9FC023D61}"/>
              </a:ext>
            </a:extLst>
          </p:cNvPr>
          <p:cNvSpPr/>
          <p:nvPr/>
        </p:nvSpPr>
        <p:spPr>
          <a:xfrm>
            <a:off x="3505200" y="7658100"/>
            <a:ext cx="7620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612333AA-08FF-5F93-11BF-256B44250154}"/>
              </a:ext>
            </a:extLst>
          </p:cNvPr>
          <p:cNvSpPr/>
          <p:nvPr/>
        </p:nvSpPr>
        <p:spPr>
          <a:xfrm rot="3678249">
            <a:off x="5997817" y="6551172"/>
            <a:ext cx="3908326" cy="1420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57E5F4E-864D-2BAC-4E86-8DE8BE318456}"/>
              </a:ext>
            </a:extLst>
          </p:cNvPr>
          <p:cNvSpPr txBox="1"/>
          <p:nvPr/>
        </p:nvSpPr>
        <p:spPr>
          <a:xfrm>
            <a:off x="6042057" y="8433351"/>
            <a:ext cx="2646878" cy="461665"/>
          </a:xfrm>
          <a:prstGeom prst="rect">
            <a:avLst/>
          </a:prstGeom>
          <a:noFill/>
        </p:spPr>
        <p:txBody>
          <a:bodyPr wrap="none" rtlCol="0">
            <a:spAutoFit/>
          </a:bodyPr>
          <a:lstStyle/>
          <a:p>
            <a:r>
              <a:rPr kumimoji="1" lang="ja-JP" altLang="en-US" sz="2400" dirty="0">
                <a:latin typeface="游ゴシック" panose="020B0400000000000000" pitchFamily="50" charset="-128"/>
              </a:rPr>
              <a:t>最適な需要と供給</a:t>
            </a:r>
          </a:p>
        </p:txBody>
      </p:sp>
      <p:sp>
        <p:nvSpPr>
          <p:cNvPr id="52" name="楕円 51">
            <a:extLst>
              <a:ext uri="{FF2B5EF4-FFF2-40B4-BE49-F238E27FC236}">
                <a16:creationId xmlns:a16="http://schemas.microsoft.com/office/drawing/2014/main" id="{42F73E9F-2A24-1373-51CF-A978A5CD3683}"/>
              </a:ext>
            </a:extLst>
          </p:cNvPr>
          <p:cNvSpPr/>
          <p:nvPr/>
        </p:nvSpPr>
        <p:spPr>
          <a:xfrm>
            <a:off x="11277600" y="8115300"/>
            <a:ext cx="7620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6225E05-8EE5-EA26-BAF1-A0E7E79F5E79}"/>
              </a:ext>
            </a:extLst>
          </p:cNvPr>
          <p:cNvSpPr txBox="1"/>
          <p:nvPr/>
        </p:nvSpPr>
        <p:spPr>
          <a:xfrm>
            <a:off x="10762185" y="7225302"/>
            <a:ext cx="1415772" cy="461665"/>
          </a:xfrm>
          <a:prstGeom prst="rect">
            <a:avLst/>
          </a:prstGeom>
          <a:noFill/>
        </p:spPr>
        <p:txBody>
          <a:bodyPr wrap="none" rtlCol="0">
            <a:spAutoFit/>
          </a:bodyPr>
          <a:lstStyle/>
          <a:p>
            <a:r>
              <a:rPr kumimoji="1" lang="ja-JP" altLang="en-US" sz="2400" dirty="0">
                <a:latin typeface="游ゴシック" panose="020B0400000000000000" pitchFamily="50" charset="-128"/>
              </a:rPr>
              <a:t>過剰在庫</a:t>
            </a:r>
          </a:p>
        </p:txBody>
      </p:sp>
      <p:sp>
        <p:nvSpPr>
          <p:cNvPr id="55" name="テキスト ボックス 54">
            <a:extLst>
              <a:ext uri="{FF2B5EF4-FFF2-40B4-BE49-F238E27FC236}">
                <a16:creationId xmlns:a16="http://schemas.microsoft.com/office/drawing/2014/main" id="{AF16A98D-7CA0-3EA4-5A0F-E56BE252E505}"/>
              </a:ext>
            </a:extLst>
          </p:cNvPr>
          <p:cNvSpPr txBox="1"/>
          <p:nvPr/>
        </p:nvSpPr>
        <p:spPr>
          <a:xfrm flipH="1">
            <a:off x="914400" y="5281612"/>
            <a:ext cx="4876800" cy="1015663"/>
          </a:xfrm>
          <a:prstGeom prst="rect">
            <a:avLst/>
          </a:prstGeom>
          <a:noFill/>
          <a:ln w="28575">
            <a:solidFill>
              <a:schemeClr val="accent6">
                <a:lumMod val="50000"/>
              </a:schemeClr>
            </a:solidFill>
          </a:ln>
        </p:spPr>
        <p:txBody>
          <a:bodyPr wrap="square" rtlCol="0">
            <a:spAutoFit/>
          </a:bodyPr>
          <a:lstStyle/>
          <a:p>
            <a:r>
              <a:rPr kumimoji="1" lang="en-US" altLang="ja-JP" sz="2000" dirty="0"/>
              <a:t>※</a:t>
            </a:r>
            <a:r>
              <a:rPr kumimoji="1" lang="ja-JP" altLang="en-US" sz="2000" dirty="0"/>
              <a:t>在庫数や注文数に関するデータは</a:t>
            </a:r>
            <a:endParaRPr kumimoji="1" lang="en-US" altLang="ja-JP" sz="2000" dirty="0"/>
          </a:p>
          <a:p>
            <a:r>
              <a:rPr kumimoji="1" lang="ja-JP" altLang="en-US" sz="2000" dirty="0"/>
              <a:t>ありませんでした。実測値の売上は、</a:t>
            </a:r>
            <a:endParaRPr kumimoji="1" lang="en-US" altLang="ja-JP" sz="2000" dirty="0"/>
          </a:p>
          <a:p>
            <a:r>
              <a:rPr kumimoji="1" lang="ja-JP" altLang="en-US" sz="2000" dirty="0"/>
              <a:t>最適な注文数と仮定すると、、</a:t>
            </a:r>
          </a:p>
        </p:txBody>
      </p:sp>
      <p:sp>
        <p:nvSpPr>
          <p:cNvPr id="57" name="正方形/長方形 56">
            <a:extLst>
              <a:ext uri="{FF2B5EF4-FFF2-40B4-BE49-F238E27FC236}">
                <a16:creationId xmlns:a16="http://schemas.microsoft.com/office/drawing/2014/main" id="{C80B4926-0D7F-5B8F-1C51-98C24B5DCD4B}"/>
              </a:ext>
            </a:extLst>
          </p:cNvPr>
          <p:cNvSpPr/>
          <p:nvPr/>
        </p:nvSpPr>
        <p:spPr>
          <a:xfrm>
            <a:off x="641920" y="180664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店舗４４、パン</a:t>
            </a:r>
            <a:endParaRPr kumimoji="1" lang="en-US" altLang="ja-JP" sz="2800" dirty="0"/>
          </a:p>
        </p:txBody>
      </p:sp>
      <p:sp>
        <p:nvSpPr>
          <p:cNvPr id="58" name="正方形/長方形 57">
            <a:extLst>
              <a:ext uri="{FF2B5EF4-FFF2-40B4-BE49-F238E27FC236}">
                <a16:creationId xmlns:a16="http://schemas.microsoft.com/office/drawing/2014/main" id="{59686BE5-9102-B574-D393-608C9C0C9B17}"/>
              </a:ext>
            </a:extLst>
          </p:cNvPr>
          <p:cNvSpPr/>
          <p:nvPr/>
        </p:nvSpPr>
        <p:spPr>
          <a:xfrm>
            <a:off x="3527264" y="1806644"/>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err="1"/>
              <a:t>Catboost</a:t>
            </a:r>
            <a:endParaRPr kumimoji="1" lang="en-US" altLang="ja-JP" sz="2400" dirty="0"/>
          </a:p>
        </p:txBody>
      </p:sp>
      <p:pic>
        <p:nvPicPr>
          <p:cNvPr id="59" name="図 58">
            <a:extLst>
              <a:ext uri="{FF2B5EF4-FFF2-40B4-BE49-F238E27FC236}">
                <a16:creationId xmlns:a16="http://schemas.microsoft.com/office/drawing/2014/main" id="{1597E1EA-1A65-74C5-E1F5-C5D91A5F50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8098" y="1422180"/>
            <a:ext cx="768928" cy="768928"/>
          </a:xfrm>
          <a:prstGeom prst="rect">
            <a:avLst/>
          </a:prstGeom>
        </p:spPr>
      </p:pic>
      <p:sp>
        <p:nvSpPr>
          <p:cNvPr id="60" name="正方形/長方形 59">
            <a:extLst>
              <a:ext uri="{FF2B5EF4-FFF2-40B4-BE49-F238E27FC236}">
                <a16:creationId xmlns:a16="http://schemas.microsoft.com/office/drawing/2014/main" id="{0134F0F9-0C39-DCB3-A988-30DC5A7A70E2}"/>
              </a:ext>
            </a:extLst>
          </p:cNvPr>
          <p:cNvSpPr/>
          <p:nvPr/>
        </p:nvSpPr>
        <p:spPr>
          <a:xfrm>
            <a:off x="74676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特徴量追加、</a:t>
            </a:r>
            <a:endParaRPr kumimoji="1" lang="en-US" altLang="ja-JP" sz="2400" dirty="0"/>
          </a:p>
          <a:p>
            <a:r>
              <a:rPr kumimoji="1" lang="ja-JP" altLang="en-US" sz="2400" dirty="0"/>
              <a:t>外れ値除去、</a:t>
            </a:r>
            <a:endParaRPr kumimoji="1" lang="en-US" altLang="ja-JP" sz="2400" dirty="0"/>
          </a:p>
          <a:p>
            <a:r>
              <a:rPr kumimoji="1" lang="ja-JP" altLang="en-US" sz="2400" dirty="0"/>
              <a:t>欠損値処理</a:t>
            </a:r>
            <a:endParaRPr kumimoji="1" lang="en-US" altLang="ja-JP" sz="2400" dirty="0"/>
          </a:p>
        </p:txBody>
      </p:sp>
      <p:sp>
        <p:nvSpPr>
          <p:cNvPr id="61" name="正方形/長方形 60">
            <a:extLst>
              <a:ext uri="{FF2B5EF4-FFF2-40B4-BE49-F238E27FC236}">
                <a16:creationId xmlns:a16="http://schemas.microsoft.com/office/drawing/2014/main" id="{3A6F7B36-07D9-2D7F-4997-FBAEE0EFD981}"/>
              </a:ext>
            </a:extLst>
          </p:cNvPr>
          <p:cNvSpPr/>
          <p:nvPr/>
        </p:nvSpPr>
        <p:spPr>
          <a:xfrm>
            <a:off x="100584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sp>
        <p:nvSpPr>
          <p:cNvPr id="63" name="正方形/長方形 62">
            <a:extLst>
              <a:ext uri="{FF2B5EF4-FFF2-40B4-BE49-F238E27FC236}">
                <a16:creationId xmlns:a16="http://schemas.microsoft.com/office/drawing/2014/main" id="{4A88F22A-5CAA-AFC1-9E00-A6BD208CE857}"/>
              </a:ext>
            </a:extLst>
          </p:cNvPr>
          <p:cNvSpPr/>
          <p:nvPr/>
        </p:nvSpPr>
        <p:spPr>
          <a:xfrm>
            <a:off x="14325600" y="1752547"/>
            <a:ext cx="1742344"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000" dirty="0"/>
              <a:t>アンサンブル</a:t>
            </a:r>
            <a:endParaRPr kumimoji="1" lang="en-US" altLang="ja-JP" sz="2000" dirty="0"/>
          </a:p>
        </p:txBody>
      </p:sp>
      <p:sp>
        <p:nvSpPr>
          <p:cNvPr id="64" name="矢印: 右 63">
            <a:extLst>
              <a:ext uri="{FF2B5EF4-FFF2-40B4-BE49-F238E27FC236}">
                <a16:creationId xmlns:a16="http://schemas.microsoft.com/office/drawing/2014/main" id="{2E62AA8F-4B6D-0D2B-882A-AA6E7069E8EF}"/>
              </a:ext>
            </a:extLst>
          </p:cNvPr>
          <p:cNvSpPr/>
          <p:nvPr/>
        </p:nvSpPr>
        <p:spPr>
          <a:xfrm>
            <a:off x="2841464" y="245117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矢印: 右 64">
            <a:extLst>
              <a:ext uri="{FF2B5EF4-FFF2-40B4-BE49-F238E27FC236}">
                <a16:creationId xmlns:a16="http://schemas.microsoft.com/office/drawing/2014/main" id="{5FC43309-F141-679B-D497-CD9F9E74A645}"/>
              </a:ext>
            </a:extLst>
          </p:cNvPr>
          <p:cNvSpPr/>
          <p:nvPr/>
        </p:nvSpPr>
        <p:spPr>
          <a:xfrm>
            <a:off x="6781800" y="2397077"/>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右 66">
            <a:extLst>
              <a:ext uri="{FF2B5EF4-FFF2-40B4-BE49-F238E27FC236}">
                <a16:creationId xmlns:a16="http://schemas.microsoft.com/office/drawing/2014/main" id="{B415DE7A-B3CA-7034-3EA4-86A99870E220}"/>
              </a:ext>
            </a:extLst>
          </p:cNvPr>
          <p:cNvSpPr/>
          <p:nvPr/>
        </p:nvSpPr>
        <p:spPr>
          <a:xfrm>
            <a:off x="9220200" y="23400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矢印: 右 67">
            <a:extLst>
              <a:ext uri="{FF2B5EF4-FFF2-40B4-BE49-F238E27FC236}">
                <a16:creationId xmlns:a16="http://schemas.microsoft.com/office/drawing/2014/main" id="{76BAA55A-963E-6A6D-FAE3-BC184FB42D06}"/>
              </a:ext>
            </a:extLst>
          </p:cNvPr>
          <p:cNvSpPr/>
          <p:nvPr/>
        </p:nvSpPr>
        <p:spPr>
          <a:xfrm rot="18798691">
            <a:off x="11839839" y="181010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右 68">
            <a:extLst>
              <a:ext uri="{FF2B5EF4-FFF2-40B4-BE49-F238E27FC236}">
                <a16:creationId xmlns:a16="http://schemas.microsoft.com/office/drawing/2014/main" id="{9B80E144-4307-8658-00BA-B9D41C0865F8}"/>
              </a:ext>
            </a:extLst>
          </p:cNvPr>
          <p:cNvSpPr/>
          <p:nvPr/>
        </p:nvSpPr>
        <p:spPr>
          <a:xfrm>
            <a:off x="13563600" y="237481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a:extLst>
              <a:ext uri="{FF2B5EF4-FFF2-40B4-BE49-F238E27FC236}">
                <a16:creationId xmlns:a16="http://schemas.microsoft.com/office/drawing/2014/main" id="{6448F8CB-E2BB-F50A-5C0F-C7161BA987E6}"/>
              </a:ext>
            </a:extLst>
          </p:cNvPr>
          <p:cNvSpPr/>
          <p:nvPr/>
        </p:nvSpPr>
        <p:spPr>
          <a:xfrm>
            <a:off x="5844568" y="1758834"/>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71" name="矢印: 右 70">
            <a:extLst>
              <a:ext uri="{FF2B5EF4-FFF2-40B4-BE49-F238E27FC236}">
                <a16:creationId xmlns:a16="http://schemas.microsoft.com/office/drawing/2014/main" id="{036C336B-D46E-5FDE-C2CC-1D8A773F8589}"/>
              </a:ext>
            </a:extLst>
          </p:cNvPr>
          <p:cNvSpPr/>
          <p:nvPr/>
        </p:nvSpPr>
        <p:spPr>
          <a:xfrm>
            <a:off x="5114880" y="240336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2" name="図 71">
            <a:extLst>
              <a:ext uri="{FF2B5EF4-FFF2-40B4-BE49-F238E27FC236}">
                <a16:creationId xmlns:a16="http://schemas.microsoft.com/office/drawing/2014/main" id="{FEA6DE74-14B3-A5E0-49E6-A630C941DB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6889" y="1409685"/>
            <a:ext cx="731464" cy="731464"/>
          </a:xfrm>
          <a:prstGeom prst="rect">
            <a:avLst/>
          </a:prstGeom>
          <a:noFill/>
          <a:ln w="47625">
            <a:noFill/>
          </a:ln>
        </p:spPr>
      </p:pic>
      <p:sp>
        <p:nvSpPr>
          <p:cNvPr id="73" name="Google Shape;225;p23">
            <a:extLst>
              <a:ext uri="{FF2B5EF4-FFF2-40B4-BE49-F238E27FC236}">
                <a16:creationId xmlns:a16="http://schemas.microsoft.com/office/drawing/2014/main" id="{01043108-536E-E4BD-A24F-C4B641493EA9}"/>
              </a:ext>
            </a:extLst>
          </p:cNvPr>
          <p:cNvSpPr/>
          <p:nvPr/>
        </p:nvSpPr>
        <p:spPr>
          <a:xfrm>
            <a:off x="5943600" y="296147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74" name="矢印: 右 73">
            <a:extLst>
              <a:ext uri="{FF2B5EF4-FFF2-40B4-BE49-F238E27FC236}">
                <a16:creationId xmlns:a16="http://schemas.microsoft.com/office/drawing/2014/main" id="{F90C6F9C-6058-51A0-E596-1A9A0D4EF268}"/>
              </a:ext>
            </a:extLst>
          </p:cNvPr>
          <p:cNvSpPr/>
          <p:nvPr/>
        </p:nvSpPr>
        <p:spPr>
          <a:xfrm>
            <a:off x="16154400" y="24162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正方形/長方形 74">
            <a:extLst>
              <a:ext uri="{FF2B5EF4-FFF2-40B4-BE49-F238E27FC236}">
                <a16:creationId xmlns:a16="http://schemas.microsoft.com/office/drawing/2014/main" id="{F6E8BAB7-AB0E-4D49-51CC-235B11C74E51}"/>
              </a:ext>
            </a:extLst>
          </p:cNvPr>
          <p:cNvSpPr/>
          <p:nvPr/>
        </p:nvSpPr>
        <p:spPr>
          <a:xfrm>
            <a:off x="16893568" y="1752547"/>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76" name="Google Shape;225;p23">
            <a:extLst>
              <a:ext uri="{FF2B5EF4-FFF2-40B4-BE49-F238E27FC236}">
                <a16:creationId xmlns:a16="http://schemas.microsoft.com/office/drawing/2014/main" id="{DF634DDA-7EB5-1BB8-054F-28C2DC349FAB}"/>
              </a:ext>
            </a:extLst>
          </p:cNvPr>
          <p:cNvSpPr/>
          <p:nvPr/>
        </p:nvSpPr>
        <p:spPr>
          <a:xfrm>
            <a:off x="17032258" y="2857500"/>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78" name="矢印: 右 77">
            <a:extLst>
              <a:ext uri="{FF2B5EF4-FFF2-40B4-BE49-F238E27FC236}">
                <a16:creationId xmlns:a16="http://schemas.microsoft.com/office/drawing/2014/main" id="{28C1FFEC-8623-D60F-3612-FF22B5196CA6}"/>
              </a:ext>
            </a:extLst>
          </p:cNvPr>
          <p:cNvSpPr/>
          <p:nvPr/>
        </p:nvSpPr>
        <p:spPr>
          <a:xfrm rot="2921480">
            <a:off x="11895337" y="303230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EC5976D4-6B2A-3B03-A6CA-55036A1678C4}"/>
              </a:ext>
            </a:extLst>
          </p:cNvPr>
          <p:cNvGrpSpPr/>
          <p:nvPr/>
        </p:nvGrpSpPr>
        <p:grpSpPr>
          <a:xfrm>
            <a:off x="12836236" y="2345280"/>
            <a:ext cx="346364" cy="381000"/>
            <a:chOff x="11658600" y="2400300"/>
            <a:chExt cx="768928" cy="768928"/>
          </a:xfrm>
        </p:grpSpPr>
        <p:sp>
          <p:nvSpPr>
            <p:cNvPr id="80" name="四角形: 角を丸くする 79">
              <a:extLst>
                <a:ext uri="{FF2B5EF4-FFF2-40B4-BE49-F238E27FC236}">
                  <a16:creationId xmlns:a16="http://schemas.microsoft.com/office/drawing/2014/main" id="{531D0881-21E5-FA21-BB93-52CE54558129}"/>
                </a:ext>
              </a:extLst>
            </p:cNvPr>
            <p:cNvSpPr/>
            <p:nvPr/>
          </p:nvSpPr>
          <p:spPr>
            <a:xfrm>
              <a:off x="11658600" y="271311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四角形: 角を丸くする 80">
              <a:extLst>
                <a:ext uri="{FF2B5EF4-FFF2-40B4-BE49-F238E27FC236}">
                  <a16:creationId xmlns:a16="http://schemas.microsoft.com/office/drawing/2014/main" id="{50CA597F-5316-1293-64B7-32C9B08C532A}"/>
                </a:ext>
              </a:extLst>
            </p:cNvPr>
            <p:cNvSpPr/>
            <p:nvPr/>
          </p:nvSpPr>
          <p:spPr>
            <a:xfrm rot="5400000">
              <a:off x="11670929" y="272435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ボックス 84">
            <a:extLst>
              <a:ext uri="{FF2B5EF4-FFF2-40B4-BE49-F238E27FC236}">
                <a16:creationId xmlns:a16="http://schemas.microsoft.com/office/drawing/2014/main" id="{FD0837F0-2DCD-D80D-A896-F40905D20049}"/>
              </a:ext>
            </a:extLst>
          </p:cNvPr>
          <p:cNvSpPr txBox="1"/>
          <p:nvPr/>
        </p:nvSpPr>
        <p:spPr>
          <a:xfrm>
            <a:off x="403753" y="564059"/>
            <a:ext cx="1313180" cy="769441"/>
          </a:xfrm>
          <a:prstGeom prst="rect">
            <a:avLst/>
          </a:prstGeom>
          <a:noFill/>
        </p:spPr>
        <p:txBody>
          <a:bodyPr wrap="none" rtlCol="0">
            <a:spAutoFit/>
          </a:bodyPr>
          <a:lstStyle/>
          <a:p>
            <a:r>
              <a:rPr kumimoji="1" lang="ja-JP" altLang="en-US" sz="4400" b="1" dirty="0">
                <a:solidFill>
                  <a:srgbClr val="0070C0"/>
                </a:solidFill>
                <a:latin typeface="+mn-ea"/>
              </a:rPr>
              <a:t>精度</a:t>
            </a:r>
          </a:p>
        </p:txBody>
      </p:sp>
      <p:sp>
        <p:nvSpPr>
          <p:cNvPr id="86" name="テキスト ボックス 85">
            <a:extLst>
              <a:ext uri="{FF2B5EF4-FFF2-40B4-BE49-F238E27FC236}">
                <a16:creationId xmlns:a16="http://schemas.microsoft.com/office/drawing/2014/main" id="{81D38075-6063-FFB8-6254-01CB64B62E87}"/>
              </a:ext>
            </a:extLst>
          </p:cNvPr>
          <p:cNvSpPr txBox="1"/>
          <p:nvPr/>
        </p:nvSpPr>
        <p:spPr>
          <a:xfrm>
            <a:off x="5240470" y="1037494"/>
            <a:ext cx="1454244" cy="461665"/>
          </a:xfrm>
          <a:prstGeom prst="rect">
            <a:avLst/>
          </a:prstGeom>
          <a:noFill/>
        </p:spPr>
        <p:txBody>
          <a:bodyPr wrap="none" rtlCol="0">
            <a:spAutoFit/>
          </a:bodyPr>
          <a:lstStyle/>
          <a:p>
            <a:r>
              <a:rPr kumimoji="1" lang="en-US" altLang="ja-JP" sz="2400" dirty="0"/>
              <a:t>RMSE:138</a:t>
            </a:r>
            <a:endParaRPr kumimoji="1" lang="ja-JP" altLang="en-US" sz="2400" dirty="0"/>
          </a:p>
        </p:txBody>
      </p:sp>
      <p:pic>
        <p:nvPicPr>
          <p:cNvPr id="2" name="Picture 4" descr="歯車・ギアのイラスト | かわいいフリー素材集 いらすとや">
            <a:extLst>
              <a:ext uri="{FF2B5EF4-FFF2-40B4-BE49-F238E27FC236}">
                <a16:creationId xmlns:a16="http://schemas.microsoft.com/office/drawing/2014/main" id="{63B0B849-3FE1-546D-7616-9C1A0FB098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221" y="1433878"/>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62;p25">
            <a:extLst>
              <a:ext uri="{FF2B5EF4-FFF2-40B4-BE49-F238E27FC236}">
                <a16:creationId xmlns:a16="http://schemas.microsoft.com/office/drawing/2014/main" id="{E099F81E-6785-9CBC-A0A9-00184209C6AB}"/>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4" name="正方形/長方形 3">
            <a:extLst>
              <a:ext uri="{FF2B5EF4-FFF2-40B4-BE49-F238E27FC236}">
                <a16:creationId xmlns:a16="http://schemas.microsoft.com/office/drawing/2014/main" id="{63B1FA13-C06E-4F71-C864-FCD16738B432}"/>
              </a:ext>
            </a:extLst>
          </p:cNvPr>
          <p:cNvSpPr/>
          <p:nvPr/>
        </p:nvSpPr>
        <p:spPr>
          <a:xfrm>
            <a:off x="12558999" y="571500"/>
            <a:ext cx="1102578"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PCA</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en-US" altLang="ja-JP" sz="2400" dirty="0">
                <a:latin typeface="游ゴシック" panose="020B0400000000000000" pitchFamily="50" charset="-128"/>
                <a:ea typeface="游ゴシック" panose="020B0400000000000000" pitchFamily="50" charset="-128"/>
              </a:rPr>
              <a:t>UMAP</a:t>
            </a:r>
          </a:p>
        </p:txBody>
      </p:sp>
      <p:sp>
        <p:nvSpPr>
          <p:cNvPr id="5" name="正方形/長方形 4">
            <a:extLst>
              <a:ext uri="{FF2B5EF4-FFF2-40B4-BE49-F238E27FC236}">
                <a16:creationId xmlns:a16="http://schemas.microsoft.com/office/drawing/2014/main" id="{A3AE2D7E-90EC-0DFF-2E6C-998ABDC1047D}"/>
              </a:ext>
            </a:extLst>
          </p:cNvPr>
          <p:cNvSpPr/>
          <p:nvPr/>
        </p:nvSpPr>
        <p:spPr>
          <a:xfrm>
            <a:off x="12551365" y="2934623"/>
            <a:ext cx="114564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t-SNE</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ja-JP" altLang="en-US" sz="2000" dirty="0">
                <a:latin typeface="游ゴシック" panose="020B0400000000000000" pitchFamily="50" charset="-128"/>
              </a:rPr>
              <a:t>トレンド</a:t>
            </a:r>
            <a:endParaRPr kumimoji="1" lang="en-US" altLang="ja-JP" sz="20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459E7583-EFA8-1898-4906-98E4D13D6845}"/>
              </a:ext>
            </a:extLst>
          </p:cNvPr>
          <p:cNvSpPr txBox="1"/>
          <p:nvPr/>
        </p:nvSpPr>
        <p:spPr>
          <a:xfrm>
            <a:off x="8570119" y="5379303"/>
            <a:ext cx="4688681" cy="830997"/>
          </a:xfrm>
          <a:prstGeom prst="rect">
            <a:avLst/>
          </a:prstGeom>
          <a:noFill/>
        </p:spPr>
        <p:txBody>
          <a:bodyPr wrap="square" rtlCol="0">
            <a:spAutoFit/>
          </a:bodyPr>
          <a:lstStyle/>
          <a:p>
            <a:r>
              <a:rPr kumimoji="1" lang="ja-JP" altLang="en-US" sz="2400" dirty="0">
                <a:latin typeface="游ゴシック" panose="020B0400000000000000" pitchFamily="50" charset="-128"/>
              </a:rPr>
              <a:t>訓練データ</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決定係数</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a:t>
            </a:r>
            <a:r>
              <a:rPr kumimoji="1" lang="en-US" altLang="ja-JP" sz="2400" dirty="0">
                <a:latin typeface="游ゴシック" panose="020B0400000000000000" pitchFamily="50" charset="-128"/>
                <a:ea typeface="游ゴシック" panose="020B0400000000000000" pitchFamily="50" charset="-128"/>
              </a:rPr>
              <a:t>0.82</a:t>
            </a:r>
          </a:p>
          <a:p>
            <a:r>
              <a:rPr kumimoji="1" lang="ja-JP" altLang="en-US" sz="2400" dirty="0">
                <a:latin typeface="游ゴシック" panose="020B0400000000000000" pitchFamily="50" charset="-128"/>
              </a:rPr>
              <a:t>検証データ</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決定係数</a:t>
            </a:r>
            <a:r>
              <a:rPr kumimoji="1" lang="en-US" altLang="ja-JP" sz="2400" dirty="0">
                <a:latin typeface="游ゴシック" panose="020B0400000000000000" pitchFamily="50" charset="-128"/>
                <a:ea typeface="游ゴシック" panose="020B0400000000000000" pitchFamily="50" charset="-128"/>
              </a:rPr>
              <a:t>):0.76</a:t>
            </a:r>
            <a:endParaRPr kumimoji="1" lang="ja-JP" altLang="en-US" sz="2400" dirty="0">
              <a:latin typeface="游ゴシック" panose="020B0400000000000000" pitchFamily="50" charset="-128"/>
            </a:endParaRPr>
          </a:p>
        </p:txBody>
      </p:sp>
      <p:sp>
        <p:nvSpPr>
          <p:cNvPr id="7" name="正方形/長方形 6">
            <a:extLst>
              <a:ext uri="{FF2B5EF4-FFF2-40B4-BE49-F238E27FC236}">
                <a16:creationId xmlns:a16="http://schemas.microsoft.com/office/drawing/2014/main" id="{EE9CACE2-9FCA-BB6C-BE3E-10C9A134820F}"/>
              </a:ext>
            </a:extLst>
          </p:cNvPr>
          <p:cNvSpPr/>
          <p:nvPr/>
        </p:nvSpPr>
        <p:spPr>
          <a:xfrm>
            <a:off x="3334684" y="951867"/>
            <a:ext cx="3557286" cy="28199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0655DD3-A52A-B593-7125-52832450E3ED}"/>
              </a:ext>
            </a:extLst>
          </p:cNvPr>
          <p:cNvSpPr/>
          <p:nvPr/>
        </p:nvSpPr>
        <p:spPr>
          <a:xfrm>
            <a:off x="8500543" y="5289886"/>
            <a:ext cx="4072457" cy="9496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264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44383"/>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30" name="図 29">
            <a:extLst>
              <a:ext uri="{FF2B5EF4-FFF2-40B4-BE49-F238E27FC236}">
                <a16:creationId xmlns:a16="http://schemas.microsoft.com/office/drawing/2014/main" id="{4CE4E9E7-7CAC-02CB-9E48-F99447402090}"/>
              </a:ext>
            </a:extLst>
          </p:cNvPr>
          <p:cNvPicPr>
            <a:picLocks noChangeAspect="1"/>
          </p:cNvPicPr>
          <p:nvPr/>
        </p:nvPicPr>
        <p:blipFill>
          <a:blip r:embed="rId5"/>
          <a:stretch>
            <a:fillRect/>
          </a:stretch>
        </p:blipFill>
        <p:spPr>
          <a:xfrm>
            <a:off x="923925" y="4610100"/>
            <a:ext cx="16449675" cy="5030115"/>
          </a:xfrm>
          <a:prstGeom prst="rect">
            <a:avLst/>
          </a:prstGeom>
        </p:spPr>
      </p:pic>
      <p:sp>
        <p:nvSpPr>
          <p:cNvPr id="7" name="テキスト ボックス 6">
            <a:extLst>
              <a:ext uri="{FF2B5EF4-FFF2-40B4-BE49-F238E27FC236}">
                <a16:creationId xmlns:a16="http://schemas.microsoft.com/office/drawing/2014/main" id="{B29C5502-CAA2-0BAE-7AEF-B02B8791AC50}"/>
              </a:ext>
            </a:extLst>
          </p:cNvPr>
          <p:cNvSpPr txBox="1"/>
          <p:nvPr/>
        </p:nvSpPr>
        <p:spPr>
          <a:xfrm>
            <a:off x="914400" y="7594877"/>
            <a:ext cx="5211683" cy="954107"/>
          </a:xfrm>
          <a:prstGeom prst="rect">
            <a:avLst/>
          </a:prstGeom>
          <a:noFill/>
        </p:spPr>
        <p:txBody>
          <a:bodyPr wrap="none" rtlCol="0">
            <a:spAutoFit/>
          </a:bodyPr>
          <a:lstStyle/>
          <a:p>
            <a:r>
              <a:rPr kumimoji="1" lang="ja-JP" altLang="en-US" sz="2800" dirty="0">
                <a:latin typeface="游ゴシック" panose="020B0400000000000000" pitchFamily="50" charset="-128"/>
              </a:rPr>
              <a:t>特徴量追加：売り上げに対する</a:t>
            </a:r>
            <a:endParaRPr kumimoji="1" lang="en-US" altLang="ja-JP" sz="2800" dirty="0">
              <a:latin typeface="游ゴシック" panose="020B0400000000000000" pitchFamily="50" charset="-128"/>
              <a:ea typeface="游ゴシック" panose="020B0400000000000000" pitchFamily="50" charset="-128"/>
            </a:endParaRPr>
          </a:p>
          <a:p>
            <a:r>
              <a:rPr kumimoji="1" lang="ja-JP" altLang="en-US" sz="2800" dirty="0">
                <a:latin typeface="游ゴシック" panose="020B0400000000000000" pitchFamily="50" charset="-128"/>
              </a:rPr>
              <a:t>　　　　　　　　</a:t>
            </a:r>
            <a:r>
              <a:rPr kumimoji="1" lang="ja-JP" altLang="en-US" sz="2800" dirty="0">
                <a:solidFill>
                  <a:srgbClr val="FF0000"/>
                </a:solidFill>
                <a:latin typeface="游ゴシック" panose="020B0400000000000000" pitchFamily="50" charset="-128"/>
              </a:rPr>
              <a:t>指数移動平均</a:t>
            </a:r>
          </a:p>
        </p:txBody>
      </p:sp>
      <p:sp>
        <p:nvSpPr>
          <p:cNvPr id="24" name="テキスト ボックス 23">
            <a:extLst>
              <a:ext uri="{FF2B5EF4-FFF2-40B4-BE49-F238E27FC236}">
                <a16:creationId xmlns:a16="http://schemas.microsoft.com/office/drawing/2014/main" id="{62BB7EDB-DC67-C33A-4477-2B447DC26DAB}"/>
              </a:ext>
            </a:extLst>
          </p:cNvPr>
          <p:cNvSpPr txBox="1"/>
          <p:nvPr/>
        </p:nvSpPr>
        <p:spPr>
          <a:xfrm>
            <a:off x="11564270" y="7581900"/>
            <a:ext cx="3424335" cy="2308324"/>
          </a:xfrm>
          <a:prstGeom prst="rect">
            <a:avLst/>
          </a:prstGeom>
          <a:noFill/>
        </p:spPr>
        <p:txBody>
          <a:bodyPr wrap="none" rtlCol="0">
            <a:spAutoFit/>
          </a:bodyPr>
          <a:lstStyle/>
          <a:p>
            <a:r>
              <a:rPr kumimoji="1" lang="ja-JP" altLang="en-US" sz="2800" dirty="0">
                <a:latin typeface="游ゴシック" panose="020B0400000000000000" pitchFamily="50" charset="-128"/>
              </a:rPr>
              <a:t>欠損値処理：</a:t>
            </a:r>
            <a:endParaRPr kumimoji="1" lang="en-US" altLang="ja-JP" sz="2800" dirty="0">
              <a:latin typeface="游ゴシック" panose="020B0400000000000000" pitchFamily="50" charset="-128"/>
              <a:ea typeface="游ゴシック" panose="020B0400000000000000" pitchFamily="50" charset="-128"/>
            </a:endParaRPr>
          </a:p>
          <a:p>
            <a:r>
              <a:rPr lang="en-US" altLang="ja-JP" sz="2800" b="0" i="0" u="none" strike="noStrike" cap="none" dirty="0">
                <a:latin typeface="游ゴシック" panose="020B0400000000000000" pitchFamily="50" charset="-128"/>
                <a:ea typeface="游ゴシック" panose="020B0400000000000000" pitchFamily="50" charset="-128"/>
                <a:cs typeface="Arial"/>
                <a:sym typeface="Arial"/>
              </a:rPr>
              <a:t>WTI</a:t>
            </a:r>
            <a:r>
              <a:rPr lang="ja-JP" altLang="en-US" sz="2800" b="0" i="0" u="none" strike="noStrike" cap="none" dirty="0">
                <a:latin typeface="游ゴシック" panose="020B0400000000000000" pitchFamily="50" charset="-128"/>
                <a:ea typeface="ＭＳ 明朝" panose="02020609040205080304" pitchFamily="17" charset="-128"/>
                <a:cs typeface="Arial"/>
                <a:sym typeface="Arial"/>
              </a:rPr>
              <a:t>原油先物価格の</a:t>
            </a:r>
            <a:endParaRPr lang="en-US" altLang="ja-JP" sz="2800" b="0" i="0" u="none" strike="noStrike" cap="none" dirty="0">
              <a:latin typeface="游ゴシック" panose="020B0400000000000000" pitchFamily="50" charset="-128"/>
              <a:ea typeface="游ゴシック" panose="020B0400000000000000" pitchFamily="50" charset="-128"/>
              <a:cs typeface="Arial"/>
              <a:sym typeface="Arial"/>
            </a:endParaRPr>
          </a:p>
          <a:p>
            <a:r>
              <a:rPr lang="ja-JP" altLang="en-US" sz="2800" dirty="0">
                <a:latin typeface="游ゴシック" panose="020B0400000000000000" pitchFamily="50" charset="-128"/>
                <a:ea typeface="ＭＳ 明朝" panose="02020609040205080304" pitchFamily="17" charset="-128"/>
                <a:cs typeface="Arial"/>
                <a:sym typeface="Arial"/>
              </a:rPr>
              <a:t>欠損値を</a:t>
            </a:r>
            <a:r>
              <a:rPr lang="ja-JP" altLang="en-US" sz="2800" b="1" dirty="0">
                <a:solidFill>
                  <a:srgbClr val="FF0000"/>
                </a:solidFill>
                <a:latin typeface="游ゴシック" panose="020B0400000000000000" pitchFamily="50" charset="-128"/>
                <a:ea typeface="ＭＳ 明朝" panose="02020609040205080304" pitchFamily="17" charset="-128"/>
                <a:cs typeface="Arial"/>
                <a:sym typeface="Arial"/>
              </a:rPr>
              <a:t>前後の値</a:t>
            </a:r>
            <a:endParaRPr lang="en-US" altLang="ja-JP" sz="2800" b="1" dirty="0">
              <a:solidFill>
                <a:srgbClr val="FF0000"/>
              </a:solidFill>
              <a:latin typeface="游ゴシック" panose="020B0400000000000000" pitchFamily="50" charset="-128"/>
              <a:ea typeface="游ゴシック" panose="020B0400000000000000" pitchFamily="50" charset="-128"/>
              <a:cs typeface="Arial"/>
              <a:sym typeface="Arial"/>
            </a:endParaRPr>
          </a:p>
          <a:p>
            <a:r>
              <a:rPr lang="ja-JP" altLang="en-US" sz="2800" b="1" dirty="0">
                <a:solidFill>
                  <a:srgbClr val="FF0000"/>
                </a:solidFill>
                <a:latin typeface="游ゴシック" panose="020B0400000000000000" pitchFamily="50" charset="-128"/>
                <a:ea typeface="ＭＳ 明朝" panose="02020609040205080304" pitchFamily="17" charset="-128"/>
                <a:cs typeface="Arial"/>
                <a:sym typeface="Arial"/>
              </a:rPr>
              <a:t>で補完</a:t>
            </a:r>
            <a:endParaRPr lang="ja-JP" altLang="en-US" sz="2800" b="1" i="0" u="none" strike="noStrike" cap="none" dirty="0">
              <a:solidFill>
                <a:srgbClr val="FF0000"/>
              </a:solidFill>
              <a:latin typeface="游ゴシック" panose="020B0400000000000000" pitchFamily="50" charset="-128"/>
              <a:ea typeface="游ゴシック" panose="020B0400000000000000" pitchFamily="50" charset="-128"/>
              <a:cs typeface="Arial"/>
              <a:sym typeface="Arial"/>
            </a:endParaRPr>
          </a:p>
          <a:p>
            <a:endParaRPr kumimoji="1" lang="ja-JP" altLang="en-US" sz="3200" dirty="0"/>
          </a:p>
        </p:txBody>
      </p:sp>
      <p:graphicFrame>
        <p:nvGraphicFramePr>
          <p:cNvPr id="21" name="表 15">
            <a:extLst>
              <a:ext uri="{FF2B5EF4-FFF2-40B4-BE49-F238E27FC236}">
                <a16:creationId xmlns:a16="http://schemas.microsoft.com/office/drawing/2014/main" id="{D7581C52-B18B-B165-8F01-6298F4BB82B3}"/>
              </a:ext>
            </a:extLst>
          </p:cNvPr>
          <p:cNvGraphicFramePr>
            <a:graphicFrameLocks noGrp="1"/>
          </p:cNvGraphicFramePr>
          <p:nvPr>
            <p:extLst>
              <p:ext uri="{D42A27DB-BD31-4B8C-83A1-F6EECF244321}">
                <p14:modId xmlns:p14="http://schemas.microsoft.com/office/powerpoint/2010/main" val="2326660654"/>
              </p:ext>
            </p:extLst>
          </p:nvPr>
        </p:nvGraphicFramePr>
        <p:xfrm>
          <a:off x="14859000" y="6804660"/>
          <a:ext cx="2522855" cy="2834640"/>
        </p:xfrm>
        <a:graphic>
          <a:graphicData uri="http://schemas.openxmlformats.org/drawingml/2006/table">
            <a:tbl>
              <a:tblPr firstRow="1" bandRow="1">
                <a:tableStyleId>{5C22544A-7EE6-4342-B048-85BDC9FD1C3A}</a:tableStyleId>
              </a:tblPr>
              <a:tblGrid>
                <a:gridCol w="465455">
                  <a:extLst>
                    <a:ext uri="{9D8B030D-6E8A-4147-A177-3AD203B41FA5}">
                      <a16:colId xmlns:a16="http://schemas.microsoft.com/office/drawing/2014/main" val="2970777136"/>
                    </a:ext>
                  </a:extLst>
                </a:gridCol>
                <a:gridCol w="685800">
                  <a:extLst>
                    <a:ext uri="{9D8B030D-6E8A-4147-A177-3AD203B41FA5}">
                      <a16:colId xmlns:a16="http://schemas.microsoft.com/office/drawing/2014/main" val="3614336262"/>
                    </a:ext>
                  </a:extLst>
                </a:gridCol>
                <a:gridCol w="1371600">
                  <a:extLst>
                    <a:ext uri="{9D8B030D-6E8A-4147-A177-3AD203B41FA5}">
                      <a16:colId xmlns:a16="http://schemas.microsoft.com/office/drawing/2014/main" val="4235969506"/>
                    </a:ext>
                  </a:extLst>
                </a:gridCol>
              </a:tblGrid>
              <a:tr h="297217">
                <a:tc>
                  <a:txBody>
                    <a:bodyPr/>
                    <a:lstStyle/>
                    <a:p>
                      <a:r>
                        <a:rPr kumimoji="1" lang="ja-JP" altLang="en-US" dirty="0"/>
                        <a:t>日</a:t>
                      </a:r>
                    </a:p>
                  </a:txBody>
                  <a:tcPr/>
                </a:tc>
                <a:tc>
                  <a:txBody>
                    <a:bodyPr/>
                    <a:lstStyle/>
                    <a:p>
                      <a:pPr algn="ctr"/>
                      <a:r>
                        <a:rPr kumimoji="1" lang="en-US" altLang="ja-JP" dirty="0"/>
                        <a:t>oil</a:t>
                      </a:r>
                      <a:r>
                        <a:rPr kumimoji="1" lang="ja-JP" altLang="en-US" dirty="0"/>
                        <a:t>値</a:t>
                      </a:r>
                    </a:p>
                  </a:txBody>
                  <a:tcPr/>
                </a:tc>
                <a:tc>
                  <a:txBody>
                    <a:bodyPr/>
                    <a:lstStyle/>
                    <a:p>
                      <a:pPr algn="ctr"/>
                      <a:r>
                        <a:rPr kumimoji="1" lang="en-US" altLang="ja-JP" dirty="0"/>
                        <a:t>.fill().</a:t>
                      </a:r>
                      <a:r>
                        <a:rPr kumimoji="1" lang="en-US" altLang="ja-JP" dirty="0" err="1"/>
                        <a:t>bfill</a:t>
                      </a:r>
                      <a:r>
                        <a:rPr kumimoji="1" lang="en-US" altLang="ja-JP" dirty="0"/>
                        <a:t>()</a:t>
                      </a:r>
                      <a:endParaRPr kumimoji="1" lang="ja-JP" altLang="en-US" dirty="0"/>
                    </a:p>
                  </a:txBody>
                  <a:tcPr/>
                </a:tc>
                <a:extLst>
                  <a:ext uri="{0D108BD9-81ED-4DB2-BD59-A6C34878D82A}">
                    <a16:rowId xmlns:a16="http://schemas.microsoft.com/office/drawing/2014/main" val="763137231"/>
                  </a:ext>
                </a:extLst>
              </a:tr>
              <a:tr h="312457">
                <a:tc>
                  <a:txBody>
                    <a:bodyPr/>
                    <a:lstStyle/>
                    <a:p>
                      <a:pPr algn="r"/>
                      <a:r>
                        <a:rPr kumimoji="1" lang="en-US" altLang="ja-JP" dirty="0"/>
                        <a:t>1</a:t>
                      </a:r>
                      <a:endParaRPr kumimoji="1" lang="ja-JP" altLang="en-US" dirty="0"/>
                    </a:p>
                  </a:txBody>
                  <a:tcPr/>
                </a:tc>
                <a:tc>
                  <a:txBody>
                    <a:bodyPr/>
                    <a:lstStyle/>
                    <a:p>
                      <a:pPr algn="r"/>
                      <a:r>
                        <a:rPr kumimoji="1" lang="en-US" altLang="ja-JP" dirty="0"/>
                        <a:t>1</a:t>
                      </a:r>
                      <a:endParaRPr kumimoji="1" lang="ja-JP" altLang="en-US" dirty="0"/>
                    </a:p>
                  </a:txBody>
                  <a:tcPr/>
                </a:tc>
                <a:tc>
                  <a:txBody>
                    <a:bodyPr/>
                    <a:lstStyle/>
                    <a:p>
                      <a:pPr algn="r"/>
                      <a:r>
                        <a:rPr kumimoji="1" lang="en-US" altLang="ja-JP" dirty="0"/>
                        <a:t>1</a:t>
                      </a:r>
                      <a:endParaRPr kumimoji="1" lang="ja-JP" altLang="en-US" dirty="0"/>
                    </a:p>
                  </a:txBody>
                  <a:tcPr/>
                </a:tc>
                <a:extLst>
                  <a:ext uri="{0D108BD9-81ED-4DB2-BD59-A6C34878D82A}">
                    <a16:rowId xmlns:a16="http://schemas.microsoft.com/office/drawing/2014/main" val="3789413975"/>
                  </a:ext>
                </a:extLst>
              </a:tr>
              <a:tr h="327697">
                <a:tc>
                  <a:txBody>
                    <a:bodyPr/>
                    <a:lstStyle/>
                    <a:p>
                      <a:pPr algn="r"/>
                      <a:r>
                        <a:rPr kumimoji="1" lang="en-US" altLang="ja-JP" dirty="0"/>
                        <a:t>2</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10</a:t>
                      </a:r>
                      <a:endParaRPr kumimoji="1" lang="ja-JP" altLang="en-US" dirty="0"/>
                    </a:p>
                  </a:txBody>
                  <a:tcPr/>
                </a:tc>
                <a:extLst>
                  <a:ext uri="{0D108BD9-81ED-4DB2-BD59-A6C34878D82A}">
                    <a16:rowId xmlns:a16="http://schemas.microsoft.com/office/drawing/2014/main" val="3819282115"/>
                  </a:ext>
                </a:extLst>
              </a:tr>
              <a:tr h="342937">
                <a:tc>
                  <a:txBody>
                    <a:bodyPr/>
                    <a:lstStyle/>
                    <a:p>
                      <a:pPr algn="r"/>
                      <a:r>
                        <a:rPr kumimoji="1" lang="en-US" altLang="ja-JP" dirty="0"/>
                        <a:t>3</a:t>
                      </a:r>
                      <a:endParaRPr kumimoji="1" lang="ja-JP" altLang="en-US" dirty="0"/>
                    </a:p>
                  </a:txBody>
                  <a:tcPr/>
                </a:tc>
                <a:tc>
                  <a:txBody>
                    <a:bodyPr/>
                    <a:lstStyle/>
                    <a:p>
                      <a:pPr algn="r"/>
                      <a:r>
                        <a:rPr kumimoji="1" lang="en-US" altLang="ja-JP" dirty="0" err="1"/>
                        <a:t>NaN</a:t>
                      </a:r>
                      <a:endParaRPr kumimoji="1" lang="ja-JP" altLang="en-US" dirty="0"/>
                    </a:p>
                  </a:txBody>
                  <a:tcPr/>
                </a:tc>
                <a:tc>
                  <a:txBody>
                    <a:bodyPr/>
                    <a:lstStyle/>
                    <a:p>
                      <a:pPr algn="r"/>
                      <a:r>
                        <a:rPr kumimoji="1" lang="en-US" altLang="ja-JP" dirty="0">
                          <a:solidFill>
                            <a:srgbClr val="FF0000"/>
                          </a:solidFill>
                        </a:rPr>
                        <a:t>10</a:t>
                      </a:r>
                      <a:endParaRPr kumimoji="1" lang="ja-JP" altLang="en-US" dirty="0">
                        <a:solidFill>
                          <a:srgbClr val="FF0000"/>
                        </a:solidFill>
                      </a:endParaRPr>
                    </a:p>
                  </a:txBody>
                  <a:tcPr/>
                </a:tc>
                <a:extLst>
                  <a:ext uri="{0D108BD9-81ED-4DB2-BD59-A6C34878D82A}">
                    <a16:rowId xmlns:a16="http://schemas.microsoft.com/office/drawing/2014/main" val="2943540241"/>
                  </a:ext>
                </a:extLst>
              </a:tr>
              <a:tr h="358177">
                <a:tc>
                  <a:txBody>
                    <a:bodyPr/>
                    <a:lstStyle/>
                    <a:p>
                      <a:pPr algn="r"/>
                      <a:r>
                        <a:rPr kumimoji="1" lang="en-US" altLang="ja-JP" dirty="0"/>
                        <a:t>4</a:t>
                      </a:r>
                      <a:endParaRPr kumimoji="1" lang="ja-JP" altLang="en-US" dirty="0"/>
                    </a:p>
                  </a:txBody>
                  <a:tcPr/>
                </a:tc>
                <a:tc>
                  <a:txBody>
                    <a:bodyPr/>
                    <a:lstStyle/>
                    <a:p>
                      <a:pPr algn="r"/>
                      <a:r>
                        <a:rPr kumimoji="1" lang="en-US" altLang="ja-JP" dirty="0" err="1"/>
                        <a:t>NaN</a:t>
                      </a:r>
                      <a:endParaRPr kumimoji="1" lang="ja-JP" altLang="en-US" dirty="0"/>
                    </a:p>
                  </a:txBody>
                  <a:tcPr/>
                </a:tc>
                <a:tc>
                  <a:txBody>
                    <a:bodyPr/>
                    <a:lstStyle/>
                    <a:p>
                      <a:pPr algn="r"/>
                      <a:r>
                        <a:rPr kumimoji="1" lang="en-US" altLang="ja-JP" dirty="0" err="1"/>
                        <a:t>NaN</a:t>
                      </a:r>
                      <a:endParaRPr kumimoji="1" lang="ja-JP" altLang="en-US" dirty="0"/>
                    </a:p>
                  </a:txBody>
                  <a:tcPr/>
                </a:tc>
                <a:extLst>
                  <a:ext uri="{0D108BD9-81ED-4DB2-BD59-A6C34878D82A}">
                    <a16:rowId xmlns:a16="http://schemas.microsoft.com/office/drawing/2014/main" val="1194042052"/>
                  </a:ext>
                </a:extLst>
              </a:tr>
              <a:tr h="297217">
                <a:tc>
                  <a:txBody>
                    <a:bodyPr/>
                    <a:lstStyle/>
                    <a:p>
                      <a:pPr algn="r"/>
                      <a:r>
                        <a:rPr kumimoji="1" lang="en-US" altLang="ja-JP" dirty="0"/>
                        <a:t>5</a:t>
                      </a:r>
                      <a:endParaRPr kumimoji="1" lang="ja-JP" altLang="en-US" dirty="0"/>
                    </a:p>
                  </a:txBody>
                  <a:tcPr/>
                </a:tc>
                <a:tc>
                  <a:txBody>
                    <a:bodyPr/>
                    <a:lstStyle/>
                    <a:p>
                      <a:pPr algn="r"/>
                      <a:r>
                        <a:rPr kumimoji="1" lang="en-US" altLang="ja-JP" dirty="0" err="1"/>
                        <a:t>NaN</a:t>
                      </a:r>
                      <a:endParaRPr kumimoji="1" lang="en-US" altLang="ja-JP" dirty="0"/>
                    </a:p>
                  </a:txBody>
                  <a:tcPr/>
                </a:tc>
                <a:tc>
                  <a:txBody>
                    <a:bodyPr/>
                    <a:lstStyle/>
                    <a:p>
                      <a:pPr algn="r"/>
                      <a:r>
                        <a:rPr kumimoji="1" lang="en-US" altLang="ja-JP" dirty="0">
                          <a:solidFill>
                            <a:srgbClr val="FF0000"/>
                          </a:solidFill>
                        </a:rPr>
                        <a:t>100</a:t>
                      </a:r>
                      <a:endParaRPr kumimoji="1" lang="ja-JP" altLang="en-US" dirty="0">
                        <a:solidFill>
                          <a:srgbClr val="FF0000"/>
                        </a:solidFill>
                      </a:endParaRPr>
                    </a:p>
                  </a:txBody>
                  <a:tcPr/>
                </a:tc>
                <a:extLst>
                  <a:ext uri="{0D108BD9-81ED-4DB2-BD59-A6C34878D82A}">
                    <a16:rowId xmlns:a16="http://schemas.microsoft.com/office/drawing/2014/main" val="1162151289"/>
                  </a:ext>
                </a:extLst>
              </a:tr>
              <a:tr h="254251">
                <a:tc>
                  <a:txBody>
                    <a:bodyPr/>
                    <a:lstStyle/>
                    <a:p>
                      <a:pPr algn="r"/>
                      <a:r>
                        <a:rPr kumimoji="1" lang="en-US" altLang="ja-JP" dirty="0"/>
                        <a:t>6</a:t>
                      </a:r>
                      <a:endParaRPr kumimoji="1" lang="ja-JP" altLang="en-US" dirty="0"/>
                    </a:p>
                  </a:txBody>
                  <a:tcPr/>
                </a:tc>
                <a:tc>
                  <a:txBody>
                    <a:bodyPr/>
                    <a:lstStyle/>
                    <a:p>
                      <a:pPr algn="r"/>
                      <a:r>
                        <a:rPr kumimoji="1" lang="en-US" altLang="ja-JP" dirty="0"/>
                        <a:t>100</a:t>
                      </a:r>
                      <a:endParaRPr kumimoji="1" lang="ja-JP" altLang="en-US" dirty="0"/>
                    </a:p>
                  </a:txBody>
                  <a:tcPr/>
                </a:tc>
                <a:tc>
                  <a:txBody>
                    <a:bodyPr/>
                    <a:lstStyle/>
                    <a:p>
                      <a:pPr algn="r"/>
                      <a:r>
                        <a:rPr kumimoji="1" lang="en-US" altLang="ja-JP" dirty="0"/>
                        <a:t>100</a:t>
                      </a:r>
                      <a:endParaRPr kumimoji="1" lang="ja-JP" altLang="en-US" dirty="0"/>
                    </a:p>
                  </a:txBody>
                  <a:tcPr/>
                </a:tc>
                <a:extLst>
                  <a:ext uri="{0D108BD9-81ED-4DB2-BD59-A6C34878D82A}">
                    <a16:rowId xmlns:a16="http://schemas.microsoft.com/office/drawing/2014/main" val="3123266031"/>
                  </a:ext>
                </a:extLst>
              </a:tr>
            </a:tbl>
          </a:graphicData>
        </a:graphic>
      </p:graphicFrame>
      <p:sp>
        <p:nvSpPr>
          <p:cNvPr id="28" name="テキスト ボックス 27">
            <a:extLst>
              <a:ext uri="{FF2B5EF4-FFF2-40B4-BE49-F238E27FC236}">
                <a16:creationId xmlns:a16="http://schemas.microsoft.com/office/drawing/2014/main" id="{3D1F1ABC-1321-455A-6976-81BF7BC2DA01}"/>
              </a:ext>
            </a:extLst>
          </p:cNvPr>
          <p:cNvSpPr txBox="1"/>
          <p:nvPr/>
        </p:nvSpPr>
        <p:spPr>
          <a:xfrm>
            <a:off x="6548676" y="7581900"/>
            <a:ext cx="5078634" cy="1815882"/>
          </a:xfrm>
          <a:prstGeom prst="rect">
            <a:avLst/>
          </a:prstGeom>
          <a:noFill/>
        </p:spPr>
        <p:txBody>
          <a:bodyPr wrap="none" rtlCol="0">
            <a:spAutoFit/>
          </a:bodyPr>
          <a:lstStyle/>
          <a:p>
            <a:r>
              <a:rPr kumimoji="1" lang="ja-JP" altLang="en-US" sz="2800" dirty="0">
                <a:latin typeface="游ゴシック" panose="020B0400000000000000" pitchFamily="50" charset="-128"/>
              </a:rPr>
              <a:t>外れ値除去：</a:t>
            </a:r>
            <a:endParaRPr kumimoji="1" lang="en-US" altLang="ja-JP" sz="2800" dirty="0">
              <a:latin typeface="游ゴシック" panose="020B0400000000000000" pitchFamily="50" charset="-128"/>
              <a:ea typeface="游ゴシック" panose="020B0400000000000000" pitchFamily="50" charset="-128"/>
            </a:endParaRPr>
          </a:p>
          <a:p>
            <a:r>
              <a:rPr kumimoji="1" lang="ja-JP" altLang="en-US" sz="2800" dirty="0">
                <a:latin typeface="游ゴシック" panose="020B0400000000000000" pitchFamily="50" charset="-128"/>
              </a:rPr>
              <a:t>指数移動標準偏差を算出し、</a:t>
            </a:r>
            <a:endParaRPr kumimoji="1" lang="en-US" altLang="ja-JP" sz="2800" dirty="0">
              <a:latin typeface="游ゴシック" panose="020B0400000000000000" pitchFamily="50" charset="-128"/>
              <a:ea typeface="游ゴシック" panose="020B0400000000000000" pitchFamily="50" charset="-128"/>
            </a:endParaRPr>
          </a:p>
          <a:p>
            <a:r>
              <a:rPr kumimoji="1" lang="en-US" altLang="ja-JP" sz="2800" dirty="0">
                <a:latin typeface="游ゴシック" panose="020B0400000000000000" pitchFamily="50" charset="-128"/>
                <a:ea typeface="游ゴシック" panose="020B0400000000000000" pitchFamily="50" charset="-128"/>
              </a:rPr>
              <a:t>3.0</a:t>
            </a:r>
            <a:r>
              <a:rPr kumimoji="1" lang="ja-JP" altLang="en-US" sz="2800" dirty="0">
                <a:latin typeface="游ゴシック" panose="020B0400000000000000" pitchFamily="50" charset="-128"/>
              </a:rPr>
              <a:t>倍以上離れている箇所から</a:t>
            </a:r>
            <a:endParaRPr kumimoji="1" lang="en-US" altLang="ja-JP" sz="2800" dirty="0">
              <a:latin typeface="游ゴシック" panose="020B0400000000000000" pitchFamily="50" charset="-128"/>
              <a:ea typeface="游ゴシック" panose="020B0400000000000000" pitchFamily="50" charset="-128"/>
            </a:endParaRPr>
          </a:p>
          <a:p>
            <a:r>
              <a:rPr kumimoji="1" lang="en-US" altLang="ja-JP" sz="2800" dirty="0">
                <a:solidFill>
                  <a:srgbClr val="FF0000"/>
                </a:solidFill>
                <a:latin typeface="游ゴシック" panose="020B0400000000000000" pitchFamily="50" charset="-128"/>
                <a:ea typeface="游ゴシック" panose="020B0400000000000000" pitchFamily="50" charset="-128"/>
              </a:rPr>
              <a:t>4</a:t>
            </a:r>
            <a:r>
              <a:rPr kumimoji="1" lang="ja-JP" altLang="en-US" sz="2800" dirty="0">
                <a:solidFill>
                  <a:srgbClr val="FF0000"/>
                </a:solidFill>
                <a:latin typeface="游ゴシック" panose="020B0400000000000000" pitchFamily="50" charset="-128"/>
              </a:rPr>
              <a:t>箇所</a:t>
            </a:r>
            <a:r>
              <a:rPr kumimoji="1" lang="ja-JP" altLang="en-US" sz="2800" dirty="0">
                <a:latin typeface="游ゴシック" panose="020B0400000000000000" pitchFamily="50" charset="-128"/>
              </a:rPr>
              <a:t>を除去</a:t>
            </a:r>
            <a:endParaRPr kumimoji="1" lang="en-US" altLang="ja-JP" sz="2800" dirty="0">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6DB22D8F-6E98-0107-8F40-498470F08B73}"/>
              </a:ext>
            </a:extLst>
          </p:cNvPr>
          <p:cNvSpPr txBox="1"/>
          <p:nvPr/>
        </p:nvSpPr>
        <p:spPr>
          <a:xfrm>
            <a:off x="990600" y="8572500"/>
            <a:ext cx="5109091" cy="830997"/>
          </a:xfrm>
          <a:prstGeom prst="rect">
            <a:avLst/>
          </a:prstGeom>
          <a:noFill/>
        </p:spPr>
        <p:txBody>
          <a:bodyPr wrap="none" rtlCol="0">
            <a:spAutoFit/>
          </a:bodyPr>
          <a:lstStyle/>
          <a:p>
            <a:r>
              <a:rPr lang="ja-JP" altLang="en-US" sz="2400" b="0" i="0" dirty="0">
                <a:solidFill>
                  <a:srgbClr val="24292E"/>
                </a:solidFill>
                <a:effectLst/>
                <a:latin typeface="游ゴシック" panose="020B0400000000000000" pitchFamily="50" charset="-128"/>
              </a:rPr>
              <a:t>過去の価格よりも直近の価格になる</a:t>
            </a:r>
            <a:endParaRPr lang="en-US" altLang="ja-JP" sz="2400" b="0" i="0" dirty="0">
              <a:solidFill>
                <a:srgbClr val="24292E"/>
              </a:solidFill>
              <a:effectLst/>
              <a:latin typeface="游ゴシック" panose="020B0400000000000000" pitchFamily="50" charset="-128"/>
              <a:ea typeface="游ゴシック" panose="020B0400000000000000" pitchFamily="50" charset="-128"/>
            </a:endParaRPr>
          </a:p>
          <a:p>
            <a:r>
              <a:rPr lang="ja-JP" altLang="en-US" sz="2400" b="0" i="0" dirty="0">
                <a:solidFill>
                  <a:srgbClr val="24292E"/>
                </a:solidFill>
                <a:effectLst/>
                <a:latin typeface="游ゴシック" panose="020B0400000000000000" pitchFamily="50" charset="-128"/>
              </a:rPr>
              <a:t>ほど比重を置いて計算された平均値</a:t>
            </a:r>
            <a:endParaRPr kumimoji="1" lang="ja-JP" altLang="en-US" sz="2400" dirty="0">
              <a:latin typeface="游ゴシック" panose="020B0400000000000000" pitchFamily="50" charset="-128"/>
            </a:endParaRPr>
          </a:p>
        </p:txBody>
      </p:sp>
      <p:cxnSp>
        <p:nvCxnSpPr>
          <p:cNvPr id="12" name="直線コネクタ 11">
            <a:extLst>
              <a:ext uri="{FF2B5EF4-FFF2-40B4-BE49-F238E27FC236}">
                <a16:creationId xmlns:a16="http://schemas.microsoft.com/office/drawing/2014/main" id="{9A21EC64-07DD-8B45-43E1-31723A11E9FC}"/>
              </a:ext>
            </a:extLst>
          </p:cNvPr>
          <p:cNvCxnSpPr/>
          <p:nvPr/>
        </p:nvCxnSpPr>
        <p:spPr>
          <a:xfrm>
            <a:off x="1861158" y="8253414"/>
            <a:ext cx="1087847"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E2F26960-2C83-96A5-FE74-3167D30E0596}"/>
              </a:ext>
            </a:extLst>
          </p:cNvPr>
          <p:cNvSpPr/>
          <p:nvPr/>
        </p:nvSpPr>
        <p:spPr>
          <a:xfrm>
            <a:off x="7162801" y="5541291"/>
            <a:ext cx="304799"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013A39E-EBDF-C649-052D-1CE0AEDF6B64}"/>
              </a:ext>
            </a:extLst>
          </p:cNvPr>
          <p:cNvSpPr/>
          <p:nvPr/>
        </p:nvSpPr>
        <p:spPr>
          <a:xfrm>
            <a:off x="12115800" y="5388891"/>
            <a:ext cx="304799"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B942604-10F2-8FC0-B3C8-961127E92EA8}"/>
              </a:ext>
            </a:extLst>
          </p:cNvPr>
          <p:cNvSpPr/>
          <p:nvPr/>
        </p:nvSpPr>
        <p:spPr>
          <a:xfrm>
            <a:off x="13716001" y="5236491"/>
            <a:ext cx="304799"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36B8D100-5B2F-C1F8-4138-637258F8AE8C}"/>
              </a:ext>
            </a:extLst>
          </p:cNvPr>
          <p:cNvSpPr/>
          <p:nvPr/>
        </p:nvSpPr>
        <p:spPr>
          <a:xfrm>
            <a:off x="8686800" y="7720014"/>
            <a:ext cx="304799"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1155B729-7A59-5422-89BB-DD97B8376DF4}"/>
              </a:ext>
            </a:extLst>
          </p:cNvPr>
          <p:cNvSpPr txBox="1"/>
          <p:nvPr/>
        </p:nvSpPr>
        <p:spPr>
          <a:xfrm>
            <a:off x="7741567" y="876300"/>
            <a:ext cx="1298753" cy="461665"/>
          </a:xfrm>
          <a:prstGeom prst="rect">
            <a:avLst/>
          </a:prstGeom>
          <a:noFill/>
        </p:spPr>
        <p:txBody>
          <a:bodyPr wrap="none" rtlCol="0">
            <a:spAutoFit/>
          </a:bodyPr>
          <a:lstStyle/>
          <a:p>
            <a:r>
              <a:rPr kumimoji="1" lang="en-US" altLang="ja-JP" sz="2400" dirty="0"/>
              <a:t>RMSE:96</a:t>
            </a:r>
            <a:endParaRPr kumimoji="1" lang="ja-JP" altLang="en-US" sz="2400" dirty="0"/>
          </a:p>
        </p:txBody>
      </p:sp>
      <p:sp>
        <p:nvSpPr>
          <p:cNvPr id="58" name="正方形/長方形 57">
            <a:extLst>
              <a:ext uri="{FF2B5EF4-FFF2-40B4-BE49-F238E27FC236}">
                <a16:creationId xmlns:a16="http://schemas.microsoft.com/office/drawing/2014/main" id="{68453531-9C30-3895-B7F3-92158D9AD338}"/>
              </a:ext>
            </a:extLst>
          </p:cNvPr>
          <p:cNvSpPr/>
          <p:nvPr/>
        </p:nvSpPr>
        <p:spPr>
          <a:xfrm>
            <a:off x="641920" y="180664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店舗４４、パン</a:t>
            </a:r>
            <a:endParaRPr kumimoji="1" lang="en-US" altLang="ja-JP" sz="2800" dirty="0"/>
          </a:p>
        </p:txBody>
      </p:sp>
      <p:sp>
        <p:nvSpPr>
          <p:cNvPr id="59" name="正方形/長方形 58">
            <a:extLst>
              <a:ext uri="{FF2B5EF4-FFF2-40B4-BE49-F238E27FC236}">
                <a16:creationId xmlns:a16="http://schemas.microsoft.com/office/drawing/2014/main" id="{A955BFED-E9CC-0620-6A18-443F996CCB29}"/>
              </a:ext>
            </a:extLst>
          </p:cNvPr>
          <p:cNvSpPr/>
          <p:nvPr/>
        </p:nvSpPr>
        <p:spPr>
          <a:xfrm>
            <a:off x="3527264" y="1806644"/>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err="1"/>
              <a:t>Catboost</a:t>
            </a:r>
            <a:endParaRPr kumimoji="1" lang="en-US" altLang="ja-JP" sz="2400" dirty="0"/>
          </a:p>
        </p:txBody>
      </p:sp>
      <p:pic>
        <p:nvPicPr>
          <p:cNvPr id="60" name="図 59">
            <a:extLst>
              <a:ext uri="{FF2B5EF4-FFF2-40B4-BE49-F238E27FC236}">
                <a16:creationId xmlns:a16="http://schemas.microsoft.com/office/drawing/2014/main" id="{F48DA28D-6F72-F5C2-DC70-D8102823BB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8098" y="1422180"/>
            <a:ext cx="768928" cy="768928"/>
          </a:xfrm>
          <a:prstGeom prst="rect">
            <a:avLst/>
          </a:prstGeom>
        </p:spPr>
      </p:pic>
      <p:sp>
        <p:nvSpPr>
          <p:cNvPr id="61" name="正方形/長方形 60">
            <a:extLst>
              <a:ext uri="{FF2B5EF4-FFF2-40B4-BE49-F238E27FC236}">
                <a16:creationId xmlns:a16="http://schemas.microsoft.com/office/drawing/2014/main" id="{F0178B67-71AC-E2E0-1426-E2F73DB92526}"/>
              </a:ext>
            </a:extLst>
          </p:cNvPr>
          <p:cNvSpPr/>
          <p:nvPr/>
        </p:nvSpPr>
        <p:spPr>
          <a:xfrm>
            <a:off x="74676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特徴量追加、</a:t>
            </a:r>
            <a:endParaRPr kumimoji="1" lang="en-US" altLang="ja-JP" sz="2400" dirty="0"/>
          </a:p>
          <a:p>
            <a:r>
              <a:rPr kumimoji="1" lang="ja-JP" altLang="en-US" sz="2400" dirty="0"/>
              <a:t>外れ値除去、</a:t>
            </a:r>
            <a:endParaRPr kumimoji="1" lang="en-US" altLang="ja-JP" sz="2400" dirty="0"/>
          </a:p>
          <a:p>
            <a:r>
              <a:rPr kumimoji="1" lang="ja-JP" altLang="en-US" sz="2400" dirty="0"/>
              <a:t>欠損値処理</a:t>
            </a:r>
            <a:endParaRPr kumimoji="1" lang="en-US" altLang="ja-JP" sz="2400" dirty="0"/>
          </a:p>
        </p:txBody>
      </p:sp>
      <p:sp>
        <p:nvSpPr>
          <p:cNvPr id="62" name="正方形/長方形 61">
            <a:extLst>
              <a:ext uri="{FF2B5EF4-FFF2-40B4-BE49-F238E27FC236}">
                <a16:creationId xmlns:a16="http://schemas.microsoft.com/office/drawing/2014/main" id="{7E174A7E-BB09-B081-C647-2A90A6AB017A}"/>
              </a:ext>
            </a:extLst>
          </p:cNvPr>
          <p:cNvSpPr/>
          <p:nvPr/>
        </p:nvSpPr>
        <p:spPr>
          <a:xfrm>
            <a:off x="100584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sp>
        <p:nvSpPr>
          <p:cNvPr id="64" name="正方形/長方形 63">
            <a:extLst>
              <a:ext uri="{FF2B5EF4-FFF2-40B4-BE49-F238E27FC236}">
                <a16:creationId xmlns:a16="http://schemas.microsoft.com/office/drawing/2014/main" id="{421E3053-3D40-88BA-DE22-18D02AABD701}"/>
              </a:ext>
            </a:extLst>
          </p:cNvPr>
          <p:cNvSpPr/>
          <p:nvPr/>
        </p:nvSpPr>
        <p:spPr>
          <a:xfrm>
            <a:off x="14325600" y="1752547"/>
            <a:ext cx="1742344"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000" dirty="0"/>
              <a:t>アンサンブル</a:t>
            </a:r>
            <a:endParaRPr kumimoji="1" lang="en-US" altLang="ja-JP" sz="2000" dirty="0"/>
          </a:p>
        </p:txBody>
      </p:sp>
      <p:sp>
        <p:nvSpPr>
          <p:cNvPr id="65" name="矢印: 右 64">
            <a:extLst>
              <a:ext uri="{FF2B5EF4-FFF2-40B4-BE49-F238E27FC236}">
                <a16:creationId xmlns:a16="http://schemas.microsoft.com/office/drawing/2014/main" id="{814D0AFE-4E58-C677-1FAB-D1E8166AD834}"/>
              </a:ext>
            </a:extLst>
          </p:cNvPr>
          <p:cNvSpPr/>
          <p:nvPr/>
        </p:nvSpPr>
        <p:spPr>
          <a:xfrm>
            <a:off x="2841464" y="245117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矢印: 右 66">
            <a:extLst>
              <a:ext uri="{FF2B5EF4-FFF2-40B4-BE49-F238E27FC236}">
                <a16:creationId xmlns:a16="http://schemas.microsoft.com/office/drawing/2014/main" id="{5EFC5998-BFF2-0CCC-E633-3ACE133644B7}"/>
              </a:ext>
            </a:extLst>
          </p:cNvPr>
          <p:cNvSpPr/>
          <p:nvPr/>
        </p:nvSpPr>
        <p:spPr>
          <a:xfrm>
            <a:off x="6781800" y="2397077"/>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矢印: 右 67">
            <a:extLst>
              <a:ext uri="{FF2B5EF4-FFF2-40B4-BE49-F238E27FC236}">
                <a16:creationId xmlns:a16="http://schemas.microsoft.com/office/drawing/2014/main" id="{65DFEA0E-02B1-6C99-DC8A-4F19CC973818}"/>
              </a:ext>
            </a:extLst>
          </p:cNvPr>
          <p:cNvSpPr/>
          <p:nvPr/>
        </p:nvSpPr>
        <p:spPr>
          <a:xfrm>
            <a:off x="9220200" y="23400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矢印: 右 68">
            <a:extLst>
              <a:ext uri="{FF2B5EF4-FFF2-40B4-BE49-F238E27FC236}">
                <a16:creationId xmlns:a16="http://schemas.microsoft.com/office/drawing/2014/main" id="{EBCD8EA8-2933-90A2-A82D-5C119099F0E4}"/>
              </a:ext>
            </a:extLst>
          </p:cNvPr>
          <p:cNvSpPr/>
          <p:nvPr/>
        </p:nvSpPr>
        <p:spPr>
          <a:xfrm rot="18798691">
            <a:off x="11839839" y="181010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右 69">
            <a:extLst>
              <a:ext uri="{FF2B5EF4-FFF2-40B4-BE49-F238E27FC236}">
                <a16:creationId xmlns:a16="http://schemas.microsoft.com/office/drawing/2014/main" id="{C3B4B2C6-5421-167C-B505-29ED62DB597F}"/>
              </a:ext>
            </a:extLst>
          </p:cNvPr>
          <p:cNvSpPr/>
          <p:nvPr/>
        </p:nvSpPr>
        <p:spPr>
          <a:xfrm>
            <a:off x="13563600" y="237481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正方形/長方形 70">
            <a:extLst>
              <a:ext uri="{FF2B5EF4-FFF2-40B4-BE49-F238E27FC236}">
                <a16:creationId xmlns:a16="http://schemas.microsoft.com/office/drawing/2014/main" id="{B4FD559E-4C1A-3324-D05B-B4DE342CA678}"/>
              </a:ext>
            </a:extLst>
          </p:cNvPr>
          <p:cNvSpPr/>
          <p:nvPr/>
        </p:nvSpPr>
        <p:spPr>
          <a:xfrm>
            <a:off x="5844568" y="1758834"/>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72" name="矢印: 右 71">
            <a:extLst>
              <a:ext uri="{FF2B5EF4-FFF2-40B4-BE49-F238E27FC236}">
                <a16:creationId xmlns:a16="http://schemas.microsoft.com/office/drawing/2014/main" id="{A4382A6E-5156-2658-39BE-F6D9F97BB7FA}"/>
              </a:ext>
            </a:extLst>
          </p:cNvPr>
          <p:cNvSpPr/>
          <p:nvPr/>
        </p:nvSpPr>
        <p:spPr>
          <a:xfrm>
            <a:off x="5114880" y="240336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3" name="図 72">
            <a:extLst>
              <a:ext uri="{FF2B5EF4-FFF2-40B4-BE49-F238E27FC236}">
                <a16:creationId xmlns:a16="http://schemas.microsoft.com/office/drawing/2014/main" id="{27FFD550-8197-414B-DF9B-6CAC7B48FE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6889" y="1409685"/>
            <a:ext cx="731464" cy="731464"/>
          </a:xfrm>
          <a:prstGeom prst="rect">
            <a:avLst/>
          </a:prstGeom>
          <a:noFill/>
          <a:ln w="47625">
            <a:noFill/>
          </a:ln>
        </p:spPr>
      </p:pic>
      <p:sp>
        <p:nvSpPr>
          <p:cNvPr id="74" name="Google Shape;225;p23">
            <a:extLst>
              <a:ext uri="{FF2B5EF4-FFF2-40B4-BE49-F238E27FC236}">
                <a16:creationId xmlns:a16="http://schemas.microsoft.com/office/drawing/2014/main" id="{00BACDB2-6758-41A3-20DF-B904974B4BF4}"/>
              </a:ext>
            </a:extLst>
          </p:cNvPr>
          <p:cNvSpPr/>
          <p:nvPr/>
        </p:nvSpPr>
        <p:spPr>
          <a:xfrm>
            <a:off x="5943600" y="296147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75" name="矢印: 右 74">
            <a:extLst>
              <a:ext uri="{FF2B5EF4-FFF2-40B4-BE49-F238E27FC236}">
                <a16:creationId xmlns:a16="http://schemas.microsoft.com/office/drawing/2014/main" id="{64210306-E498-BFD8-71C7-A75AEADEACF9}"/>
              </a:ext>
            </a:extLst>
          </p:cNvPr>
          <p:cNvSpPr/>
          <p:nvPr/>
        </p:nvSpPr>
        <p:spPr>
          <a:xfrm>
            <a:off x="16154400" y="24162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正方形/長方形 75">
            <a:extLst>
              <a:ext uri="{FF2B5EF4-FFF2-40B4-BE49-F238E27FC236}">
                <a16:creationId xmlns:a16="http://schemas.microsoft.com/office/drawing/2014/main" id="{2D4B5B02-A849-92CA-39CA-400F14CC5BEA}"/>
              </a:ext>
            </a:extLst>
          </p:cNvPr>
          <p:cNvSpPr/>
          <p:nvPr/>
        </p:nvSpPr>
        <p:spPr>
          <a:xfrm>
            <a:off x="16893568" y="1752547"/>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77" name="Google Shape;225;p23">
            <a:extLst>
              <a:ext uri="{FF2B5EF4-FFF2-40B4-BE49-F238E27FC236}">
                <a16:creationId xmlns:a16="http://schemas.microsoft.com/office/drawing/2014/main" id="{2379D62A-ABFA-643F-B5FB-13090161B01C}"/>
              </a:ext>
            </a:extLst>
          </p:cNvPr>
          <p:cNvSpPr/>
          <p:nvPr/>
        </p:nvSpPr>
        <p:spPr>
          <a:xfrm>
            <a:off x="17032258" y="2857500"/>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79" name="矢印: 右 78">
            <a:extLst>
              <a:ext uri="{FF2B5EF4-FFF2-40B4-BE49-F238E27FC236}">
                <a16:creationId xmlns:a16="http://schemas.microsoft.com/office/drawing/2014/main" id="{AEB33790-10CE-66E9-3859-DD0C742E46CB}"/>
              </a:ext>
            </a:extLst>
          </p:cNvPr>
          <p:cNvSpPr/>
          <p:nvPr/>
        </p:nvSpPr>
        <p:spPr>
          <a:xfrm rot="2921480">
            <a:off x="11895337" y="303230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0" name="グループ化 79">
            <a:extLst>
              <a:ext uri="{FF2B5EF4-FFF2-40B4-BE49-F238E27FC236}">
                <a16:creationId xmlns:a16="http://schemas.microsoft.com/office/drawing/2014/main" id="{E336D17A-4865-7D03-8675-98EF485820C8}"/>
              </a:ext>
            </a:extLst>
          </p:cNvPr>
          <p:cNvGrpSpPr/>
          <p:nvPr/>
        </p:nvGrpSpPr>
        <p:grpSpPr>
          <a:xfrm>
            <a:off x="12836236" y="2345280"/>
            <a:ext cx="346364" cy="381000"/>
            <a:chOff x="11658600" y="2400300"/>
            <a:chExt cx="768928" cy="768928"/>
          </a:xfrm>
        </p:grpSpPr>
        <p:sp>
          <p:nvSpPr>
            <p:cNvPr id="81" name="四角形: 角を丸くする 80">
              <a:extLst>
                <a:ext uri="{FF2B5EF4-FFF2-40B4-BE49-F238E27FC236}">
                  <a16:creationId xmlns:a16="http://schemas.microsoft.com/office/drawing/2014/main" id="{91C0A910-ED52-9AC3-1D3C-D5B9338EF93D}"/>
                </a:ext>
              </a:extLst>
            </p:cNvPr>
            <p:cNvSpPr/>
            <p:nvPr/>
          </p:nvSpPr>
          <p:spPr>
            <a:xfrm>
              <a:off x="11658600" y="271311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四角形: 角を丸くする 81">
              <a:extLst>
                <a:ext uri="{FF2B5EF4-FFF2-40B4-BE49-F238E27FC236}">
                  <a16:creationId xmlns:a16="http://schemas.microsoft.com/office/drawing/2014/main" id="{5E2D2FF9-63BF-E414-E8C1-E483FE0D0223}"/>
                </a:ext>
              </a:extLst>
            </p:cNvPr>
            <p:cNvSpPr/>
            <p:nvPr/>
          </p:nvSpPr>
          <p:spPr>
            <a:xfrm rot="5400000">
              <a:off x="11670929" y="272435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テキスト ボックス 83">
            <a:extLst>
              <a:ext uri="{FF2B5EF4-FFF2-40B4-BE49-F238E27FC236}">
                <a16:creationId xmlns:a16="http://schemas.microsoft.com/office/drawing/2014/main" id="{BD322579-8622-A939-2515-43B600B677C9}"/>
              </a:ext>
            </a:extLst>
          </p:cNvPr>
          <p:cNvSpPr txBox="1"/>
          <p:nvPr/>
        </p:nvSpPr>
        <p:spPr>
          <a:xfrm>
            <a:off x="403753" y="564059"/>
            <a:ext cx="3013967" cy="769441"/>
          </a:xfrm>
          <a:prstGeom prst="rect">
            <a:avLst/>
          </a:prstGeom>
          <a:noFill/>
        </p:spPr>
        <p:txBody>
          <a:bodyPr wrap="none" rtlCol="0">
            <a:spAutoFit/>
          </a:bodyPr>
          <a:lstStyle/>
          <a:p>
            <a:r>
              <a:rPr kumimoji="1" lang="ja-JP" altLang="en-US" sz="4400" b="1" dirty="0">
                <a:solidFill>
                  <a:srgbClr val="0070C0"/>
                </a:solidFill>
                <a:latin typeface="+mn-ea"/>
              </a:rPr>
              <a:t>特徴量作成</a:t>
            </a:r>
          </a:p>
        </p:txBody>
      </p:sp>
      <p:sp>
        <p:nvSpPr>
          <p:cNvPr id="85" name="テキスト ボックス 84">
            <a:extLst>
              <a:ext uri="{FF2B5EF4-FFF2-40B4-BE49-F238E27FC236}">
                <a16:creationId xmlns:a16="http://schemas.microsoft.com/office/drawing/2014/main" id="{97A05188-E0D3-0D89-76D6-DEFFD12C0F1E}"/>
              </a:ext>
            </a:extLst>
          </p:cNvPr>
          <p:cNvSpPr txBox="1"/>
          <p:nvPr/>
        </p:nvSpPr>
        <p:spPr>
          <a:xfrm>
            <a:off x="5835720" y="875455"/>
            <a:ext cx="1454244" cy="461665"/>
          </a:xfrm>
          <a:prstGeom prst="rect">
            <a:avLst/>
          </a:prstGeom>
          <a:noFill/>
        </p:spPr>
        <p:txBody>
          <a:bodyPr wrap="none" rtlCol="0">
            <a:spAutoFit/>
          </a:bodyPr>
          <a:lstStyle/>
          <a:p>
            <a:r>
              <a:rPr kumimoji="1" lang="en-US" altLang="ja-JP" sz="2400" dirty="0"/>
              <a:t>RMSE:138</a:t>
            </a:r>
            <a:endParaRPr kumimoji="1" lang="ja-JP" altLang="en-US" sz="2400" dirty="0"/>
          </a:p>
        </p:txBody>
      </p:sp>
      <p:pic>
        <p:nvPicPr>
          <p:cNvPr id="2" name="Picture 4" descr="歯車・ギアのイラスト | かわいいフリー素材集 いらすとや">
            <a:extLst>
              <a:ext uri="{FF2B5EF4-FFF2-40B4-BE49-F238E27FC236}">
                <a16:creationId xmlns:a16="http://schemas.microsoft.com/office/drawing/2014/main" id="{B1885675-237F-FA94-4917-AABAB1CAE1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6221" y="1433878"/>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62;p25">
            <a:extLst>
              <a:ext uri="{FF2B5EF4-FFF2-40B4-BE49-F238E27FC236}">
                <a16:creationId xmlns:a16="http://schemas.microsoft.com/office/drawing/2014/main" id="{07767847-DEE1-912D-E62A-EB046E1C697A}"/>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4" name="正方形/長方形 3">
            <a:extLst>
              <a:ext uri="{FF2B5EF4-FFF2-40B4-BE49-F238E27FC236}">
                <a16:creationId xmlns:a16="http://schemas.microsoft.com/office/drawing/2014/main" id="{030D5CDE-C9E0-4E1D-39EF-598784A64340}"/>
              </a:ext>
            </a:extLst>
          </p:cNvPr>
          <p:cNvSpPr/>
          <p:nvPr/>
        </p:nvSpPr>
        <p:spPr>
          <a:xfrm>
            <a:off x="12558999" y="571500"/>
            <a:ext cx="1102578"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PCA</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en-US" altLang="ja-JP" sz="2400" dirty="0">
                <a:latin typeface="游ゴシック" panose="020B0400000000000000" pitchFamily="50" charset="-128"/>
                <a:ea typeface="游ゴシック" panose="020B0400000000000000" pitchFamily="50" charset="-128"/>
              </a:rPr>
              <a:t>UMAP</a:t>
            </a:r>
          </a:p>
        </p:txBody>
      </p:sp>
      <p:sp>
        <p:nvSpPr>
          <p:cNvPr id="5" name="正方形/長方形 4">
            <a:extLst>
              <a:ext uri="{FF2B5EF4-FFF2-40B4-BE49-F238E27FC236}">
                <a16:creationId xmlns:a16="http://schemas.microsoft.com/office/drawing/2014/main" id="{461DD83B-FE14-BACE-F7E4-0E3DD6245448}"/>
              </a:ext>
            </a:extLst>
          </p:cNvPr>
          <p:cNvSpPr/>
          <p:nvPr/>
        </p:nvSpPr>
        <p:spPr>
          <a:xfrm>
            <a:off x="12551365" y="2934623"/>
            <a:ext cx="114564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t-SNE</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ja-JP" altLang="en-US" sz="2000" dirty="0">
                <a:latin typeface="游ゴシック" panose="020B0400000000000000" pitchFamily="50" charset="-128"/>
              </a:rPr>
              <a:t>トレンド</a:t>
            </a:r>
            <a:endParaRPr kumimoji="1" lang="en-US" altLang="ja-JP" sz="20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794B96E1-2D53-18D1-2259-3F52DB0D09F4}"/>
              </a:ext>
            </a:extLst>
          </p:cNvPr>
          <p:cNvSpPr txBox="1"/>
          <p:nvPr/>
        </p:nvSpPr>
        <p:spPr>
          <a:xfrm>
            <a:off x="1665892" y="4956785"/>
            <a:ext cx="4688681" cy="830997"/>
          </a:xfrm>
          <a:prstGeom prst="rect">
            <a:avLst/>
          </a:prstGeom>
          <a:noFill/>
        </p:spPr>
        <p:txBody>
          <a:bodyPr wrap="square" rtlCol="0">
            <a:spAutoFit/>
          </a:bodyPr>
          <a:lstStyle/>
          <a:p>
            <a:r>
              <a:rPr kumimoji="1" lang="ja-JP" altLang="en-US" sz="2400" dirty="0">
                <a:latin typeface="游ゴシック" panose="020B0400000000000000" pitchFamily="50" charset="-128"/>
              </a:rPr>
              <a:t>訓練データ</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決定係数</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a:t>
            </a:r>
            <a:r>
              <a:rPr kumimoji="1" lang="en-US" altLang="ja-JP" sz="2400" dirty="0">
                <a:latin typeface="游ゴシック" panose="020B0400000000000000" pitchFamily="50" charset="-128"/>
                <a:ea typeface="游ゴシック" panose="020B0400000000000000" pitchFamily="50" charset="-128"/>
              </a:rPr>
              <a:t>0.78</a:t>
            </a:r>
          </a:p>
          <a:p>
            <a:r>
              <a:rPr kumimoji="1" lang="ja-JP" altLang="en-US" sz="2400" dirty="0">
                <a:latin typeface="游ゴシック" panose="020B0400000000000000" pitchFamily="50" charset="-128"/>
              </a:rPr>
              <a:t>検証データ</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rPr>
              <a:t>決定係数</a:t>
            </a:r>
            <a:r>
              <a:rPr kumimoji="1" lang="en-US" altLang="ja-JP" sz="2400" dirty="0">
                <a:latin typeface="游ゴシック" panose="020B0400000000000000" pitchFamily="50" charset="-128"/>
                <a:ea typeface="游ゴシック" panose="020B0400000000000000" pitchFamily="50" charset="-128"/>
              </a:rPr>
              <a:t>):0.86</a:t>
            </a:r>
            <a:endParaRPr kumimoji="1" lang="ja-JP" altLang="en-US" sz="2400" dirty="0">
              <a:latin typeface="游ゴシック" panose="020B0400000000000000" pitchFamily="50" charset="-128"/>
            </a:endParaRPr>
          </a:p>
        </p:txBody>
      </p:sp>
      <p:sp>
        <p:nvSpPr>
          <p:cNvPr id="8" name="正方形/長方形 7">
            <a:extLst>
              <a:ext uri="{FF2B5EF4-FFF2-40B4-BE49-F238E27FC236}">
                <a16:creationId xmlns:a16="http://schemas.microsoft.com/office/drawing/2014/main" id="{691608C6-9D49-E2D4-D18E-30B58B5B7A2C}"/>
              </a:ext>
            </a:extLst>
          </p:cNvPr>
          <p:cNvSpPr/>
          <p:nvPr/>
        </p:nvSpPr>
        <p:spPr>
          <a:xfrm>
            <a:off x="1676400" y="4914900"/>
            <a:ext cx="4072457" cy="9496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739794F-B5A9-DCE5-A3AE-B15D7D6D6745}"/>
              </a:ext>
            </a:extLst>
          </p:cNvPr>
          <p:cNvSpPr/>
          <p:nvPr/>
        </p:nvSpPr>
        <p:spPr>
          <a:xfrm>
            <a:off x="7415514" y="875455"/>
            <a:ext cx="1792531" cy="28963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661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06466"/>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9" name="テキスト ボックス 8">
            <a:extLst>
              <a:ext uri="{FF2B5EF4-FFF2-40B4-BE49-F238E27FC236}">
                <a16:creationId xmlns:a16="http://schemas.microsoft.com/office/drawing/2014/main" id="{1F4DB612-0FDE-23F1-7462-324161DA1F4B}"/>
              </a:ext>
            </a:extLst>
          </p:cNvPr>
          <p:cNvSpPr txBox="1"/>
          <p:nvPr/>
        </p:nvSpPr>
        <p:spPr>
          <a:xfrm>
            <a:off x="7741567" y="876300"/>
            <a:ext cx="1298753" cy="461665"/>
          </a:xfrm>
          <a:prstGeom prst="rect">
            <a:avLst/>
          </a:prstGeom>
          <a:noFill/>
        </p:spPr>
        <p:txBody>
          <a:bodyPr wrap="none" rtlCol="0">
            <a:spAutoFit/>
          </a:bodyPr>
          <a:lstStyle/>
          <a:p>
            <a:r>
              <a:rPr kumimoji="1" lang="en-US" altLang="ja-JP" sz="2400" dirty="0"/>
              <a:t>RMSE:96</a:t>
            </a:r>
            <a:endParaRPr kumimoji="1" lang="ja-JP" altLang="en-US" sz="2400" dirty="0"/>
          </a:p>
        </p:txBody>
      </p:sp>
      <p:sp>
        <p:nvSpPr>
          <p:cNvPr id="10" name="正方形/長方形 9">
            <a:extLst>
              <a:ext uri="{FF2B5EF4-FFF2-40B4-BE49-F238E27FC236}">
                <a16:creationId xmlns:a16="http://schemas.microsoft.com/office/drawing/2014/main" id="{53620848-F07B-44B6-28B1-CA23950A61CE}"/>
              </a:ext>
            </a:extLst>
          </p:cNvPr>
          <p:cNvSpPr/>
          <p:nvPr/>
        </p:nvSpPr>
        <p:spPr>
          <a:xfrm>
            <a:off x="641920" y="180664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店舗４４、パン</a:t>
            </a:r>
            <a:endParaRPr kumimoji="1" lang="en-US" altLang="ja-JP" sz="2800" dirty="0"/>
          </a:p>
        </p:txBody>
      </p:sp>
      <p:sp>
        <p:nvSpPr>
          <p:cNvPr id="12" name="正方形/長方形 11">
            <a:extLst>
              <a:ext uri="{FF2B5EF4-FFF2-40B4-BE49-F238E27FC236}">
                <a16:creationId xmlns:a16="http://schemas.microsoft.com/office/drawing/2014/main" id="{B6511D03-4654-671F-56CF-A00687B6FD09}"/>
              </a:ext>
            </a:extLst>
          </p:cNvPr>
          <p:cNvSpPr/>
          <p:nvPr/>
        </p:nvSpPr>
        <p:spPr>
          <a:xfrm>
            <a:off x="3527264" y="1806644"/>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err="1"/>
              <a:t>Catboost</a:t>
            </a:r>
            <a:endParaRPr kumimoji="1" lang="en-US" altLang="ja-JP" sz="2400" dirty="0"/>
          </a:p>
        </p:txBody>
      </p:sp>
      <p:pic>
        <p:nvPicPr>
          <p:cNvPr id="13" name="図 12">
            <a:extLst>
              <a:ext uri="{FF2B5EF4-FFF2-40B4-BE49-F238E27FC236}">
                <a16:creationId xmlns:a16="http://schemas.microsoft.com/office/drawing/2014/main" id="{26D3C9A8-AC25-845D-C0DF-C29436366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8098" y="1422180"/>
            <a:ext cx="768928" cy="768928"/>
          </a:xfrm>
          <a:prstGeom prst="rect">
            <a:avLst/>
          </a:prstGeom>
        </p:spPr>
      </p:pic>
      <p:sp>
        <p:nvSpPr>
          <p:cNvPr id="16" name="正方形/長方形 15">
            <a:extLst>
              <a:ext uri="{FF2B5EF4-FFF2-40B4-BE49-F238E27FC236}">
                <a16:creationId xmlns:a16="http://schemas.microsoft.com/office/drawing/2014/main" id="{70C13955-E114-8F42-48DD-57E1DF16830B}"/>
              </a:ext>
            </a:extLst>
          </p:cNvPr>
          <p:cNvSpPr/>
          <p:nvPr/>
        </p:nvSpPr>
        <p:spPr>
          <a:xfrm>
            <a:off x="74676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特徴量追加、</a:t>
            </a:r>
            <a:endParaRPr kumimoji="1" lang="en-US" altLang="ja-JP" sz="2400" dirty="0"/>
          </a:p>
          <a:p>
            <a:r>
              <a:rPr kumimoji="1" lang="ja-JP" altLang="en-US" sz="2400" dirty="0"/>
              <a:t>外れ値除去、</a:t>
            </a:r>
            <a:endParaRPr kumimoji="1" lang="en-US" altLang="ja-JP" sz="2400" dirty="0"/>
          </a:p>
          <a:p>
            <a:r>
              <a:rPr kumimoji="1" lang="ja-JP" altLang="en-US" sz="2400" dirty="0"/>
              <a:t>欠損値処理</a:t>
            </a:r>
            <a:endParaRPr kumimoji="1" lang="en-US" altLang="ja-JP" sz="2400" dirty="0"/>
          </a:p>
        </p:txBody>
      </p:sp>
      <p:sp>
        <p:nvSpPr>
          <p:cNvPr id="18" name="正方形/長方形 17">
            <a:extLst>
              <a:ext uri="{FF2B5EF4-FFF2-40B4-BE49-F238E27FC236}">
                <a16:creationId xmlns:a16="http://schemas.microsoft.com/office/drawing/2014/main" id="{09A9C9FF-3349-0E58-18BD-7B5CFF9F47F2}"/>
              </a:ext>
            </a:extLst>
          </p:cNvPr>
          <p:cNvSpPr/>
          <p:nvPr/>
        </p:nvSpPr>
        <p:spPr>
          <a:xfrm>
            <a:off x="10057812" y="1762825"/>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sp>
        <p:nvSpPr>
          <p:cNvPr id="21" name="正方形/長方形 20">
            <a:extLst>
              <a:ext uri="{FF2B5EF4-FFF2-40B4-BE49-F238E27FC236}">
                <a16:creationId xmlns:a16="http://schemas.microsoft.com/office/drawing/2014/main" id="{60E6FD06-E636-FFB9-106C-66165010776C}"/>
              </a:ext>
            </a:extLst>
          </p:cNvPr>
          <p:cNvSpPr/>
          <p:nvPr/>
        </p:nvSpPr>
        <p:spPr>
          <a:xfrm>
            <a:off x="14325600" y="1752547"/>
            <a:ext cx="1742344"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000" dirty="0"/>
              <a:t>アンサンブル</a:t>
            </a:r>
            <a:endParaRPr kumimoji="1" lang="en-US" altLang="ja-JP" sz="2000" dirty="0"/>
          </a:p>
        </p:txBody>
      </p:sp>
      <p:sp>
        <p:nvSpPr>
          <p:cNvPr id="24" name="矢印: 右 23">
            <a:extLst>
              <a:ext uri="{FF2B5EF4-FFF2-40B4-BE49-F238E27FC236}">
                <a16:creationId xmlns:a16="http://schemas.microsoft.com/office/drawing/2014/main" id="{FE70AFA6-50F7-1A0F-E329-437ADA2C00A1}"/>
              </a:ext>
            </a:extLst>
          </p:cNvPr>
          <p:cNvSpPr/>
          <p:nvPr/>
        </p:nvSpPr>
        <p:spPr>
          <a:xfrm>
            <a:off x="2841464" y="245117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D68D39BE-BCEC-A725-9D14-51E94CD4DEE5}"/>
              </a:ext>
            </a:extLst>
          </p:cNvPr>
          <p:cNvSpPr/>
          <p:nvPr/>
        </p:nvSpPr>
        <p:spPr>
          <a:xfrm>
            <a:off x="6781800" y="2397077"/>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AFCD37B5-4FA7-D1DF-2DD5-E5445861BDAB}"/>
              </a:ext>
            </a:extLst>
          </p:cNvPr>
          <p:cNvSpPr/>
          <p:nvPr/>
        </p:nvSpPr>
        <p:spPr>
          <a:xfrm>
            <a:off x="9220200" y="23400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31FE0240-CA6F-22F4-C865-005511D5A2DB}"/>
              </a:ext>
            </a:extLst>
          </p:cNvPr>
          <p:cNvSpPr/>
          <p:nvPr/>
        </p:nvSpPr>
        <p:spPr>
          <a:xfrm rot="18798691">
            <a:off x="11839839" y="181010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01C9A95-A945-3964-450B-E84502B23F0E}"/>
              </a:ext>
            </a:extLst>
          </p:cNvPr>
          <p:cNvSpPr/>
          <p:nvPr/>
        </p:nvSpPr>
        <p:spPr>
          <a:xfrm>
            <a:off x="13563600" y="237481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a:extLst>
              <a:ext uri="{FF2B5EF4-FFF2-40B4-BE49-F238E27FC236}">
                <a16:creationId xmlns:a16="http://schemas.microsoft.com/office/drawing/2014/main" id="{8A0BFFD2-3854-6DC2-7992-A7FB52DF85F6}"/>
              </a:ext>
            </a:extLst>
          </p:cNvPr>
          <p:cNvSpPr/>
          <p:nvPr/>
        </p:nvSpPr>
        <p:spPr>
          <a:xfrm>
            <a:off x="5844568" y="1758834"/>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45" name="矢印: 右 44">
            <a:extLst>
              <a:ext uri="{FF2B5EF4-FFF2-40B4-BE49-F238E27FC236}">
                <a16:creationId xmlns:a16="http://schemas.microsoft.com/office/drawing/2014/main" id="{ED41AD4D-F638-D05E-84BB-1A3B0150ADA0}"/>
              </a:ext>
            </a:extLst>
          </p:cNvPr>
          <p:cNvSpPr/>
          <p:nvPr/>
        </p:nvSpPr>
        <p:spPr>
          <a:xfrm>
            <a:off x="5114880" y="240336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7" name="図 46">
            <a:extLst>
              <a:ext uri="{FF2B5EF4-FFF2-40B4-BE49-F238E27FC236}">
                <a16:creationId xmlns:a16="http://schemas.microsoft.com/office/drawing/2014/main" id="{0BABCA8A-5F2A-C786-497C-E0827B5EF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889" y="1409685"/>
            <a:ext cx="731464" cy="731464"/>
          </a:xfrm>
          <a:prstGeom prst="rect">
            <a:avLst/>
          </a:prstGeom>
          <a:noFill/>
          <a:ln w="47625">
            <a:noFill/>
          </a:ln>
        </p:spPr>
      </p:pic>
      <p:sp>
        <p:nvSpPr>
          <p:cNvPr id="48" name="Google Shape;225;p23">
            <a:extLst>
              <a:ext uri="{FF2B5EF4-FFF2-40B4-BE49-F238E27FC236}">
                <a16:creationId xmlns:a16="http://schemas.microsoft.com/office/drawing/2014/main" id="{D1E42140-7D5D-AB3D-3BC3-965D5B0AD242}"/>
              </a:ext>
            </a:extLst>
          </p:cNvPr>
          <p:cNvSpPr/>
          <p:nvPr/>
        </p:nvSpPr>
        <p:spPr>
          <a:xfrm>
            <a:off x="5943600" y="296147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49" name="矢印: 右 48">
            <a:extLst>
              <a:ext uri="{FF2B5EF4-FFF2-40B4-BE49-F238E27FC236}">
                <a16:creationId xmlns:a16="http://schemas.microsoft.com/office/drawing/2014/main" id="{CD2915F5-8F1E-CAB0-63D3-78407C3D481D}"/>
              </a:ext>
            </a:extLst>
          </p:cNvPr>
          <p:cNvSpPr/>
          <p:nvPr/>
        </p:nvSpPr>
        <p:spPr>
          <a:xfrm>
            <a:off x="16154400" y="24162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a:extLst>
              <a:ext uri="{FF2B5EF4-FFF2-40B4-BE49-F238E27FC236}">
                <a16:creationId xmlns:a16="http://schemas.microsoft.com/office/drawing/2014/main" id="{D2DD67F4-7F54-4407-2D68-F08C240A2284}"/>
              </a:ext>
            </a:extLst>
          </p:cNvPr>
          <p:cNvSpPr/>
          <p:nvPr/>
        </p:nvSpPr>
        <p:spPr>
          <a:xfrm>
            <a:off x="16893568" y="1752547"/>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51" name="Google Shape;225;p23">
            <a:extLst>
              <a:ext uri="{FF2B5EF4-FFF2-40B4-BE49-F238E27FC236}">
                <a16:creationId xmlns:a16="http://schemas.microsoft.com/office/drawing/2014/main" id="{FA25D0C5-A3A8-E679-A4DF-928C186A5CC6}"/>
              </a:ext>
            </a:extLst>
          </p:cNvPr>
          <p:cNvSpPr/>
          <p:nvPr/>
        </p:nvSpPr>
        <p:spPr>
          <a:xfrm>
            <a:off x="17032258" y="2857500"/>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53" name="矢印: 右 52">
            <a:extLst>
              <a:ext uri="{FF2B5EF4-FFF2-40B4-BE49-F238E27FC236}">
                <a16:creationId xmlns:a16="http://schemas.microsoft.com/office/drawing/2014/main" id="{DE2C9148-12E5-AC48-49F3-64A8DFE2235B}"/>
              </a:ext>
            </a:extLst>
          </p:cNvPr>
          <p:cNvSpPr/>
          <p:nvPr/>
        </p:nvSpPr>
        <p:spPr>
          <a:xfrm rot="2921480">
            <a:off x="11895337" y="303230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6454C602-F3B9-98AB-5A62-567B28EB22D1}"/>
              </a:ext>
            </a:extLst>
          </p:cNvPr>
          <p:cNvGrpSpPr/>
          <p:nvPr/>
        </p:nvGrpSpPr>
        <p:grpSpPr>
          <a:xfrm>
            <a:off x="12836236" y="2345280"/>
            <a:ext cx="346364" cy="381000"/>
            <a:chOff x="11658600" y="2400300"/>
            <a:chExt cx="768928" cy="768928"/>
          </a:xfrm>
        </p:grpSpPr>
        <p:sp>
          <p:nvSpPr>
            <p:cNvPr id="55" name="四角形: 角を丸くする 54">
              <a:extLst>
                <a:ext uri="{FF2B5EF4-FFF2-40B4-BE49-F238E27FC236}">
                  <a16:creationId xmlns:a16="http://schemas.microsoft.com/office/drawing/2014/main" id="{81B01F1B-C879-3359-E552-2811A1B97817}"/>
                </a:ext>
              </a:extLst>
            </p:cNvPr>
            <p:cNvSpPr/>
            <p:nvPr/>
          </p:nvSpPr>
          <p:spPr>
            <a:xfrm>
              <a:off x="11658600" y="271311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42342208-09AD-3B20-AE1A-9C7D924872B0}"/>
                </a:ext>
              </a:extLst>
            </p:cNvPr>
            <p:cNvSpPr/>
            <p:nvPr/>
          </p:nvSpPr>
          <p:spPr>
            <a:xfrm rot="5400000">
              <a:off x="11670929" y="272435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71BE0DB9-815E-F406-1F32-3BC79DA8009F}"/>
              </a:ext>
            </a:extLst>
          </p:cNvPr>
          <p:cNvSpPr txBox="1"/>
          <p:nvPr/>
        </p:nvSpPr>
        <p:spPr>
          <a:xfrm>
            <a:off x="403753" y="564059"/>
            <a:ext cx="2448106" cy="769441"/>
          </a:xfrm>
          <a:prstGeom prst="rect">
            <a:avLst/>
          </a:prstGeom>
          <a:noFill/>
        </p:spPr>
        <p:txBody>
          <a:bodyPr wrap="none" rtlCol="0">
            <a:spAutoFit/>
          </a:bodyPr>
          <a:lstStyle/>
          <a:p>
            <a:r>
              <a:rPr kumimoji="1" lang="ja-JP" altLang="en-US" sz="4400" b="1" dirty="0">
                <a:solidFill>
                  <a:srgbClr val="0070C0"/>
                </a:solidFill>
                <a:latin typeface="+mn-ea"/>
              </a:rPr>
              <a:t>次元削減</a:t>
            </a:r>
          </a:p>
        </p:txBody>
      </p:sp>
      <p:sp>
        <p:nvSpPr>
          <p:cNvPr id="59" name="テキスト ボックス 58">
            <a:extLst>
              <a:ext uri="{FF2B5EF4-FFF2-40B4-BE49-F238E27FC236}">
                <a16:creationId xmlns:a16="http://schemas.microsoft.com/office/drawing/2014/main" id="{0C8E4611-B8EF-2A5B-C836-0F15CDF8DE13}"/>
              </a:ext>
            </a:extLst>
          </p:cNvPr>
          <p:cNvSpPr txBox="1"/>
          <p:nvPr/>
        </p:nvSpPr>
        <p:spPr>
          <a:xfrm>
            <a:off x="5835720" y="875455"/>
            <a:ext cx="1454244" cy="461665"/>
          </a:xfrm>
          <a:prstGeom prst="rect">
            <a:avLst/>
          </a:prstGeom>
          <a:noFill/>
        </p:spPr>
        <p:txBody>
          <a:bodyPr wrap="none" rtlCol="0">
            <a:spAutoFit/>
          </a:bodyPr>
          <a:lstStyle/>
          <a:p>
            <a:r>
              <a:rPr kumimoji="1" lang="en-US" altLang="ja-JP" sz="2400" dirty="0"/>
              <a:t>RMSE:138</a:t>
            </a:r>
            <a:endParaRPr kumimoji="1" lang="ja-JP" altLang="en-US" sz="2400" dirty="0"/>
          </a:p>
        </p:txBody>
      </p:sp>
      <p:pic>
        <p:nvPicPr>
          <p:cNvPr id="60" name="Picture 4" descr="歯車・ギアのイラスト | かわいいフリー素材集 いらすとや">
            <a:extLst>
              <a:ext uri="{FF2B5EF4-FFF2-40B4-BE49-F238E27FC236}">
                <a16:creationId xmlns:a16="http://schemas.microsoft.com/office/drawing/2014/main" id="{4925BC3E-5262-97E6-F091-7EE7D334CF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6221" y="1433878"/>
            <a:ext cx="993317" cy="993317"/>
          </a:xfrm>
          <a:prstGeom prst="rect">
            <a:avLst/>
          </a:prstGeom>
          <a:noFill/>
          <a:extLst>
            <a:ext uri="{909E8E84-426E-40DD-AFC4-6F175D3DCCD1}">
              <a14:hiddenFill xmlns:a14="http://schemas.microsoft.com/office/drawing/2010/main">
                <a:solidFill>
                  <a:srgbClr val="FFFFFF"/>
                </a:solidFill>
              </a14:hiddenFill>
            </a:ext>
          </a:extLst>
        </p:spPr>
      </p:pic>
      <p:sp>
        <p:nvSpPr>
          <p:cNvPr id="64" name="正方形/長方形 63">
            <a:extLst>
              <a:ext uri="{FF2B5EF4-FFF2-40B4-BE49-F238E27FC236}">
                <a16:creationId xmlns:a16="http://schemas.microsoft.com/office/drawing/2014/main" id="{8B0860D1-60CE-2E3C-7A81-266BD662F740}"/>
              </a:ext>
            </a:extLst>
          </p:cNvPr>
          <p:cNvSpPr/>
          <p:nvPr/>
        </p:nvSpPr>
        <p:spPr>
          <a:xfrm>
            <a:off x="671799" y="6111488"/>
            <a:ext cx="100460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t>PCA</a:t>
            </a:r>
          </a:p>
          <a:p>
            <a:pPr algn="ctr"/>
            <a:r>
              <a:rPr kumimoji="1" lang="ja-JP" altLang="en-US" sz="2400" dirty="0"/>
              <a:t>＆</a:t>
            </a:r>
            <a:endParaRPr kumimoji="1" lang="en-US" altLang="ja-JP" sz="2400" dirty="0"/>
          </a:p>
          <a:p>
            <a:pPr algn="ctr"/>
            <a:r>
              <a:rPr kumimoji="1" lang="en-US" altLang="ja-JP" sz="2400" dirty="0"/>
              <a:t>UMAP</a:t>
            </a:r>
          </a:p>
        </p:txBody>
      </p:sp>
      <p:sp>
        <p:nvSpPr>
          <p:cNvPr id="69" name="正方形/長方形 68">
            <a:extLst>
              <a:ext uri="{FF2B5EF4-FFF2-40B4-BE49-F238E27FC236}">
                <a16:creationId xmlns:a16="http://schemas.microsoft.com/office/drawing/2014/main" id="{886A99B4-AE75-A416-2753-1E4D6DBECCD7}"/>
              </a:ext>
            </a:extLst>
          </p:cNvPr>
          <p:cNvSpPr/>
          <p:nvPr/>
        </p:nvSpPr>
        <p:spPr>
          <a:xfrm>
            <a:off x="1717955" y="6111488"/>
            <a:ext cx="5880727" cy="2079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8" name="図 67">
            <a:extLst>
              <a:ext uri="{FF2B5EF4-FFF2-40B4-BE49-F238E27FC236}">
                <a16:creationId xmlns:a16="http://schemas.microsoft.com/office/drawing/2014/main" id="{5E144B6B-4979-424B-DBF7-69A3034C3FFB}"/>
              </a:ext>
            </a:extLst>
          </p:cNvPr>
          <p:cNvPicPr>
            <a:picLocks noChangeAspect="1"/>
          </p:cNvPicPr>
          <p:nvPr/>
        </p:nvPicPr>
        <p:blipFill>
          <a:blip r:embed="rId8"/>
          <a:stretch>
            <a:fillRect/>
          </a:stretch>
        </p:blipFill>
        <p:spPr>
          <a:xfrm>
            <a:off x="4426598" y="6198999"/>
            <a:ext cx="3269602" cy="1900034"/>
          </a:xfrm>
          <a:prstGeom prst="rect">
            <a:avLst/>
          </a:prstGeom>
        </p:spPr>
      </p:pic>
      <p:sp>
        <p:nvSpPr>
          <p:cNvPr id="70" name="テキスト ボックス 69">
            <a:extLst>
              <a:ext uri="{FF2B5EF4-FFF2-40B4-BE49-F238E27FC236}">
                <a16:creationId xmlns:a16="http://schemas.microsoft.com/office/drawing/2014/main" id="{07DBD09F-E04B-751B-20B0-C8F3B60DBA43}"/>
              </a:ext>
            </a:extLst>
          </p:cNvPr>
          <p:cNvSpPr txBox="1"/>
          <p:nvPr/>
        </p:nvSpPr>
        <p:spPr>
          <a:xfrm>
            <a:off x="1760871" y="6111488"/>
            <a:ext cx="2372765" cy="1815882"/>
          </a:xfrm>
          <a:prstGeom prst="rect">
            <a:avLst/>
          </a:prstGeom>
          <a:noFill/>
        </p:spPr>
        <p:txBody>
          <a:bodyPr wrap="square" rtlCol="0">
            <a:spAutoFit/>
          </a:bodyPr>
          <a:lstStyle/>
          <a:p>
            <a:r>
              <a:rPr lang="ja-JP" altLang="en-US" sz="2800" b="1" dirty="0">
                <a:latin typeface="游ゴシック" panose="020B0400000000000000" pitchFamily="50" charset="-128"/>
                <a:ea typeface="游ゴシック" panose="020B0400000000000000" pitchFamily="50" charset="-128"/>
                <a:cs typeface="Arial"/>
                <a:sym typeface="Arial"/>
              </a:rPr>
              <a:t>次元削減</a:t>
            </a:r>
            <a:endParaRPr lang="en-US" altLang="ja-JP" sz="2800" b="1" i="0" u="none" strike="noStrike" cap="none" dirty="0">
              <a:latin typeface="游ゴシック" panose="020B0400000000000000" pitchFamily="50" charset="-128"/>
              <a:ea typeface="游ゴシック" panose="020B0400000000000000" pitchFamily="50" charset="-128"/>
              <a:cs typeface="Arial"/>
              <a:sym typeface="Arial"/>
            </a:endParaRPr>
          </a:p>
          <a:p>
            <a:r>
              <a:rPr lang="en-US" altLang="ja-JP" sz="2800" b="1" i="0" u="none" strike="noStrike" cap="none" dirty="0">
                <a:latin typeface="游ゴシック" panose="020B0400000000000000" pitchFamily="50" charset="-128"/>
                <a:ea typeface="游ゴシック" panose="020B0400000000000000" pitchFamily="50" charset="-128"/>
                <a:cs typeface="Arial"/>
                <a:sym typeface="Arial"/>
              </a:rPr>
              <a:t>PCA</a:t>
            </a:r>
            <a:r>
              <a:rPr lang="en-US" altLang="ja-JP" sz="2800" b="1" dirty="0">
                <a:latin typeface="游ゴシック" panose="020B0400000000000000" pitchFamily="50" charset="-128"/>
                <a:ea typeface="游ゴシック" panose="020B0400000000000000" pitchFamily="50" charset="-128"/>
                <a:cs typeface="Arial"/>
                <a:sym typeface="Arial"/>
              </a:rPr>
              <a:t>:23</a:t>
            </a:r>
            <a:r>
              <a:rPr lang="ja-JP" altLang="en-US" sz="2800" b="1" dirty="0">
                <a:latin typeface="游ゴシック" panose="020B0400000000000000" pitchFamily="50" charset="-128"/>
                <a:ea typeface="游ゴシック" panose="020B0400000000000000" pitchFamily="50" charset="-128"/>
                <a:cs typeface="Arial"/>
                <a:sym typeface="Arial"/>
              </a:rPr>
              <a:t>→</a:t>
            </a:r>
            <a:r>
              <a:rPr lang="ja-JP" altLang="en-US" sz="2800" b="1" i="0" u="none" strike="noStrike" cap="none" dirty="0">
                <a:latin typeface="游ゴシック" panose="020B0400000000000000" pitchFamily="50" charset="-128"/>
                <a:ea typeface="游ゴシック" panose="020B0400000000000000" pitchFamily="50" charset="-128"/>
                <a:cs typeface="Arial"/>
                <a:sym typeface="Arial"/>
              </a:rPr>
              <a:t>６</a:t>
            </a:r>
            <a:endParaRPr lang="en-US" altLang="ja-JP" sz="2800" b="1" i="0" u="none" strike="noStrike" cap="none" dirty="0">
              <a:latin typeface="游ゴシック" panose="020B0400000000000000" pitchFamily="50" charset="-128"/>
              <a:ea typeface="游ゴシック" panose="020B0400000000000000" pitchFamily="50" charset="-128"/>
              <a:cs typeface="Arial"/>
              <a:sym typeface="Arial"/>
            </a:endParaRPr>
          </a:p>
          <a:p>
            <a:r>
              <a:rPr lang="en-US" altLang="ja-JP" sz="2800" b="1" i="0" u="none" strike="noStrike" cap="none" dirty="0">
                <a:latin typeface="游ゴシック" panose="020B0400000000000000" pitchFamily="50" charset="-128"/>
                <a:ea typeface="游ゴシック" panose="020B0400000000000000" pitchFamily="50" charset="-128"/>
                <a:cs typeface="Arial"/>
                <a:sym typeface="Arial"/>
              </a:rPr>
              <a:t>UMAP</a:t>
            </a:r>
            <a:r>
              <a:rPr lang="en-US" altLang="ja-JP" sz="2800" b="1" dirty="0">
                <a:latin typeface="游ゴシック" panose="020B0400000000000000" pitchFamily="50" charset="-128"/>
                <a:ea typeface="游ゴシック" panose="020B0400000000000000" pitchFamily="50" charset="-128"/>
                <a:cs typeface="Arial"/>
                <a:sym typeface="Arial"/>
              </a:rPr>
              <a:t>:6</a:t>
            </a:r>
            <a:r>
              <a:rPr lang="ja-JP" altLang="en-US" sz="2800" b="1" dirty="0">
                <a:latin typeface="游ゴシック" panose="020B0400000000000000" pitchFamily="50" charset="-128"/>
                <a:ea typeface="游ゴシック" panose="020B0400000000000000" pitchFamily="50" charset="-128"/>
                <a:cs typeface="Arial"/>
                <a:sym typeface="Arial"/>
              </a:rPr>
              <a:t>→</a:t>
            </a:r>
            <a:r>
              <a:rPr lang="en-US" altLang="ja-JP" sz="2800" b="1" i="0" u="none" strike="noStrike" cap="none" dirty="0">
                <a:latin typeface="游ゴシック" panose="020B0400000000000000" pitchFamily="50" charset="-128"/>
                <a:ea typeface="游ゴシック" panose="020B0400000000000000" pitchFamily="50" charset="-128"/>
                <a:cs typeface="Arial"/>
                <a:sym typeface="Arial"/>
              </a:rPr>
              <a:t>2</a:t>
            </a:r>
          </a:p>
          <a:p>
            <a:r>
              <a:rPr lang="en-US" altLang="ja-JP" sz="2800" b="1" dirty="0">
                <a:latin typeface="游ゴシック" panose="020B0400000000000000" pitchFamily="50" charset="-128"/>
                <a:ea typeface="游ゴシック" panose="020B0400000000000000" pitchFamily="50" charset="-128"/>
                <a:cs typeface="Arial"/>
                <a:sym typeface="Arial"/>
              </a:rPr>
              <a:t>RMSE:85</a:t>
            </a:r>
            <a:endParaRPr lang="ja-JP" altLang="en-US" sz="2800" b="1" i="0" u="none" strike="noStrike" cap="none" dirty="0">
              <a:latin typeface="游ゴシック" panose="020B0400000000000000" pitchFamily="50" charset="-128"/>
              <a:ea typeface="游ゴシック" panose="020B0400000000000000" pitchFamily="50" charset="-128"/>
              <a:cs typeface="Arial"/>
              <a:sym typeface="Arial"/>
            </a:endParaRPr>
          </a:p>
        </p:txBody>
      </p:sp>
      <p:sp>
        <p:nvSpPr>
          <p:cNvPr id="72" name="正方形/長方形 71">
            <a:extLst>
              <a:ext uri="{FF2B5EF4-FFF2-40B4-BE49-F238E27FC236}">
                <a16:creationId xmlns:a16="http://schemas.microsoft.com/office/drawing/2014/main" id="{8A7DF62D-119A-D2ED-4718-2670385869AE}"/>
              </a:ext>
            </a:extLst>
          </p:cNvPr>
          <p:cNvSpPr/>
          <p:nvPr/>
        </p:nvSpPr>
        <p:spPr>
          <a:xfrm>
            <a:off x="661430" y="8169212"/>
            <a:ext cx="100460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t>t-SNE</a:t>
            </a:r>
          </a:p>
        </p:txBody>
      </p:sp>
      <p:sp>
        <p:nvSpPr>
          <p:cNvPr id="84" name="正方形/長方形 83">
            <a:extLst>
              <a:ext uri="{FF2B5EF4-FFF2-40B4-BE49-F238E27FC236}">
                <a16:creationId xmlns:a16="http://schemas.microsoft.com/office/drawing/2014/main" id="{FA8A6F6B-E042-B9ED-288C-A00C7AFDE01C}"/>
              </a:ext>
            </a:extLst>
          </p:cNvPr>
          <p:cNvSpPr/>
          <p:nvPr/>
        </p:nvSpPr>
        <p:spPr>
          <a:xfrm>
            <a:off x="1739273" y="8115300"/>
            <a:ext cx="5880727"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5" name="図 74">
            <a:extLst>
              <a:ext uri="{FF2B5EF4-FFF2-40B4-BE49-F238E27FC236}">
                <a16:creationId xmlns:a16="http://schemas.microsoft.com/office/drawing/2014/main" id="{B3271FCF-DB11-FD87-27B7-F14A49F7C892}"/>
              </a:ext>
            </a:extLst>
          </p:cNvPr>
          <p:cNvPicPr>
            <a:picLocks noChangeAspect="1"/>
          </p:cNvPicPr>
          <p:nvPr/>
        </p:nvPicPr>
        <p:blipFill>
          <a:blip r:embed="rId9"/>
          <a:stretch>
            <a:fillRect/>
          </a:stretch>
        </p:blipFill>
        <p:spPr>
          <a:xfrm>
            <a:off x="4218092" y="8268974"/>
            <a:ext cx="3275954" cy="1903726"/>
          </a:xfrm>
          <a:prstGeom prst="rect">
            <a:avLst/>
          </a:prstGeom>
        </p:spPr>
      </p:pic>
      <p:sp>
        <p:nvSpPr>
          <p:cNvPr id="76" name="テキスト ボックス 75">
            <a:extLst>
              <a:ext uri="{FF2B5EF4-FFF2-40B4-BE49-F238E27FC236}">
                <a16:creationId xmlns:a16="http://schemas.microsoft.com/office/drawing/2014/main" id="{40659020-FEAA-E9CB-5451-6F44D5A57479}"/>
              </a:ext>
            </a:extLst>
          </p:cNvPr>
          <p:cNvSpPr txBox="1"/>
          <p:nvPr/>
        </p:nvSpPr>
        <p:spPr>
          <a:xfrm>
            <a:off x="1769252" y="8128217"/>
            <a:ext cx="2595582" cy="1815882"/>
          </a:xfrm>
          <a:prstGeom prst="rect">
            <a:avLst/>
          </a:prstGeom>
          <a:noFill/>
        </p:spPr>
        <p:txBody>
          <a:bodyPr wrap="square" rtlCol="0">
            <a:spAutoFit/>
          </a:bodyPr>
          <a:lstStyle/>
          <a:p>
            <a:r>
              <a:rPr lang="ja-JP" altLang="en-US" sz="2800" b="1" dirty="0">
                <a:latin typeface="游ゴシック" panose="020B0400000000000000" pitchFamily="50" charset="-128"/>
                <a:ea typeface="游ゴシック" panose="020B0400000000000000" pitchFamily="50" charset="-128"/>
                <a:cs typeface="Arial"/>
                <a:sym typeface="Arial"/>
              </a:rPr>
              <a:t>次元削減</a:t>
            </a:r>
            <a:endParaRPr lang="en-US" altLang="ja-JP" sz="2800" b="1" i="0" u="none" strike="noStrike" cap="none" dirty="0">
              <a:latin typeface="游ゴシック" panose="020B0400000000000000" pitchFamily="50" charset="-128"/>
              <a:ea typeface="游ゴシック" panose="020B0400000000000000" pitchFamily="50" charset="-128"/>
              <a:cs typeface="Arial"/>
              <a:sym typeface="Arial"/>
            </a:endParaRPr>
          </a:p>
          <a:p>
            <a:r>
              <a:rPr lang="en-US" altLang="ja-JP" sz="2800" b="1" dirty="0">
                <a:latin typeface="游ゴシック" panose="020B0400000000000000" pitchFamily="50" charset="-128"/>
                <a:ea typeface="游ゴシック" panose="020B0400000000000000" pitchFamily="50" charset="-128"/>
                <a:cs typeface="Arial"/>
                <a:sym typeface="Arial"/>
              </a:rPr>
              <a:t>t-SNE:23</a:t>
            </a:r>
            <a:r>
              <a:rPr lang="ja-JP" altLang="en-US" sz="2800" b="1" dirty="0">
                <a:latin typeface="游ゴシック" panose="020B0400000000000000" pitchFamily="50" charset="-128"/>
                <a:ea typeface="游ゴシック" panose="020B0400000000000000" pitchFamily="50" charset="-128"/>
                <a:cs typeface="Arial"/>
                <a:sym typeface="Arial"/>
              </a:rPr>
              <a:t>→</a:t>
            </a:r>
            <a:r>
              <a:rPr lang="en-US" altLang="ja-JP" sz="2800" b="1" dirty="0">
                <a:latin typeface="游ゴシック" panose="020B0400000000000000" pitchFamily="50" charset="-128"/>
                <a:ea typeface="游ゴシック" panose="020B0400000000000000" pitchFamily="50" charset="-128"/>
                <a:cs typeface="Arial"/>
                <a:sym typeface="Arial"/>
              </a:rPr>
              <a:t>2</a:t>
            </a:r>
          </a:p>
          <a:p>
            <a:r>
              <a:rPr lang="en-US" altLang="ja-JP" sz="2800" b="1" dirty="0">
                <a:latin typeface="游ゴシック" panose="020B0400000000000000" pitchFamily="50" charset="-128"/>
                <a:ea typeface="游ゴシック" panose="020B0400000000000000" pitchFamily="50" charset="-128"/>
                <a:cs typeface="Arial"/>
                <a:sym typeface="Arial"/>
              </a:rPr>
              <a:t>RMSE:87</a:t>
            </a:r>
            <a:endParaRPr lang="en-US" altLang="ja-JP" sz="2800" b="1" i="0" u="none" strike="noStrike" cap="none" dirty="0">
              <a:latin typeface="游ゴシック" panose="020B0400000000000000" pitchFamily="50" charset="-128"/>
              <a:ea typeface="游ゴシック" panose="020B0400000000000000" pitchFamily="50" charset="-128"/>
              <a:cs typeface="Arial"/>
              <a:sym typeface="Arial"/>
            </a:endParaRPr>
          </a:p>
          <a:p>
            <a:endParaRPr lang="ja-JP" altLang="en-US" sz="2800" b="1" i="0" u="none" strike="noStrike" cap="none" dirty="0">
              <a:latin typeface="游ゴシック" panose="020B0400000000000000" pitchFamily="50" charset="-128"/>
              <a:ea typeface="游ゴシック" panose="020B0400000000000000" pitchFamily="50" charset="-128"/>
              <a:cs typeface="Arial"/>
              <a:sym typeface="Arial"/>
            </a:endParaRPr>
          </a:p>
        </p:txBody>
      </p:sp>
      <p:sp>
        <p:nvSpPr>
          <p:cNvPr id="2" name="正方形/長方形 1">
            <a:extLst>
              <a:ext uri="{FF2B5EF4-FFF2-40B4-BE49-F238E27FC236}">
                <a16:creationId xmlns:a16="http://schemas.microsoft.com/office/drawing/2014/main" id="{1C976011-A1B5-64C7-AD5B-4E826F75066F}"/>
              </a:ext>
            </a:extLst>
          </p:cNvPr>
          <p:cNvSpPr/>
          <p:nvPr/>
        </p:nvSpPr>
        <p:spPr>
          <a:xfrm>
            <a:off x="631235" y="4157365"/>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graphicFrame>
        <p:nvGraphicFramePr>
          <p:cNvPr id="3" name="表 81">
            <a:extLst>
              <a:ext uri="{FF2B5EF4-FFF2-40B4-BE49-F238E27FC236}">
                <a16:creationId xmlns:a16="http://schemas.microsoft.com/office/drawing/2014/main" id="{50D19D83-EC81-301B-7AE5-3DAB4372CA0A}"/>
              </a:ext>
            </a:extLst>
          </p:cNvPr>
          <p:cNvGraphicFramePr>
            <a:graphicFrameLocks noGrp="1"/>
          </p:cNvGraphicFramePr>
          <p:nvPr>
            <p:extLst>
              <p:ext uri="{D42A27DB-BD31-4B8C-83A1-F6EECF244321}">
                <p14:modId xmlns:p14="http://schemas.microsoft.com/office/powerpoint/2010/main" val="483736543"/>
              </p:ext>
            </p:extLst>
          </p:nvPr>
        </p:nvGraphicFramePr>
        <p:xfrm>
          <a:off x="2445904" y="4157365"/>
          <a:ext cx="5021696" cy="1920240"/>
        </p:xfrm>
        <a:graphic>
          <a:graphicData uri="http://schemas.openxmlformats.org/drawingml/2006/table">
            <a:tbl>
              <a:tblPr firstRow="1" bandRow="1">
                <a:tableStyleId>{5C22544A-7EE6-4342-B048-85BDC9FD1C3A}</a:tableStyleId>
              </a:tblPr>
              <a:tblGrid>
                <a:gridCol w="1255424">
                  <a:extLst>
                    <a:ext uri="{9D8B030D-6E8A-4147-A177-3AD203B41FA5}">
                      <a16:colId xmlns:a16="http://schemas.microsoft.com/office/drawing/2014/main" val="1007203536"/>
                    </a:ext>
                  </a:extLst>
                </a:gridCol>
                <a:gridCol w="1255424">
                  <a:extLst>
                    <a:ext uri="{9D8B030D-6E8A-4147-A177-3AD203B41FA5}">
                      <a16:colId xmlns:a16="http://schemas.microsoft.com/office/drawing/2014/main" val="4264780627"/>
                    </a:ext>
                  </a:extLst>
                </a:gridCol>
                <a:gridCol w="1255424">
                  <a:extLst>
                    <a:ext uri="{9D8B030D-6E8A-4147-A177-3AD203B41FA5}">
                      <a16:colId xmlns:a16="http://schemas.microsoft.com/office/drawing/2014/main" val="477156372"/>
                    </a:ext>
                  </a:extLst>
                </a:gridCol>
                <a:gridCol w="1255424">
                  <a:extLst>
                    <a:ext uri="{9D8B030D-6E8A-4147-A177-3AD203B41FA5}">
                      <a16:colId xmlns:a16="http://schemas.microsoft.com/office/drawing/2014/main" val="827047174"/>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i="0" u="none" strike="noStrike" cap="none" dirty="0">
                          <a:solidFill>
                            <a:srgbClr val="FFFFFF"/>
                          </a:solidFill>
                          <a:latin typeface="游ゴシック" panose="020B0400000000000000" pitchFamily="50" charset="-128"/>
                          <a:ea typeface="ＭＳ 明朝" panose="02020609040205080304" pitchFamily="17" charset="-128"/>
                          <a:cs typeface="Arial"/>
                          <a:sym typeface="Arial"/>
                        </a:rPr>
                        <a:t>領収書発行数</a:t>
                      </a:r>
                      <a:r>
                        <a:rPr kumimoji="1" lang="ja-JP" altLang="en-US" dirty="0"/>
                        <a:t>に欠損値がある日を除去</a:t>
                      </a:r>
                    </a:p>
                    <a:p>
                      <a:pPr algn="ctr"/>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dirty="0"/>
                    </a:p>
                  </a:txBody>
                  <a:tcPr/>
                </a:tc>
                <a:extLst>
                  <a:ext uri="{0D108BD9-81ED-4DB2-BD59-A6C34878D82A}">
                    <a16:rowId xmlns:a16="http://schemas.microsoft.com/office/drawing/2014/main" val="34523391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2013-01-01</a:t>
                      </a:r>
                      <a:endParaRPr kumimoji="1" lang="ja-JP" altLang="en-US" dirty="0"/>
                    </a:p>
                  </a:txBody>
                  <a:tcPr/>
                </a:tc>
                <a:tc>
                  <a:txBody>
                    <a:bodyPr/>
                    <a:lstStyle/>
                    <a:p>
                      <a:r>
                        <a:rPr lang="en-US" altLang="ja-JP" sz="1800" b="0" i="0" kern="1200" dirty="0">
                          <a:solidFill>
                            <a:schemeClr val="dk1"/>
                          </a:solidFill>
                          <a:effectLst/>
                          <a:latin typeface="+mn-lt"/>
                          <a:ea typeface="+mn-ea"/>
                          <a:cs typeface="+mn-cs"/>
                        </a:rPr>
                        <a:t>2014-01-01</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2015-01-01</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2016-01-01</a:t>
                      </a:r>
                      <a:endParaRPr kumimoji="1" lang="ja-JP" altLang="en-US" dirty="0"/>
                    </a:p>
                  </a:txBody>
                  <a:tcPr/>
                </a:tc>
                <a:extLst>
                  <a:ext uri="{0D108BD9-81ED-4DB2-BD59-A6C34878D82A}">
                    <a16:rowId xmlns:a16="http://schemas.microsoft.com/office/drawing/2014/main" val="57831047"/>
                  </a:ext>
                </a:extLst>
              </a:tr>
              <a:tr h="1976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2016-01-03</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2016-01-04 </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i="0" kern="1200" dirty="0">
                          <a:solidFill>
                            <a:schemeClr val="dk1"/>
                          </a:solidFill>
                          <a:effectLst/>
                          <a:latin typeface="+mn-lt"/>
                          <a:ea typeface="+mn-ea"/>
                          <a:cs typeface="+mn-cs"/>
                        </a:rPr>
                        <a:t>2017-01-01 </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29661476"/>
                  </a:ext>
                </a:extLst>
              </a:tr>
            </a:tbl>
          </a:graphicData>
        </a:graphic>
      </p:graphicFrame>
      <p:sp>
        <p:nvSpPr>
          <p:cNvPr id="4" name="正方形/長方形 3">
            <a:extLst>
              <a:ext uri="{FF2B5EF4-FFF2-40B4-BE49-F238E27FC236}">
                <a16:creationId xmlns:a16="http://schemas.microsoft.com/office/drawing/2014/main" id="{C761F793-23C5-8332-C289-C553A0765733}"/>
              </a:ext>
            </a:extLst>
          </p:cNvPr>
          <p:cNvSpPr/>
          <p:nvPr/>
        </p:nvSpPr>
        <p:spPr>
          <a:xfrm>
            <a:off x="7932676" y="5322439"/>
            <a:ext cx="100460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000" dirty="0"/>
              <a:t>トレンド</a:t>
            </a:r>
            <a:endParaRPr kumimoji="1" lang="en-US" altLang="ja-JP" sz="2000" dirty="0"/>
          </a:p>
        </p:txBody>
      </p:sp>
      <p:pic>
        <p:nvPicPr>
          <p:cNvPr id="5" name="図 4">
            <a:extLst>
              <a:ext uri="{FF2B5EF4-FFF2-40B4-BE49-F238E27FC236}">
                <a16:creationId xmlns:a16="http://schemas.microsoft.com/office/drawing/2014/main" id="{E82FF91D-642C-D902-A733-03DA254F5274}"/>
              </a:ext>
            </a:extLst>
          </p:cNvPr>
          <p:cNvPicPr>
            <a:picLocks noChangeAspect="1"/>
          </p:cNvPicPr>
          <p:nvPr/>
        </p:nvPicPr>
        <p:blipFill>
          <a:blip r:embed="rId10"/>
          <a:stretch>
            <a:fillRect/>
          </a:stretch>
        </p:blipFill>
        <p:spPr>
          <a:xfrm>
            <a:off x="8770977" y="5280527"/>
            <a:ext cx="8983623" cy="5180086"/>
          </a:xfrm>
          <a:prstGeom prst="rect">
            <a:avLst/>
          </a:prstGeom>
        </p:spPr>
      </p:pic>
      <p:sp>
        <p:nvSpPr>
          <p:cNvPr id="7" name="テキスト ボックス 6">
            <a:extLst>
              <a:ext uri="{FF2B5EF4-FFF2-40B4-BE49-F238E27FC236}">
                <a16:creationId xmlns:a16="http://schemas.microsoft.com/office/drawing/2014/main" id="{81C30971-789D-76E8-A254-61F27205EE60}"/>
              </a:ext>
            </a:extLst>
          </p:cNvPr>
          <p:cNvSpPr txBox="1"/>
          <p:nvPr/>
        </p:nvSpPr>
        <p:spPr>
          <a:xfrm>
            <a:off x="9198565" y="5954848"/>
            <a:ext cx="8379217" cy="1107996"/>
          </a:xfrm>
          <a:prstGeom prst="rect">
            <a:avLst/>
          </a:prstGeom>
          <a:noFill/>
        </p:spPr>
        <p:txBody>
          <a:bodyPr wrap="none" rtlCol="0">
            <a:spAutoFit/>
          </a:bodyPr>
          <a:lstStyle/>
          <a:p>
            <a:r>
              <a:rPr lang="en-US" altLang="ja-JP" sz="2400" dirty="0">
                <a:effectLst/>
                <a:latin typeface="Consolas" panose="020B0609020204030204" pitchFamily="49" charset="0"/>
              </a:rPr>
              <a:t>t-SNE</a:t>
            </a:r>
            <a:r>
              <a:rPr lang="ja-JP" altLang="en-US" sz="2400" dirty="0">
                <a:effectLst/>
                <a:latin typeface="Consolas" panose="020B0609020204030204" pitchFamily="49" charset="0"/>
              </a:rPr>
              <a:t>を行った後、トレンドに相当する分</a:t>
            </a:r>
            <a:r>
              <a:rPr lang="en-US" altLang="ja-JP" sz="2400" dirty="0">
                <a:effectLst/>
                <a:latin typeface="Consolas" panose="020B0609020204030204" pitchFamily="49" charset="0"/>
              </a:rPr>
              <a:t>(</a:t>
            </a:r>
            <a:r>
              <a:rPr lang="ja-JP" altLang="en-US" sz="2400" dirty="0">
                <a:effectLst/>
                <a:latin typeface="Consolas" panose="020B0609020204030204" pitchFamily="49" charset="0"/>
              </a:rPr>
              <a:t>トレンド</a:t>
            </a:r>
            <a:r>
              <a:rPr lang="en-US" altLang="ja-JP" sz="2400" dirty="0">
                <a:effectLst/>
                <a:latin typeface="Consolas" panose="020B0609020204030204" pitchFamily="49" charset="0"/>
              </a:rPr>
              <a:t>*0.91)</a:t>
            </a:r>
          </a:p>
          <a:p>
            <a:r>
              <a:rPr lang="ja-JP" altLang="en-US" sz="2400" dirty="0">
                <a:effectLst/>
                <a:latin typeface="Consolas" panose="020B0609020204030204" pitchFamily="49" charset="0"/>
              </a:rPr>
              <a:t>を足して最終的な予測値としています。</a:t>
            </a:r>
          </a:p>
          <a:p>
            <a:endParaRPr kumimoji="1" lang="ja-JP" altLang="en-US" dirty="0"/>
          </a:p>
        </p:txBody>
      </p:sp>
      <p:sp>
        <p:nvSpPr>
          <p:cNvPr id="11" name="テキスト ボックス 10">
            <a:extLst>
              <a:ext uri="{FF2B5EF4-FFF2-40B4-BE49-F238E27FC236}">
                <a16:creationId xmlns:a16="http://schemas.microsoft.com/office/drawing/2014/main" id="{600EF750-C36E-2140-2936-C0770E9BBCC1}"/>
              </a:ext>
            </a:extLst>
          </p:cNvPr>
          <p:cNvSpPr txBox="1"/>
          <p:nvPr/>
        </p:nvSpPr>
        <p:spPr>
          <a:xfrm>
            <a:off x="765524" y="3619500"/>
            <a:ext cx="6168676" cy="461665"/>
          </a:xfrm>
          <a:prstGeom prst="rect">
            <a:avLst/>
          </a:prstGeom>
          <a:noFill/>
        </p:spPr>
        <p:txBody>
          <a:bodyPr wrap="none" rtlCol="0">
            <a:spAutoFit/>
          </a:bodyPr>
          <a:lstStyle/>
          <a:p>
            <a:r>
              <a:rPr kumimoji="1" lang="ja-JP" altLang="en-US" sz="2400" dirty="0"/>
              <a:t>次元削減をするために、欠損値処理を行った。</a:t>
            </a:r>
          </a:p>
        </p:txBody>
      </p:sp>
      <p:cxnSp>
        <p:nvCxnSpPr>
          <p:cNvPr id="14" name="直線コネクタ 13">
            <a:extLst>
              <a:ext uri="{FF2B5EF4-FFF2-40B4-BE49-F238E27FC236}">
                <a16:creationId xmlns:a16="http://schemas.microsoft.com/office/drawing/2014/main" id="{E42F4BC7-539F-4B91-7581-ACD7BA65B7D6}"/>
              </a:ext>
            </a:extLst>
          </p:cNvPr>
          <p:cNvCxnSpPr/>
          <p:nvPr/>
        </p:nvCxnSpPr>
        <p:spPr>
          <a:xfrm>
            <a:off x="9035143" y="5662612"/>
            <a:ext cx="10878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4849BD8-5C81-D826-529E-959E67EE6AC2}"/>
              </a:ext>
            </a:extLst>
          </p:cNvPr>
          <p:cNvSpPr txBox="1"/>
          <p:nvPr/>
        </p:nvSpPr>
        <p:spPr>
          <a:xfrm>
            <a:off x="10240654" y="5422994"/>
            <a:ext cx="2595582" cy="523220"/>
          </a:xfrm>
          <a:prstGeom prst="rect">
            <a:avLst/>
          </a:prstGeom>
          <a:noFill/>
        </p:spPr>
        <p:txBody>
          <a:bodyPr wrap="square" rtlCol="0">
            <a:spAutoFit/>
          </a:bodyPr>
          <a:lstStyle/>
          <a:p>
            <a:r>
              <a:rPr lang="ja-JP" altLang="en-US" sz="2800" b="1" i="0" u="none" strike="noStrike" cap="none" dirty="0">
                <a:latin typeface="游ゴシック" panose="020B0400000000000000" pitchFamily="50" charset="-128"/>
                <a:ea typeface="游ゴシック" panose="020B0400000000000000" pitchFamily="50" charset="-128"/>
                <a:cs typeface="Arial"/>
                <a:sym typeface="Arial"/>
              </a:rPr>
              <a:t>トレンド</a:t>
            </a:r>
          </a:p>
        </p:txBody>
      </p:sp>
      <p:sp>
        <p:nvSpPr>
          <p:cNvPr id="20" name="テキスト ボックス 19">
            <a:extLst>
              <a:ext uri="{FF2B5EF4-FFF2-40B4-BE49-F238E27FC236}">
                <a16:creationId xmlns:a16="http://schemas.microsoft.com/office/drawing/2014/main" id="{5AEE48AE-2563-5C0A-88AB-78ABAFD0325A}"/>
              </a:ext>
            </a:extLst>
          </p:cNvPr>
          <p:cNvSpPr txBox="1"/>
          <p:nvPr/>
        </p:nvSpPr>
        <p:spPr>
          <a:xfrm>
            <a:off x="14605628" y="8939059"/>
            <a:ext cx="3187073" cy="1384995"/>
          </a:xfrm>
          <a:prstGeom prst="rect">
            <a:avLst/>
          </a:prstGeom>
          <a:noFill/>
        </p:spPr>
        <p:txBody>
          <a:bodyPr wrap="square" rtlCol="0">
            <a:spAutoFit/>
          </a:bodyPr>
          <a:lstStyle/>
          <a:p>
            <a:r>
              <a:rPr lang="en-US" altLang="ja-JP" sz="2800" b="1" dirty="0">
                <a:latin typeface="游ゴシック" panose="020B0400000000000000" pitchFamily="50" charset="-128"/>
                <a:ea typeface="游ゴシック" panose="020B0400000000000000" pitchFamily="50" charset="-128"/>
                <a:cs typeface="Arial"/>
                <a:sym typeface="Arial"/>
              </a:rPr>
              <a:t>t-SNE</a:t>
            </a:r>
            <a:r>
              <a:rPr lang="ja-JP" altLang="en-US" sz="2800" b="1" dirty="0">
                <a:latin typeface="游ゴシック" panose="020B0400000000000000" pitchFamily="50" charset="-128"/>
                <a:ea typeface="游ゴシック" panose="020B0400000000000000" pitchFamily="50" charset="-128"/>
                <a:cs typeface="Arial"/>
                <a:sym typeface="Arial"/>
              </a:rPr>
              <a:t>＆トレンド</a:t>
            </a:r>
            <a:endParaRPr lang="en-US" altLang="ja-JP" sz="2800" b="1" dirty="0">
              <a:latin typeface="游ゴシック" panose="020B0400000000000000" pitchFamily="50" charset="-128"/>
              <a:ea typeface="游ゴシック" panose="020B0400000000000000" pitchFamily="50" charset="-128"/>
              <a:cs typeface="Arial"/>
              <a:sym typeface="Arial"/>
            </a:endParaRPr>
          </a:p>
          <a:p>
            <a:r>
              <a:rPr lang="en-US" altLang="ja-JP" sz="2800" b="1" dirty="0">
                <a:latin typeface="游ゴシック" panose="020B0400000000000000" pitchFamily="50" charset="-128"/>
                <a:ea typeface="游ゴシック" panose="020B0400000000000000" pitchFamily="50" charset="-128"/>
                <a:cs typeface="Arial"/>
                <a:sym typeface="Arial"/>
              </a:rPr>
              <a:t>RMSE:86</a:t>
            </a:r>
            <a:endParaRPr lang="en-US" altLang="ja-JP" sz="2800" b="1" i="0" u="none" strike="noStrike" cap="none" dirty="0">
              <a:latin typeface="游ゴシック" panose="020B0400000000000000" pitchFamily="50" charset="-128"/>
              <a:ea typeface="游ゴシック" panose="020B0400000000000000" pitchFamily="50" charset="-128"/>
              <a:cs typeface="Arial"/>
              <a:sym typeface="Arial"/>
            </a:endParaRPr>
          </a:p>
          <a:p>
            <a:endParaRPr lang="ja-JP" altLang="en-US" sz="2800" b="1" i="0" u="none" strike="noStrike" cap="none" dirty="0">
              <a:latin typeface="游ゴシック" panose="020B0400000000000000" pitchFamily="50" charset="-128"/>
              <a:ea typeface="游ゴシック" panose="020B0400000000000000" pitchFamily="50" charset="-128"/>
              <a:cs typeface="Arial"/>
              <a:sym typeface="Arial"/>
            </a:endParaRPr>
          </a:p>
        </p:txBody>
      </p:sp>
      <p:sp>
        <p:nvSpPr>
          <p:cNvPr id="22" name="Google Shape;262;p25">
            <a:extLst>
              <a:ext uri="{FF2B5EF4-FFF2-40B4-BE49-F238E27FC236}">
                <a16:creationId xmlns:a16="http://schemas.microsoft.com/office/drawing/2014/main" id="{616A6AA2-5F41-5A1F-DE20-D932D8D76A02}"/>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23" name="テキスト ボックス 22">
            <a:extLst>
              <a:ext uri="{FF2B5EF4-FFF2-40B4-BE49-F238E27FC236}">
                <a16:creationId xmlns:a16="http://schemas.microsoft.com/office/drawing/2014/main" id="{08EA8EFF-D9F8-94E0-4EB6-EAAA5C42E925}"/>
              </a:ext>
            </a:extLst>
          </p:cNvPr>
          <p:cNvSpPr txBox="1"/>
          <p:nvPr/>
        </p:nvSpPr>
        <p:spPr>
          <a:xfrm>
            <a:off x="11125200" y="876300"/>
            <a:ext cx="1298753" cy="461665"/>
          </a:xfrm>
          <a:prstGeom prst="rect">
            <a:avLst/>
          </a:prstGeom>
          <a:noFill/>
        </p:spPr>
        <p:txBody>
          <a:bodyPr wrap="none" rtlCol="0">
            <a:spAutoFit/>
          </a:bodyPr>
          <a:lstStyle/>
          <a:p>
            <a:r>
              <a:rPr kumimoji="1" lang="en-US" altLang="ja-JP" sz="2400" dirty="0"/>
              <a:t>RMSE:85</a:t>
            </a:r>
            <a:endParaRPr kumimoji="1" lang="ja-JP" altLang="en-US" sz="2400" dirty="0"/>
          </a:p>
        </p:txBody>
      </p:sp>
      <p:sp>
        <p:nvSpPr>
          <p:cNvPr id="25" name="テキスト ボックス 22">
            <a:extLst>
              <a:ext uri="{FF2B5EF4-FFF2-40B4-BE49-F238E27FC236}">
                <a16:creationId xmlns:a16="http://schemas.microsoft.com/office/drawing/2014/main" id="{08EA8EFF-D9F8-94E0-4EB6-EAAA5C42E925}"/>
              </a:ext>
            </a:extLst>
          </p:cNvPr>
          <p:cNvSpPr txBox="1"/>
          <p:nvPr/>
        </p:nvSpPr>
        <p:spPr>
          <a:xfrm>
            <a:off x="11125200" y="3767435"/>
            <a:ext cx="129875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sz="2400" dirty="0"/>
              <a:t>RMSE:86</a:t>
            </a:r>
            <a:endParaRPr kumimoji="1" lang="ja-JP" altLang="en-US" sz="2400" dirty="0"/>
          </a:p>
        </p:txBody>
      </p:sp>
      <p:sp>
        <p:nvSpPr>
          <p:cNvPr id="6" name="正方形/長方形 5">
            <a:extLst>
              <a:ext uri="{FF2B5EF4-FFF2-40B4-BE49-F238E27FC236}">
                <a16:creationId xmlns:a16="http://schemas.microsoft.com/office/drawing/2014/main" id="{B0DF700F-A4D6-3416-7AF5-3CB7B99221F7}"/>
              </a:ext>
            </a:extLst>
          </p:cNvPr>
          <p:cNvSpPr/>
          <p:nvPr/>
        </p:nvSpPr>
        <p:spPr>
          <a:xfrm>
            <a:off x="12558999" y="592680"/>
            <a:ext cx="1102578"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PCA</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en-US" altLang="ja-JP" sz="2400" dirty="0">
                <a:latin typeface="游ゴシック" panose="020B0400000000000000" pitchFamily="50" charset="-128"/>
                <a:ea typeface="游ゴシック" panose="020B0400000000000000" pitchFamily="50" charset="-128"/>
              </a:rPr>
              <a:t>UMAP</a:t>
            </a:r>
          </a:p>
        </p:txBody>
      </p:sp>
      <p:sp>
        <p:nvSpPr>
          <p:cNvPr id="8" name="正方形/長方形 7">
            <a:extLst>
              <a:ext uri="{FF2B5EF4-FFF2-40B4-BE49-F238E27FC236}">
                <a16:creationId xmlns:a16="http://schemas.microsoft.com/office/drawing/2014/main" id="{2D211C0B-0C80-0C6C-E8CC-2531DF6CFC33}"/>
              </a:ext>
            </a:extLst>
          </p:cNvPr>
          <p:cNvSpPr/>
          <p:nvPr/>
        </p:nvSpPr>
        <p:spPr>
          <a:xfrm>
            <a:off x="12551365" y="2955803"/>
            <a:ext cx="114564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t-SNE</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ja-JP" altLang="en-US" sz="2000" dirty="0">
                <a:latin typeface="游ゴシック" panose="020B0400000000000000" pitchFamily="50" charset="-128"/>
              </a:rPr>
              <a:t>トレンド</a:t>
            </a:r>
            <a:endParaRPr kumimoji="1" lang="en-US" altLang="ja-JP" sz="2000" dirty="0">
              <a:latin typeface="游ゴシック" panose="020B0400000000000000" pitchFamily="50" charset="-128"/>
              <a:ea typeface="游ゴシック" panose="020B0400000000000000" pitchFamily="50" charset="-128"/>
            </a:endParaRPr>
          </a:p>
        </p:txBody>
      </p:sp>
      <p:sp>
        <p:nvSpPr>
          <p:cNvPr id="15" name="正方形/長方形 14">
            <a:extLst>
              <a:ext uri="{FF2B5EF4-FFF2-40B4-BE49-F238E27FC236}">
                <a16:creationId xmlns:a16="http://schemas.microsoft.com/office/drawing/2014/main" id="{EE8D7831-A4FB-C010-86FE-9DADF424EEFC}"/>
              </a:ext>
            </a:extLst>
          </p:cNvPr>
          <p:cNvSpPr/>
          <p:nvPr/>
        </p:nvSpPr>
        <p:spPr>
          <a:xfrm>
            <a:off x="9982200" y="584046"/>
            <a:ext cx="3747152" cy="39498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1982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8" y="-3706466"/>
            <a:ext cx="9698562" cy="18364201"/>
          </a:xfrm>
          <a:prstGeom prst="rect">
            <a:avLst/>
          </a:prstGeom>
        </p:spPr>
      </p:pic>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9" name="テキスト ボックス 8">
            <a:extLst>
              <a:ext uri="{FF2B5EF4-FFF2-40B4-BE49-F238E27FC236}">
                <a16:creationId xmlns:a16="http://schemas.microsoft.com/office/drawing/2014/main" id="{1F4DB612-0FDE-23F1-7462-324161DA1F4B}"/>
              </a:ext>
            </a:extLst>
          </p:cNvPr>
          <p:cNvSpPr txBox="1"/>
          <p:nvPr/>
        </p:nvSpPr>
        <p:spPr>
          <a:xfrm>
            <a:off x="7741567" y="876300"/>
            <a:ext cx="1298753" cy="461665"/>
          </a:xfrm>
          <a:prstGeom prst="rect">
            <a:avLst/>
          </a:prstGeom>
          <a:noFill/>
        </p:spPr>
        <p:txBody>
          <a:bodyPr wrap="none" rtlCol="0">
            <a:spAutoFit/>
          </a:bodyPr>
          <a:lstStyle/>
          <a:p>
            <a:r>
              <a:rPr kumimoji="1" lang="en-US" altLang="ja-JP" sz="2400" dirty="0"/>
              <a:t>RMSE:96</a:t>
            </a:r>
            <a:endParaRPr kumimoji="1" lang="ja-JP" altLang="en-US" sz="2400" dirty="0"/>
          </a:p>
        </p:txBody>
      </p:sp>
      <p:sp>
        <p:nvSpPr>
          <p:cNvPr id="10" name="正方形/長方形 9">
            <a:extLst>
              <a:ext uri="{FF2B5EF4-FFF2-40B4-BE49-F238E27FC236}">
                <a16:creationId xmlns:a16="http://schemas.microsoft.com/office/drawing/2014/main" id="{53620848-F07B-44B6-28B1-CA23950A61CE}"/>
              </a:ext>
            </a:extLst>
          </p:cNvPr>
          <p:cNvSpPr/>
          <p:nvPr/>
        </p:nvSpPr>
        <p:spPr>
          <a:xfrm>
            <a:off x="641920" y="1806644"/>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店舗４４、パン</a:t>
            </a:r>
            <a:endParaRPr kumimoji="1" lang="en-US" altLang="ja-JP" sz="2800" dirty="0"/>
          </a:p>
        </p:txBody>
      </p:sp>
      <p:sp>
        <p:nvSpPr>
          <p:cNvPr id="12" name="正方形/長方形 11">
            <a:extLst>
              <a:ext uri="{FF2B5EF4-FFF2-40B4-BE49-F238E27FC236}">
                <a16:creationId xmlns:a16="http://schemas.microsoft.com/office/drawing/2014/main" id="{B6511D03-4654-671F-56CF-A00687B6FD09}"/>
              </a:ext>
            </a:extLst>
          </p:cNvPr>
          <p:cNvSpPr/>
          <p:nvPr/>
        </p:nvSpPr>
        <p:spPr>
          <a:xfrm>
            <a:off x="3527264" y="1806644"/>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a:t>CATBOOST</a:t>
            </a:r>
          </a:p>
        </p:txBody>
      </p:sp>
      <p:pic>
        <p:nvPicPr>
          <p:cNvPr id="13" name="図 12">
            <a:extLst>
              <a:ext uri="{FF2B5EF4-FFF2-40B4-BE49-F238E27FC236}">
                <a16:creationId xmlns:a16="http://schemas.microsoft.com/office/drawing/2014/main" id="{26D3C9A8-AC25-845D-C0DF-C29436366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8098" y="1422180"/>
            <a:ext cx="768928" cy="768928"/>
          </a:xfrm>
          <a:prstGeom prst="rect">
            <a:avLst/>
          </a:prstGeom>
        </p:spPr>
      </p:pic>
      <p:sp>
        <p:nvSpPr>
          <p:cNvPr id="16" name="正方形/長方形 15">
            <a:extLst>
              <a:ext uri="{FF2B5EF4-FFF2-40B4-BE49-F238E27FC236}">
                <a16:creationId xmlns:a16="http://schemas.microsoft.com/office/drawing/2014/main" id="{70C13955-E114-8F42-48DD-57E1DF16830B}"/>
              </a:ext>
            </a:extLst>
          </p:cNvPr>
          <p:cNvSpPr/>
          <p:nvPr/>
        </p:nvSpPr>
        <p:spPr>
          <a:xfrm>
            <a:off x="7467600" y="1752547"/>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特徴量追加、</a:t>
            </a:r>
            <a:endParaRPr kumimoji="1" lang="en-US" altLang="ja-JP" sz="2400" dirty="0"/>
          </a:p>
          <a:p>
            <a:r>
              <a:rPr kumimoji="1" lang="ja-JP" altLang="en-US" sz="2400" dirty="0"/>
              <a:t>外れ値除去、</a:t>
            </a:r>
            <a:endParaRPr kumimoji="1" lang="en-US" altLang="ja-JP" sz="2400" dirty="0"/>
          </a:p>
          <a:p>
            <a:r>
              <a:rPr kumimoji="1" lang="ja-JP" altLang="en-US" sz="2400" dirty="0"/>
              <a:t>欠損値処理</a:t>
            </a:r>
            <a:endParaRPr kumimoji="1" lang="en-US" altLang="ja-JP" sz="2400" dirty="0"/>
          </a:p>
        </p:txBody>
      </p:sp>
      <p:sp>
        <p:nvSpPr>
          <p:cNvPr id="18" name="正方形/長方形 17">
            <a:extLst>
              <a:ext uri="{FF2B5EF4-FFF2-40B4-BE49-F238E27FC236}">
                <a16:creationId xmlns:a16="http://schemas.microsoft.com/office/drawing/2014/main" id="{09A9C9FF-3349-0E58-18BD-7B5CFF9F47F2}"/>
              </a:ext>
            </a:extLst>
          </p:cNvPr>
          <p:cNvSpPr/>
          <p:nvPr/>
        </p:nvSpPr>
        <p:spPr>
          <a:xfrm>
            <a:off x="10057812" y="1762825"/>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sp>
        <p:nvSpPr>
          <p:cNvPr id="21" name="正方形/長方形 20">
            <a:extLst>
              <a:ext uri="{FF2B5EF4-FFF2-40B4-BE49-F238E27FC236}">
                <a16:creationId xmlns:a16="http://schemas.microsoft.com/office/drawing/2014/main" id="{60E6FD06-E636-FFB9-106C-66165010776C}"/>
              </a:ext>
            </a:extLst>
          </p:cNvPr>
          <p:cNvSpPr/>
          <p:nvPr/>
        </p:nvSpPr>
        <p:spPr>
          <a:xfrm>
            <a:off x="14325600" y="1752547"/>
            <a:ext cx="1742344"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000" dirty="0"/>
              <a:t>アンサンブル</a:t>
            </a:r>
            <a:endParaRPr kumimoji="1" lang="en-US" altLang="ja-JP" sz="2000" dirty="0"/>
          </a:p>
        </p:txBody>
      </p:sp>
      <p:sp>
        <p:nvSpPr>
          <p:cNvPr id="24" name="矢印: 右 23">
            <a:extLst>
              <a:ext uri="{FF2B5EF4-FFF2-40B4-BE49-F238E27FC236}">
                <a16:creationId xmlns:a16="http://schemas.microsoft.com/office/drawing/2014/main" id="{FE70AFA6-50F7-1A0F-E329-437ADA2C00A1}"/>
              </a:ext>
            </a:extLst>
          </p:cNvPr>
          <p:cNvSpPr/>
          <p:nvPr/>
        </p:nvSpPr>
        <p:spPr>
          <a:xfrm>
            <a:off x="2841464" y="245117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D68D39BE-BCEC-A725-9D14-51E94CD4DEE5}"/>
              </a:ext>
            </a:extLst>
          </p:cNvPr>
          <p:cNvSpPr/>
          <p:nvPr/>
        </p:nvSpPr>
        <p:spPr>
          <a:xfrm>
            <a:off x="6781800" y="2397077"/>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AFCD37B5-4FA7-D1DF-2DD5-E5445861BDAB}"/>
              </a:ext>
            </a:extLst>
          </p:cNvPr>
          <p:cNvSpPr/>
          <p:nvPr/>
        </p:nvSpPr>
        <p:spPr>
          <a:xfrm>
            <a:off x="9220200" y="23400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31FE0240-CA6F-22F4-C865-005511D5A2DB}"/>
              </a:ext>
            </a:extLst>
          </p:cNvPr>
          <p:cNvSpPr/>
          <p:nvPr/>
        </p:nvSpPr>
        <p:spPr>
          <a:xfrm rot="18798691">
            <a:off x="11839839" y="181010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右 40">
            <a:extLst>
              <a:ext uri="{FF2B5EF4-FFF2-40B4-BE49-F238E27FC236}">
                <a16:creationId xmlns:a16="http://schemas.microsoft.com/office/drawing/2014/main" id="{801C9A95-A945-3964-450B-E84502B23F0E}"/>
              </a:ext>
            </a:extLst>
          </p:cNvPr>
          <p:cNvSpPr/>
          <p:nvPr/>
        </p:nvSpPr>
        <p:spPr>
          <a:xfrm>
            <a:off x="13563600" y="237481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a:extLst>
              <a:ext uri="{FF2B5EF4-FFF2-40B4-BE49-F238E27FC236}">
                <a16:creationId xmlns:a16="http://schemas.microsoft.com/office/drawing/2014/main" id="{8A0BFFD2-3854-6DC2-7992-A7FB52DF85F6}"/>
              </a:ext>
            </a:extLst>
          </p:cNvPr>
          <p:cNvSpPr/>
          <p:nvPr/>
        </p:nvSpPr>
        <p:spPr>
          <a:xfrm>
            <a:off x="5844568" y="1758834"/>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45" name="矢印: 右 44">
            <a:extLst>
              <a:ext uri="{FF2B5EF4-FFF2-40B4-BE49-F238E27FC236}">
                <a16:creationId xmlns:a16="http://schemas.microsoft.com/office/drawing/2014/main" id="{ED41AD4D-F638-D05E-84BB-1A3B0150ADA0}"/>
              </a:ext>
            </a:extLst>
          </p:cNvPr>
          <p:cNvSpPr/>
          <p:nvPr/>
        </p:nvSpPr>
        <p:spPr>
          <a:xfrm>
            <a:off x="5114880" y="240336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7" name="図 46">
            <a:extLst>
              <a:ext uri="{FF2B5EF4-FFF2-40B4-BE49-F238E27FC236}">
                <a16:creationId xmlns:a16="http://schemas.microsoft.com/office/drawing/2014/main" id="{0BABCA8A-5F2A-C786-497C-E0827B5EF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889" y="1409685"/>
            <a:ext cx="731464" cy="731464"/>
          </a:xfrm>
          <a:prstGeom prst="rect">
            <a:avLst/>
          </a:prstGeom>
          <a:noFill/>
          <a:ln w="47625">
            <a:noFill/>
          </a:ln>
        </p:spPr>
      </p:pic>
      <p:sp>
        <p:nvSpPr>
          <p:cNvPr id="48" name="Google Shape;225;p23">
            <a:extLst>
              <a:ext uri="{FF2B5EF4-FFF2-40B4-BE49-F238E27FC236}">
                <a16:creationId xmlns:a16="http://schemas.microsoft.com/office/drawing/2014/main" id="{D1E42140-7D5D-AB3D-3BC3-965D5B0AD242}"/>
              </a:ext>
            </a:extLst>
          </p:cNvPr>
          <p:cNvSpPr/>
          <p:nvPr/>
        </p:nvSpPr>
        <p:spPr>
          <a:xfrm>
            <a:off x="5943600" y="2961473"/>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49" name="矢印: 右 48">
            <a:extLst>
              <a:ext uri="{FF2B5EF4-FFF2-40B4-BE49-F238E27FC236}">
                <a16:creationId xmlns:a16="http://schemas.microsoft.com/office/drawing/2014/main" id="{CD2915F5-8F1E-CAB0-63D3-78407C3D481D}"/>
              </a:ext>
            </a:extLst>
          </p:cNvPr>
          <p:cNvSpPr/>
          <p:nvPr/>
        </p:nvSpPr>
        <p:spPr>
          <a:xfrm>
            <a:off x="16154400" y="2416244"/>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a:extLst>
              <a:ext uri="{FF2B5EF4-FFF2-40B4-BE49-F238E27FC236}">
                <a16:creationId xmlns:a16="http://schemas.microsoft.com/office/drawing/2014/main" id="{D2DD67F4-7F54-4407-2D68-F08C240A2284}"/>
              </a:ext>
            </a:extLst>
          </p:cNvPr>
          <p:cNvSpPr/>
          <p:nvPr/>
        </p:nvSpPr>
        <p:spPr>
          <a:xfrm>
            <a:off x="16893568" y="1752547"/>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51" name="Google Shape;225;p23">
            <a:extLst>
              <a:ext uri="{FF2B5EF4-FFF2-40B4-BE49-F238E27FC236}">
                <a16:creationId xmlns:a16="http://schemas.microsoft.com/office/drawing/2014/main" id="{FA25D0C5-A3A8-E679-A4DF-928C186A5CC6}"/>
              </a:ext>
            </a:extLst>
          </p:cNvPr>
          <p:cNvSpPr/>
          <p:nvPr/>
        </p:nvSpPr>
        <p:spPr>
          <a:xfrm>
            <a:off x="17032258" y="2857500"/>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53" name="矢印: 右 52">
            <a:extLst>
              <a:ext uri="{FF2B5EF4-FFF2-40B4-BE49-F238E27FC236}">
                <a16:creationId xmlns:a16="http://schemas.microsoft.com/office/drawing/2014/main" id="{DE2C9148-12E5-AC48-49F3-64A8DFE2235B}"/>
              </a:ext>
            </a:extLst>
          </p:cNvPr>
          <p:cNvSpPr/>
          <p:nvPr/>
        </p:nvSpPr>
        <p:spPr>
          <a:xfrm rot="2921480">
            <a:off x="11895337" y="3032305"/>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a:extLst>
              <a:ext uri="{FF2B5EF4-FFF2-40B4-BE49-F238E27FC236}">
                <a16:creationId xmlns:a16="http://schemas.microsoft.com/office/drawing/2014/main" id="{6454C602-F3B9-98AB-5A62-567B28EB22D1}"/>
              </a:ext>
            </a:extLst>
          </p:cNvPr>
          <p:cNvGrpSpPr/>
          <p:nvPr/>
        </p:nvGrpSpPr>
        <p:grpSpPr>
          <a:xfrm>
            <a:off x="12836236" y="2345280"/>
            <a:ext cx="346364" cy="381000"/>
            <a:chOff x="11658600" y="2400300"/>
            <a:chExt cx="768928" cy="768928"/>
          </a:xfrm>
        </p:grpSpPr>
        <p:sp>
          <p:nvSpPr>
            <p:cNvPr id="55" name="四角形: 角を丸くする 54">
              <a:extLst>
                <a:ext uri="{FF2B5EF4-FFF2-40B4-BE49-F238E27FC236}">
                  <a16:creationId xmlns:a16="http://schemas.microsoft.com/office/drawing/2014/main" id="{81B01F1B-C879-3359-E552-2811A1B97817}"/>
                </a:ext>
              </a:extLst>
            </p:cNvPr>
            <p:cNvSpPr/>
            <p:nvPr/>
          </p:nvSpPr>
          <p:spPr>
            <a:xfrm>
              <a:off x="11658600" y="271311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42342208-09AD-3B20-AE1A-9C7D924872B0}"/>
                </a:ext>
              </a:extLst>
            </p:cNvPr>
            <p:cNvSpPr/>
            <p:nvPr/>
          </p:nvSpPr>
          <p:spPr>
            <a:xfrm rot="5400000">
              <a:off x="11670929" y="272435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71BE0DB9-815E-F406-1F32-3BC79DA8009F}"/>
              </a:ext>
            </a:extLst>
          </p:cNvPr>
          <p:cNvSpPr txBox="1"/>
          <p:nvPr/>
        </p:nvSpPr>
        <p:spPr>
          <a:xfrm>
            <a:off x="403753" y="640259"/>
            <a:ext cx="3570208" cy="769441"/>
          </a:xfrm>
          <a:prstGeom prst="rect">
            <a:avLst/>
          </a:prstGeom>
          <a:noFill/>
        </p:spPr>
        <p:txBody>
          <a:bodyPr wrap="none" rtlCol="0">
            <a:spAutoFit/>
          </a:bodyPr>
          <a:lstStyle/>
          <a:p>
            <a:r>
              <a:rPr kumimoji="1" lang="ja-JP" altLang="en-US" sz="4400" b="1" dirty="0">
                <a:solidFill>
                  <a:srgbClr val="0070C0"/>
                </a:solidFill>
                <a:latin typeface="+mn-ea"/>
              </a:rPr>
              <a:t>アンサンブル</a:t>
            </a:r>
          </a:p>
        </p:txBody>
      </p:sp>
      <p:sp>
        <p:nvSpPr>
          <p:cNvPr id="59" name="テキスト ボックス 58">
            <a:extLst>
              <a:ext uri="{FF2B5EF4-FFF2-40B4-BE49-F238E27FC236}">
                <a16:creationId xmlns:a16="http://schemas.microsoft.com/office/drawing/2014/main" id="{0C8E4611-B8EF-2A5B-C836-0F15CDF8DE13}"/>
              </a:ext>
            </a:extLst>
          </p:cNvPr>
          <p:cNvSpPr txBox="1"/>
          <p:nvPr/>
        </p:nvSpPr>
        <p:spPr>
          <a:xfrm>
            <a:off x="5835720" y="875455"/>
            <a:ext cx="1454244" cy="461665"/>
          </a:xfrm>
          <a:prstGeom prst="rect">
            <a:avLst/>
          </a:prstGeom>
          <a:noFill/>
        </p:spPr>
        <p:txBody>
          <a:bodyPr wrap="none" rtlCol="0">
            <a:spAutoFit/>
          </a:bodyPr>
          <a:lstStyle/>
          <a:p>
            <a:r>
              <a:rPr kumimoji="1" lang="en-US" altLang="ja-JP" sz="2400" dirty="0"/>
              <a:t>RMSE:138</a:t>
            </a:r>
            <a:endParaRPr kumimoji="1" lang="ja-JP" altLang="en-US" sz="2400" dirty="0"/>
          </a:p>
        </p:txBody>
      </p:sp>
      <p:pic>
        <p:nvPicPr>
          <p:cNvPr id="60" name="Picture 4" descr="歯車・ギアのイラスト | かわいいフリー素材集 いらすとや">
            <a:extLst>
              <a:ext uri="{FF2B5EF4-FFF2-40B4-BE49-F238E27FC236}">
                <a16:creationId xmlns:a16="http://schemas.microsoft.com/office/drawing/2014/main" id="{4925BC3E-5262-97E6-F091-7EE7D334CF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6221" y="1433878"/>
            <a:ext cx="993317" cy="99331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29CD3A3A-862C-4421-B945-A8DB4DAFE429}"/>
              </a:ext>
            </a:extLst>
          </p:cNvPr>
          <p:cNvPicPr>
            <a:picLocks noChangeAspect="1"/>
          </p:cNvPicPr>
          <p:nvPr/>
        </p:nvPicPr>
        <p:blipFill>
          <a:blip r:embed="rId8"/>
          <a:stretch>
            <a:fillRect/>
          </a:stretch>
        </p:blipFill>
        <p:spPr>
          <a:xfrm>
            <a:off x="403753" y="5107655"/>
            <a:ext cx="16725900" cy="5000625"/>
          </a:xfrm>
          <a:prstGeom prst="rect">
            <a:avLst/>
          </a:prstGeom>
        </p:spPr>
      </p:pic>
      <p:sp>
        <p:nvSpPr>
          <p:cNvPr id="15" name="テキスト ボックス 14">
            <a:extLst>
              <a:ext uri="{FF2B5EF4-FFF2-40B4-BE49-F238E27FC236}">
                <a16:creationId xmlns:a16="http://schemas.microsoft.com/office/drawing/2014/main" id="{DA1E1A2D-DF10-513D-374F-95AAC6EA78C8}"/>
              </a:ext>
            </a:extLst>
          </p:cNvPr>
          <p:cNvSpPr txBox="1"/>
          <p:nvPr/>
        </p:nvSpPr>
        <p:spPr>
          <a:xfrm>
            <a:off x="14519703" y="5518010"/>
            <a:ext cx="2472897" cy="1323439"/>
          </a:xfrm>
          <a:prstGeom prst="rect">
            <a:avLst/>
          </a:prstGeom>
          <a:noFill/>
          <a:ln w="19050">
            <a:solidFill>
              <a:srgbClr val="5BB5BD"/>
            </a:solidFill>
          </a:ln>
        </p:spPr>
        <p:txBody>
          <a:bodyPr wrap="square" rtlCol="0">
            <a:spAutoFit/>
          </a:bodyPr>
          <a:lstStyle/>
          <a:p>
            <a:r>
              <a:rPr lang="en-US" altLang="zh-TW" sz="2000" b="1" dirty="0">
                <a:latin typeface="游ゴシック" panose="020B0400000000000000" pitchFamily="50" charset="-128"/>
                <a:ea typeface="游ゴシック" panose="020B0400000000000000" pitchFamily="50" charset="-128"/>
                <a:cs typeface="Arial"/>
                <a:sym typeface="Arial"/>
              </a:rPr>
              <a:t>MSE = 6575.28</a:t>
            </a:r>
          </a:p>
          <a:p>
            <a:r>
              <a:rPr lang="en-US" altLang="zh-TW" sz="2000" b="1" dirty="0">
                <a:latin typeface="游ゴシック" panose="020B0400000000000000" pitchFamily="50" charset="-128"/>
                <a:ea typeface="游ゴシック" panose="020B0400000000000000" pitchFamily="50" charset="-128"/>
                <a:cs typeface="Arial"/>
                <a:sym typeface="Arial"/>
              </a:rPr>
              <a:t>RMSE = 81.08</a:t>
            </a:r>
          </a:p>
          <a:p>
            <a:r>
              <a:rPr lang="en-US" altLang="zh-TW" sz="2000" b="1" dirty="0">
                <a:latin typeface="游ゴシック" panose="020B0400000000000000" pitchFamily="50" charset="-128"/>
                <a:ea typeface="游ゴシック" panose="020B0400000000000000" pitchFamily="50" charset="-128"/>
                <a:cs typeface="Arial"/>
                <a:sym typeface="Arial"/>
              </a:rPr>
              <a:t>RMSLE = 0.054</a:t>
            </a:r>
          </a:p>
          <a:p>
            <a:r>
              <a:rPr lang="en-US" altLang="zh-TW" sz="2000" b="1" dirty="0">
                <a:latin typeface="游ゴシック" panose="020B0400000000000000" pitchFamily="50" charset="-128"/>
                <a:ea typeface="游ゴシック" panose="020B0400000000000000" pitchFamily="50" charset="-128"/>
                <a:cs typeface="Arial"/>
                <a:sym typeface="Arial"/>
              </a:rPr>
              <a:t>R2 = 0.91</a:t>
            </a:r>
            <a:endParaRPr lang="ja-JP" altLang="en-US" sz="2000" b="1" i="0" u="none" strike="noStrike" cap="none" dirty="0">
              <a:latin typeface="游ゴシック" panose="020B0400000000000000" pitchFamily="50" charset="-128"/>
              <a:ea typeface="游ゴシック" panose="020B0400000000000000" pitchFamily="50" charset="-128"/>
              <a:cs typeface="Arial"/>
              <a:sym typeface="Arial"/>
            </a:endParaRPr>
          </a:p>
        </p:txBody>
      </p:sp>
      <p:sp>
        <p:nvSpPr>
          <p:cNvPr id="22" name="正方形/長方形 21">
            <a:extLst>
              <a:ext uri="{FF2B5EF4-FFF2-40B4-BE49-F238E27FC236}">
                <a16:creationId xmlns:a16="http://schemas.microsoft.com/office/drawing/2014/main" id="{CC1D1824-4DF2-743A-B4FE-1837A2FA89A9}"/>
              </a:ext>
            </a:extLst>
          </p:cNvPr>
          <p:cNvSpPr/>
          <p:nvPr/>
        </p:nvSpPr>
        <p:spPr>
          <a:xfrm>
            <a:off x="1369419" y="5933618"/>
            <a:ext cx="100460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t>PCA</a:t>
            </a:r>
          </a:p>
          <a:p>
            <a:pPr algn="ctr"/>
            <a:r>
              <a:rPr kumimoji="1" lang="ja-JP" altLang="en-US" sz="2400" dirty="0"/>
              <a:t>＆</a:t>
            </a:r>
            <a:endParaRPr kumimoji="1" lang="en-US" altLang="ja-JP" sz="2400" dirty="0"/>
          </a:p>
          <a:p>
            <a:pPr algn="ctr"/>
            <a:r>
              <a:rPr kumimoji="1" lang="en-US" altLang="ja-JP" sz="2400" dirty="0"/>
              <a:t>UMAP</a:t>
            </a:r>
          </a:p>
        </p:txBody>
      </p:sp>
      <p:sp>
        <p:nvSpPr>
          <p:cNvPr id="23" name="テキスト ボックス 22">
            <a:extLst>
              <a:ext uri="{FF2B5EF4-FFF2-40B4-BE49-F238E27FC236}">
                <a16:creationId xmlns:a16="http://schemas.microsoft.com/office/drawing/2014/main" id="{03189E33-4559-C678-7B01-54C770D49C32}"/>
              </a:ext>
            </a:extLst>
          </p:cNvPr>
          <p:cNvSpPr txBox="1"/>
          <p:nvPr/>
        </p:nvSpPr>
        <p:spPr>
          <a:xfrm>
            <a:off x="1487020" y="5505339"/>
            <a:ext cx="887138" cy="400110"/>
          </a:xfrm>
          <a:prstGeom prst="rect">
            <a:avLst/>
          </a:prstGeom>
          <a:noFill/>
          <a:ln w="19050">
            <a:solidFill>
              <a:srgbClr val="5BB5BD"/>
            </a:solidFill>
          </a:ln>
        </p:spPr>
        <p:txBody>
          <a:bodyPr wrap="square" rtlCol="0">
            <a:spAutoFit/>
          </a:bodyPr>
          <a:lstStyle/>
          <a:p>
            <a:r>
              <a:rPr lang="en-US" altLang="zh-TW" sz="2000" b="1" dirty="0">
                <a:latin typeface="游ゴシック" panose="020B0400000000000000" pitchFamily="50" charset="-128"/>
                <a:ea typeface="游ゴシック" panose="020B0400000000000000" pitchFamily="50" charset="-128"/>
                <a:cs typeface="Arial"/>
                <a:sym typeface="Arial"/>
              </a:rPr>
              <a:t>0.54</a:t>
            </a:r>
            <a:endParaRPr lang="ja-JP" altLang="en-US" sz="2000" b="1" i="0" u="none" strike="noStrike" cap="none" dirty="0">
              <a:latin typeface="游ゴシック" panose="020B0400000000000000" pitchFamily="50" charset="-128"/>
              <a:ea typeface="游ゴシック" panose="020B0400000000000000" pitchFamily="50" charset="-128"/>
              <a:cs typeface="Arial"/>
              <a:sym typeface="Arial"/>
            </a:endParaRPr>
          </a:p>
        </p:txBody>
      </p:sp>
      <p:grpSp>
        <p:nvGrpSpPr>
          <p:cNvPr id="25" name="グループ化 24">
            <a:extLst>
              <a:ext uri="{FF2B5EF4-FFF2-40B4-BE49-F238E27FC236}">
                <a16:creationId xmlns:a16="http://schemas.microsoft.com/office/drawing/2014/main" id="{F8CFFE98-E1D6-BF74-E211-A369BB1BCB09}"/>
              </a:ext>
            </a:extLst>
          </p:cNvPr>
          <p:cNvGrpSpPr/>
          <p:nvPr/>
        </p:nvGrpSpPr>
        <p:grpSpPr>
          <a:xfrm>
            <a:off x="2590800" y="6286500"/>
            <a:ext cx="346364" cy="381000"/>
            <a:chOff x="11658600" y="2400300"/>
            <a:chExt cx="768928" cy="768928"/>
          </a:xfrm>
        </p:grpSpPr>
        <p:sp>
          <p:nvSpPr>
            <p:cNvPr id="28" name="四角形: 角を丸くする 27">
              <a:extLst>
                <a:ext uri="{FF2B5EF4-FFF2-40B4-BE49-F238E27FC236}">
                  <a16:creationId xmlns:a16="http://schemas.microsoft.com/office/drawing/2014/main" id="{971C9058-7A90-B5B6-57FC-C1530EDCC726}"/>
                </a:ext>
              </a:extLst>
            </p:cNvPr>
            <p:cNvSpPr/>
            <p:nvPr/>
          </p:nvSpPr>
          <p:spPr>
            <a:xfrm>
              <a:off x="11658600" y="271311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227BE247-C845-DD59-2C2A-7DB3CC59B5F8}"/>
                </a:ext>
              </a:extLst>
            </p:cNvPr>
            <p:cNvSpPr/>
            <p:nvPr/>
          </p:nvSpPr>
          <p:spPr>
            <a:xfrm rot="5400000">
              <a:off x="11670929" y="2724357"/>
              <a:ext cx="768928" cy="120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3406139C-9A1C-B531-D9E2-2310B042B3D8}"/>
              </a:ext>
            </a:extLst>
          </p:cNvPr>
          <p:cNvSpPr/>
          <p:nvPr/>
        </p:nvSpPr>
        <p:spPr>
          <a:xfrm>
            <a:off x="3298471" y="5938874"/>
            <a:ext cx="100460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t>t-SNE</a:t>
            </a:r>
          </a:p>
          <a:p>
            <a:pPr algn="ctr"/>
            <a:r>
              <a:rPr kumimoji="1" lang="ja-JP" altLang="en-US" sz="2400" dirty="0"/>
              <a:t>＆</a:t>
            </a:r>
            <a:endParaRPr kumimoji="1" lang="en-US" altLang="ja-JP" sz="2400" dirty="0"/>
          </a:p>
          <a:p>
            <a:pPr algn="ctr"/>
            <a:r>
              <a:rPr kumimoji="1" lang="ja-JP" altLang="en-US" sz="2000" dirty="0"/>
              <a:t>トレンド</a:t>
            </a:r>
            <a:endParaRPr kumimoji="1" lang="en-US" altLang="ja-JP" sz="2000" dirty="0"/>
          </a:p>
        </p:txBody>
      </p:sp>
      <p:sp>
        <p:nvSpPr>
          <p:cNvPr id="34" name="テキスト ボックス 33">
            <a:extLst>
              <a:ext uri="{FF2B5EF4-FFF2-40B4-BE49-F238E27FC236}">
                <a16:creationId xmlns:a16="http://schemas.microsoft.com/office/drawing/2014/main" id="{E9A71343-32AE-75C8-B15C-2181F47F7C6D}"/>
              </a:ext>
            </a:extLst>
          </p:cNvPr>
          <p:cNvSpPr txBox="1"/>
          <p:nvPr/>
        </p:nvSpPr>
        <p:spPr>
          <a:xfrm>
            <a:off x="3380062" y="5524500"/>
            <a:ext cx="887138" cy="400110"/>
          </a:xfrm>
          <a:prstGeom prst="rect">
            <a:avLst/>
          </a:prstGeom>
          <a:noFill/>
          <a:ln w="19050">
            <a:solidFill>
              <a:srgbClr val="5BB5BD"/>
            </a:solidFill>
          </a:ln>
        </p:spPr>
        <p:txBody>
          <a:bodyPr wrap="square" rtlCol="0">
            <a:spAutoFit/>
          </a:bodyPr>
          <a:lstStyle/>
          <a:p>
            <a:r>
              <a:rPr lang="en-US" altLang="zh-TW" sz="2000" b="1" dirty="0">
                <a:latin typeface="游ゴシック" panose="020B0400000000000000" pitchFamily="50" charset="-128"/>
                <a:ea typeface="游ゴシック" panose="020B0400000000000000" pitchFamily="50" charset="-128"/>
                <a:cs typeface="Arial"/>
                <a:sym typeface="Arial"/>
              </a:rPr>
              <a:t>0.46</a:t>
            </a:r>
            <a:endParaRPr lang="ja-JP" altLang="en-US" sz="2000" b="1" i="0" u="none" strike="noStrike" cap="none" dirty="0">
              <a:latin typeface="游ゴシック" panose="020B0400000000000000" pitchFamily="50" charset="-128"/>
              <a:ea typeface="游ゴシック" panose="020B0400000000000000" pitchFamily="50" charset="-128"/>
              <a:cs typeface="Arial"/>
              <a:sym typeface="Arial"/>
            </a:endParaRPr>
          </a:p>
        </p:txBody>
      </p:sp>
      <p:sp>
        <p:nvSpPr>
          <p:cNvPr id="36" name="テキスト ボックス 35">
            <a:extLst>
              <a:ext uri="{FF2B5EF4-FFF2-40B4-BE49-F238E27FC236}">
                <a16:creationId xmlns:a16="http://schemas.microsoft.com/office/drawing/2014/main" id="{D175C0E7-09F8-2BBD-2340-AC552611B8C0}"/>
              </a:ext>
            </a:extLst>
          </p:cNvPr>
          <p:cNvSpPr txBox="1"/>
          <p:nvPr/>
        </p:nvSpPr>
        <p:spPr>
          <a:xfrm>
            <a:off x="16433097" y="1301427"/>
            <a:ext cx="1298753" cy="461665"/>
          </a:xfrm>
          <a:prstGeom prst="rect">
            <a:avLst/>
          </a:prstGeom>
          <a:noFill/>
        </p:spPr>
        <p:txBody>
          <a:bodyPr wrap="none" rtlCol="0">
            <a:spAutoFit/>
          </a:bodyPr>
          <a:lstStyle/>
          <a:p>
            <a:r>
              <a:rPr kumimoji="1" lang="en-US" altLang="ja-JP" sz="2400" dirty="0"/>
              <a:t>RMSE:81</a:t>
            </a:r>
            <a:endParaRPr kumimoji="1" lang="ja-JP" altLang="en-US" sz="2400" dirty="0"/>
          </a:p>
        </p:txBody>
      </p:sp>
      <p:sp>
        <p:nvSpPr>
          <p:cNvPr id="37" name="Google Shape;262;p25">
            <a:extLst>
              <a:ext uri="{FF2B5EF4-FFF2-40B4-BE49-F238E27FC236}">
                <a16:creationId xmlns:a16="http://schemas.microsoft.com/office/drawing/2014/main" id="{B912ED9C-B6AD-305C-0613-7CD5F241C381}"/>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施策改善と精度</a:t>
            </a:r>
            <a:endParaRPr lang="ja-JP" altLang="en-US" sz="3600" dirty="0">
              <a:solidFill>
                <a:schemeClr val="bg1"/>
              </a:solidFill>
            </a:endParaRPr>
          </a:p>
        </p:txBody>
      </p:sp>
      <p:sp>
        <p:nvSpPr>
          <p:cNvPr id="39" name="テキスト ボックス 38">
            <a:extLst>
              <a:ext uri="{FF2B5EF4-FFF2-40B4-BE49-F238E27FC236}">
                <a16:creationId xmlns:a16="http://schemas.microsoft.com/office/drawing/2014/main" id="{4E694B02-3E80-EC1B-54B1-167C42CE708B}"/>
              </a:ext>
            </a:extLst>
          </p:cNvPr>
          <p:cNvSpPr txBox="1"/>
          <p:nvPr/>
        </p:nvSpPr>
        <p:spPr>
          <a:xfrm>
            <a:off x="13788847" y="952500"/>
            <a:ext cx="1298753" cy="461665"/>
          </a:xfrm>
          <a:prstGeom prst="rect">
            <a:avLst/>
          </a:prstGeom>
          <a:noFill/>
        </p:spPr>
        <p:txBody>
          <a:bodyPr wrap="none" rtlCol="0">
            <a:spAutoFit/>
          </a:bodyPr>
          <a:lstStyle/>
          <a:p>
            <a:r>
              <a:rPr kumimoji="1" lang="en-US" altLang="ja-JP" sz="2400" dirty="0"/>
              <a:t>RMSE:85</a:t>
            </a:r>
            <a:endParaRPr kumimoji="1" lang="ja-JP" altLang="en-US" sz="2400" dirty="0"/>
          </a:p>
        </p:txBody>
      </p:sp>
      <p:sp>
        <p:nvSpPr>
          <p:cNvPr id="40" name="テキスト ボックス 22">
            <a:extLst>
              <a:ext uri="{FF2B5EF4-FFF2-40B4-BE49-F238E27FC236}">
                <a16:creationId xmlns:a16="http://schemas.microsoft.com/office/drawing/2014/main" id="{18143F34-558A-99D5-35C5-33D2F980E05C}"/>
              </a:ext>
            </a:extLst>
          </p:cNvPr>
          <p:cNvSpPr txBox="1"/>
          <p:nvPr/>
        </p:nvSpPr>
        <p:spPr>
          <a:xfrm>
            <a:off x="13792200" y="3919835"/>
            <a:ext cx="129875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ja-JP" sz="2400" dirty="0"/>
              <a:t>RMSE:86</a:t>
            </a:r>
            <a:endParaRPr kumimoji="1" lang="ja-JP" altLang="en-US" sz="2400" dirty="0"/>
          </a:p>
        </p:txBody>
      </p:sp>
      <p:sp>
        <p:nvSpPr>
          <p:cNvPr id="42" name="テキスト ボックス 41">
            <a:extLst>
              <a:ext uri="{FF2B5EF4-FFF2-40B4-BE49-F238E27FC236}">
                <a16:creationId xmlns:a16="http://schemas.microsoft.com/office/drawing/2014/main" id="{A297F9DB-B8C4-1670-0FBC-15A5E4C710D0}"/>
              </a:ext>
            </a:extLst>
          </p:cNvPr>
          <p:cNvSpPr txBox="1"/>
          <p:nvPr/>
        </p:nvSpPr>
        <p:spPr>
          <a:xfrm>
            <a:off x="7543800" y="5600700"/>
            <a:ext cx="6667210" cy="1200329"/>
          </a:xfrm>
          <a:prstGeom prst="rect">
            <a:avLst/>
          </a:prstGeom>
          <a:noFill/>
        </p:spPr>
        <p:txBody>
          <a:bodyPr wrap="none" rtlCol="0">
            <a:spAutoFit/>
          </a:bodyPr>
          <a:lstStyle/>
          <a:p>
            <a:r>
              <a:rPr kumimoji="1" lang="ja-JP" altLang="en-US" sz="2400" dirty="0"/>
              <a:t>今回、７日後</a:t>
            </a:r>
            <a:r>
              <a:rPr kumimoji="1" lang="en-US" altLang="ja-JP" sz="2400" dirty="0"/>
              <a:t>(8/1-8/7)</a:t>
            </a:r>
            <a:r>
              <a:rPr kumimoji="1" lang="ja-JP" altLang="en-US" sz="2400" dirty="0"/>
              <a:t>までの予測では、</a:t>
            </a:r>
            <a:endParaRPr kumimoji="1" lang="en-US" altLang="ja-JP" sz="2400" dirty="0"/>
          </a:p>
          <a:p>
            <a:r>
              <a:rPr kumimoji="1" lang="ja-JP" altLang="en-US" sz="2400" dirty="0"/>
              <a:t>実測値とずれが少ないと考えた。</a:t>
            </a:r>
            <a:endParaRPr kumimoji="1" lang="en-US" altLang="ja-JP" sz="2400" dirty="0"/>
          </a:p>
          <a:p>
            <a:r>
              <a:rPr kumimoji="1" lang="ja-JP" altLang="en-US" sz="2400" dirty="0"/>
              <a:t>７日後までの予測値を運用することは考えられる。</a:t>
            </a:r>
          </a:p>
        </p:txBody>
      </p:sp>
      <p:sp>
        <p:nvSpPr>
          <p:cNvPr id="43" name="テキスト ボックス 42">
            <a:extLst>
              <a:ext uri="{FF2B5EF4-FFF2-40B4-BE49-F238E27FC236}">
                <a16:creationId xmlns:a16="http://schemas.microsoft.com/office/drawing/2014/main" id="{C3E33472-BCDB-9E3E-2C28-8C332703997B}"/>
              </a:ext>
            </a:extLst>
          </p:cNvPr>
          <p:cNvSpPr txBox="1"/>
          <p:nvPr/>
        </p:nvSpPr>
        <p:spPr>
          <a:xfrm>
            <a:off x="16383082" y="8648700"/>
            <a:ext cx="1600118" cy="461665"/>
          </a:xfrm>
          <a:prstGeom prst="rect">
            <a:avLst/>
          </a:prstGeom>
          <a:noFill/>
        </p:spPr>
        <p:txBody>
          <a:bodyPr wrap="none" rtlCol="0">
            <a:spAutoFit/>
          </a:bodyPr>
          <a:lstStyle/>
          <a:p>
            <a:r>
              <a:rPr kumimoji="1" lang="en-US" altLang="ja-JP" sz="2400" dirty="0">
                <a:solidFill>
                  <a:srgbClr val="227EC5"/>
                </a:solidFill>
                <a:latin typeface="游ゴシック" panose="020B0400000000000000" pitchFamily="50" charset="-128"/>
                <a:ea typeface="游ゴシック" panose="020B0400000000000000" pitchFamily="50" charset="-128"/>
              </a:rPr>
              <a:t>-</a:t>
            </a:r>
            <a:r>
              <a:rPr kumimoji="1" lang="en-US" altLang="ja-JP" sz="2400" dirty="0" err="1">
                <a:solidFill>
                  <a:srgbClr val="227EC5"/>
                </a:solidFill>
                <a:latin typeface="游ゴシック" panose="020B0400000000000000" pitchFamily="50" charset="-128"/>
                <a:ea typeface="游ゴシック" panose="020B0400000000000000" pitchFamily="50" charset="-128"/>
              </a:rPr>
              <a:t>Catboost</a:t>
            </a:r>
            <a:endParaRPr kumimoji="1" lang="ja-JP" altLang="en-US" sz="2400" dirty="0">
              <a:solidFill>
                <a:srgbClr val="227EC5"/>
              </a:solidFill>
              <a:latin typeface="游ゴシック" panose="020B0400000000000000" pitchFamily="50" charset="-128"/>
            </a:endParaRPr>
          </a:p>
        </p:txBody>
      </p:sp>
      <p:sp>
        <p:nvSpPr>
          <p:cNvPr id="46" name="テキスト ボックス 45">
            <a:extLst>
              <a:ext uri="{FF2B5EF4-FFF2-40B4-BE49-F238E27FC236}">
                <a16:creationId xmlns:a16="http://schemas.microsoft.com/office/drawing/2014/main" id="{A19846C9-6EE9-B038-F6FB-29FA59BE2F71}"/>
              </a:ext>
            </a:extLst>
          </p:cNvPr>
          <p:cNvSpPr txBox="1"/>
          <p:nvPr/>
        </p:nvSpPr>
        <p:spPr>
          <a:xfrm>
            <a:off x="16230600" y="9025235"/>
            <a:ext cx="1394934" cy="461665"/>
          </a:xfrm>
          <a:prstGeom prst="rect">
            <a:avLst/>
          </a:prstGeom>
          <a:noFill/>
        </p:spPr>
        <p:txBody>
          <a:bodyPr wrap="none" rtlCol="0">
            <a:spAutoFit/>
          </a:bodyPr>
          <a:lstStyle/>
          <a:p>
            <a:r>
              <a:rPr kumimoji="1" lang="en-US" altLang="ja-JP" sz="2400" dirty="0">
                <a:solidFill>
                  <a:srgbClr val="FF0000"/>
                </a:solidFill>
                <a:latin typeface="游ゴシック" panose="020B0400000000000000" pitchFamily="50" charset="-128"/>
                <a:ea typeface="游ゴシック" panose="020B0400000000000000" pitchFamily="50" charset="-128"/>
              </a:rPr>
              <a:t>  -Actual</a:t>
            </a:r>
            <a:endParaRPr kumimoji="1" lang="ja-JP" altLang="en-US" sz="2400" dirty="0">
              <a:solidFill>
                <a:srgbClr val="FF0000"/>
              </a:solidFill>
              <a:latin typeface="游ゴシック" panose="020B0400000000000000" pitchFamily="50" charset="-128"/>
            </a:endParaRPr>
          </a:p>
        </p:txBody>
      </p:sp>
      <p:sp>
        <p:nvSpPr>
          <p:cNvPr id="2" name="正方形/長方形 1">
            <a:extLst>
              <a:ext uri="{FF2B5EF4-FFF2-40B4-BE49-F238E27FC236}">
                <a16:creationId xmlns:a16="http://schemas.microsoft.com/office/drawing/2014/main" id="{D0295173-75BC-2FCF-94CD-04F597AE6AA6}"/>
              </a:ext>
            </a:extLst>
          </p:cNvPr>
          <p:cNvSpPr/>
          <p:nvPr/>
        </p:nvSpPr>
        <p:spPr>
          <a:xfrm>
            <a:off x="12558999" y="571500"/>
            <a:ext cx="1102578"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PCA</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en-US" altLang="ja-JP" sz="2400" dirty="0">
                <a:latin typeface="游ゴシック" panose="020B0400000000000000" pitchFamily="50" charset="-128"/>
                <a:ea typeface="游ゴシック" panose="020B0400000000000000" pitchFamily="50" charset="-128"/>
              </a:rPr>
              <a:t>UMAP</a:t>
            </a:r>
          </a:p>
        </p:txBody>
      </p:sp>
      <p:sp>
        <p:nvSpPr>
          <p:cNvPr id="3" name="正方形/長方形 2">
            <a:extLst>
              <a:ext uri="{FF2B5EF4-FFF2-40B4-BE49-F238E27FC236}">
                <a16:creationId xmlns:a16="http://schemas.microsoft.com/office/drawing/2014/main" id="{44D74EE0-CF67-A6EE-11E7-F4613D5300EC}"/>
              </a:ext>
            </a:extLst>
          </p:cNvPr>
          <p:cNvSpPr/>
          <p:nvPr/>
        </p:nvSpPr>
        <p:spPr>
          <a:xfrm>
            <a:off x="12551365" y="2934623"/>
            <a:ext cx="1145641"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latin typeface="游ゴシック" panose="020B0400000000000000" pitchFamily="50" charset="-128"/>
                <a:ea typeface="游ゴシック" panose="020B0400000000000000" pitchFamily="50" charset="-128"/>
              </a:rPr>
              <a:t>t-SNE</a:t>
            </a:r>
          </a:p>
          <a:p>
            <a:pPr algn="ctr"/>
            <a:r>
              <a:rPr kumimoji="1" lang="ja-JP" altLang="en-US" sz="2400" dirty="0">
                <a:latin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algn="ctr"/>
            <a:r>
              <a:rPr kumimoji="1" lang="ja-JP" altLang="en-US" sz="2000" dirty="0">
                <a:latin typeface="游ゴシック" panose="020B0400000000000000" pitchFamily="50" charset="-128"/>
              </a:rPr>
              <a:t>トレンド</a:t>
            </a:r>
            <a:endParaRPr kumimoji="1" lang="en-US" altLang="ja-JP" sz="20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BDE3AD94-913E-D97B-13E4-A4C6729126D1}"/>
              </a:ext>
            </a:extLst>
          </p:cNvPr>
          <p:cNvSpPr/>
          <p:nvPr/>
        </p:nvSpPr>
        <p:spPr>
          <a:xfrm>
            <a:off x="14273514" y="1290991"/>
            <a:ext cx="3557286" cy="24807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91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9141757" y="0"/>
            <a:ext cx="9258300" cy="10287000"/>
          </a:xfrm>
          <a:prstGeom prst="rect">
            <a:avLst/>
          </a:prstGeom>
          <a:solidFill>
            <a:srgbClr val="54B6BF"/>
          </a:solidFill>
        </p:spPr>
      </p:sp>
      <p:sp>
        <p:nvSpPr>
          <p:cNvPr id="2" name="AutoShape 2"/>
          <p:cNvSpPr/>
          <p:nvPr/>
        </p:nvSpPr>
        <p:spPr>
          <a:xfrm rot="5400000">
            <a:off x="684763" y="5129212"/>
            <a:ext cx="5115719" cy="0"/>
          </a:xfrm>
          <a:prstGeom prst="line">
            <a:avLst/>
          </a:prstGeom>
          <a:ln w="28575" cap="rnd">
            <a:solidFill>
              <a:srgbClr val="54B6BF"/>
            </a:solidFill>
            <a:prstDash val="solid"/>
            <a:headEnd type="none" w="sm" len="sm"/>
            <a:tailEnd type="none" w="sm" len="sm"/>
          </a:ln>
        </p:spPr>
      </p:sp>
      <p:grpSp>
        <p:nvGrpSpPr>
          <p:cNvPr id="3" name="Group 3"/>
          <p:cNvGrpSpPr/>
          <p:nvPr/>
        </p:nvGrpSpPr>
        <p:grpSpPr>
          <a:xfrm>
            <a:off x="2895600" y="2326330"/>
            <a:ext cx="694045" cy="69404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DABCD"/>
            </a:solidFill>
          </p:spPr>
        </p:sp>
      </p:grpSp>
      <p:sp>
        <p:nvSpPr>
          <p:cNvPr id="5" name="TextBox 5"/>
          <p:cNvSpPr txBox="1"/>
          <p:nvPr/>
        </p:nvSpPr>
        <p:spPr>
          <a:xfrm>
            <a:off x="2963153" y="2447925"/>
            <a:ext cx="558939" cy="790575"/>
          </a:xfrm>
          <a:prstGeom prst="rect">
            <a:avLst/>
          </a:prstGeom>
        </p:spPr>
        <p:txBody>
          <a:bodyPr lIns="0" tIns="0" rIns="0" bIns="0" rtlCol="0" anchor="t">
            <a:spAutoFit/>
          </a:bodyPr>
          <a:lstStyle/>
          <a:p>
            <a:pPr algn="ctr">
              <a:lnSpc>
                <a:spcPts val="3839"/>
              </a:lnSpc>
            </a:pPr>
            <a:r>
              <a:rPr lang="en-US" sz="3199" dirty="0">
                <a:solidFill>
                  <a:srgbClr val="FFFFFF"/>
                </a:solidFill>
                <a:latin typeface="セザンヌ DB"/>
              </a:rPr>
              <a:t>1</a:t>
            </a:r>
          </a:p>
        </p:txBody>
      </p:sp>
      <p:grpSp>
        <p:nvGrpSpPr>
          <p:cNvPr id="6" name="Group 6"/>
          <p:cNvGrpSpPr/>
          <p:nvPr/>
        </p:nvGrpSpPr>
        <p:grpSpPr>
          <a:xfrm>
            <a:off x="2895600" y="4758205"/>
            <a:ext cx="694045" cy="690095"/>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4B6BF"/>
            </a:solidFill>
          </p:spPr>
        </p:sp>
      </p:grpSp>
      <p:sp>
        <p:nvSpPr>
          <p:cNvPr id="8" name="TextBox 8"/>
          <p:cNvSpPr txBox="1"/>
          <p:nvPr/>
        </p:nvSpPr>
        <p:spPr>
          <a:xfrm>
            <a:off x="2963153" y="4810125"/>
            <a:ext cx="558939" cy="790575"/>
          </a:xfrm>
          <a:prstGeom prst="rect">
            <a:avLst/>
          </a:prstGeom>
        </p:spPr>
        <p:txBody>
          <a:bodyPr lIns="0" tIns="0" rIns="0" bIns="0" rtlCol="0" anchor="t">
            <a:spAutoFit/>
          </a:bodyPr>
          <a:lstStyle/>
          <a:p>
            <a:pPr algn="ctr">
              <a:lnSpc>
                <a:spcPts val="3840"/>
              </a:lnSpc>
            </a:pPr>
            <a:r>
              <a:rPr lang="en-US" sz="3200" dirty="0">
                <a:solidFill>
                  <a:srgbClr val="FFFFFF"/>
                </a:solidFill>
                <a:latin typeface="セザンヌ DB"/>
              </a:rPr>
              <a:t>2</a:t>
            </a:r>
          </a:p>
        </p:txBody>
      </p:sp>
      <p:grpSp>
        <p:nvGrpSpPr>
          <p:cNvPr id="9" name="Group 9"/>
          <p:cNvGrpSpPr/>
          <p:nvPr/>
        </p:nvGrpSpPr>
        <p:grpSpPr>
          <a:xfrm>
            <a:off x="2895600" y="7196605"/>
            <a:ext cx="694045" cy="69009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5C7E8"/>
            </a:solidFill>
          </p:spPr>
        </p:sp>
      </p:grpSp>
      <p:sp>
        <p:nvSpPr>
          <p:cNvPr id="11" name="TextBox 11"/>
          <p:cNvSpPr txBox="1"/>
          <p:nvPr/>
        </p:nvSpPr>
        <p:spPr>
          <a:xfrm>
            <a:off x="2935248" y="7322884"/>
            <a:ext cx="558939" cy="792416"/>
          </a:xfrm>
          <a:prstGeom prst="rect">
            <a:avLst/>
          </a:prstGeom>
        </p:spPr>
        <p:txBody>
          <a:bodyPr lIns="0" tIns="0" rIns="0" bIns="0" rtlCol="0" anchor="t">
            <a:spAutoFit/>
          </a:bodyPr>
          <a:lstStyle/>
          <a:p>
            <a:pPr marL="0" lvl="0" indent="0" algn="ctr">
              <a:lnSpc>
                <a:spcPts val="3840"/>
              </a:lnSpc>
              <a:spcBef>
                <a:spcPct val="0"/>
              </a:spcBef>
            </a:pPr>
            <a:r>
              <a:rPr lang="en-US" sz="3200" u="none" dirty="0">
                <a:solidFill>
                  <a:srgbClr val="FFFFFF"/>
                </a:solidFill>
                <a:latin typeface="セザンヌ DB"/>
              </a:rPr>
              <a:t>3</a:t>
            </a:r>
          </a:p>
        </p:txBody>
      </p:sp>
      <p:sp>
        <p:nvSpPr>
          <p:cNvPr id="15" name="TextBox 15"/>
          <p:cNvSpPr txBox="1"/>
          <p:nvPr/>
        </p:nvSpPr>
        <p:spPr>
          <a:xfrm>
            <a:off x="4060734" y="2456172"/>
            <a:ext cx="3950749" cy="858248"/>
          </a:xfrm>
          <a:prstGeom prst="rect">
            <a:avLst/>
          </a:prstGeom>
        </p:spPr>
        <p:txBody>
          <a:bodyPr lIns="0" tIns="0" rIns="0" bIns="0" rtlCol="0" anchor="t">
            <a:spAutoFit/>
          </a:bodyPr>
          <a:lstStyle/>
          <a:p>
            <a:pPr>
              <a:lnSpc>
                <a:spcPts val="3360"/>
              </a:lnSpc>
            </a:pPr>
            <a:r>
              <a:rPr lang="ja-JP" altLang="en-US" sz="2800" dirty="0">
                <a:solidFill>
                  <a:srgbClr val="000000"/>
                </a:solidFill>
                <a:latin typeface="セザンヌ"/>
              </a:rPr>
              <a:t>モデルを</a:t>
            </a:r>
            <a:r>
              <a:rPr lang="ja-JP" altLang="en-US" sz="2800" dirty="0">
                <a:solidFill>
                  <a:srgbClr val="000000"/>
                </a:solidFill>
                <a:latin typeface="+mn-ea"/>
              </a:rPr>
              <a:t>使った</a:t>
            </a:r>
            <a:r>
              <a:rPr lang="ja-JP" altLang="en-US" sz="2800" dirty="0">
                <a:solidFill>
                  <a:srgbClr val="000000"/>
                </a:solidFill>
                <a:latin typeface="セザンヌ"/>
              </a:rPr>
              <a:t>運用の姿（再掲）</a:t>
            </a:r>
            <a:endParaRPr lang="en-US" sz="2800" dirty="0">
              <a:solidFill>
                <a:srgbClr val="000000"/>
              </a:solidFill>
              <a:latin typeface="セザンヌ"/>
            </a:endParaRPr>
          </a:p>
        </p:txBody>
      </p:sp>
      <p:sp>
        <p:nvSpPr>
          <p:cNvPr id="16" name="TextBox 16"/>
          <p:cNvSpPr txBox="1"/>
          <p:nvPr/>
        </p:nvSpPr>
        <p:spPr>
          <a:xfrm>
            <a:off x="4060734" y="4747197"/>
            <a:ext cx="3950749" cy="864211"/>
          </a:xfrm>
          <a:prstGeom prst="rect">
            <a:avLst/>
          </a:prstGeom>
        </p:spPr>
        <p:txBody>
          <a:bodyPr lIns="0" tIns="0" rIns="0" bIns="0" rtlCol="0" anchor="t">
            <a:spAutoFit/>
          </a:bodyPr>
          <a:lstStyle/>
          <a:p>
            <a:pPr>
              <a:lnSpc>
                <a:spcPts val="3360"/>
              </a:lnSpc>
            </a:pPr>
            <a:r>
              <a:rPr lang="ja-JP" altLang="en-US" sz="2800" dirty="0">
                <a:solidFill>
                  <a:srgbClr val="000000"/>
                </a:solidFill>
                <a:latin typeface="+mn-ea"/>
              </a:rPr>
              <a:t>運用時のモデルの精度確認と更新計画</a:t>
            </a:r>
            <a:endParaRPr lang="en-US" sz="2800" dirty="0">
              <a:solidFill>
                <a:srgbClr val="000000"/>
              </a:solidFill>
              <a:latin typeface="+mn-ea"/>
            </a:endParaRPr>
          </a:p>
        </p:txBody>
      </p:sp>
      <p:sp>
        <p:nvSpPr>
          <p:cNvPr id="17" name="TextBox 17"/>
          <p:cNvSpPr txBox="1"/>
          <p:nvPr/>
        </p:nvSpPr>
        <p:spPr>
          <a:xfrm>
            <a:off x="4060734" y="7316813"/>
            <a:ext cx="3950749" cy="428194"/>
          </a:xfrm>
          <a:prstGeom prst="rect">
            <a:avLst/>
          </a:prstGeom>
        </p:spPr>
        <p:txBody>
          <a:bodyPr lIns="0" tIns="0" rIns="0" bIns="0" rtlCol="0" anchor="t">
            <a:spAutoFit/>
          </a:bodyPr>
          <a:lstStyle/>
          <a:p>
            <a:pPr>
              <a:lnSpc>
                <a:spcPts val="3360"/>
              </a:lnSpc>
              <a:spcBef>
                <a:spcPct val="0"/>
              </a:spcBef>
            </a:pPr>
            <a:r>
              <a:rPr lang="ja-JP" altLang="en-US" sz="2800" dirty="0">
                <a:solidFill>
                  <a:srgbClr val="000000"/>
                </a:solidFill>
                <a:latin typeface="+mn-ea"/>
              </a:rPr>
              <a:t>ここまででわかったこと</a:t>
            </a:r>
            <a:endParaRPr lang="en-US" sz="2800" dirty="0">
              <a:solidFill>
                <a:srgbClr val="000000"/>
              </a:solidFill>
              <a:latin typeface="+mn-ea"/>
            </a:endParaRPr>
          </a:p>
        </p:txBody>
      </p:sp>
      <p:sp>
        <p:nvSpPr>
          <p:cNvPr id="20" name="TextBox 20"/>
          <p:cNvSpPr txBox="1"/>
          <p:nvPr/>
        </p:nvSpPr>
        <p:spPr>
          <a:xfrm>
            <a:off x="9907286" y="4739258"/>
            <a:ext cx="7731727" cy="1090042"/>
          </a:xfrm>
          <a:prstGeom prst="rect">
            <a:avLst/>
          </a:prstGeom>
        </p:spPr>
        <p:txBody>
          <a:bodyPr wrap="square" lIns="0" tIns="0" rIns="0" bIns="0" rtlCol="0" anchor="t">
            <a:spAutoFit/>
          </a:bodyPr>
          <a:lstStyle/>
          <a:p>
            <a:pPr marL="0" lvl="0" indent="0" algn="ctr">
              <a:lnSpc>
                <a:spcPts val="8520"/>
              </a:lnSpc>
              <a:spcBef>
                <a:spcPct val="0"/>
              </a:spcBef>
            </a:pPr>
            <a:r>
              <a:rPr lang="ja-JP" altLang="en-US" sz="7100" dirty="0">
                <a:solidFill>
                  <a:srgbClr val="FFFFFF"/>
                </a:solidFill>
                <a:latin typeface="+mn-ea"/>
              </a:rPr>
              <a:t>まとめ</a:t>
            </a:r>
            <a:endParaRPr lang="en-US" sz="7100" u="none" dirty="0">
              <a:solidFill>
                <a:srgbClr val="FFFFFF"/>
              </a:solidFill>
              <a:latin typeface="+mn-ea"/>
            </a:endParaRPr>
          </a:p>
        </p:txBody>
      </p:sp>
      <p:sp>
        <p:nvSpPr>
          <p:cNvPr id="21" name="スライド番号プレースホルダー 20">
            <a:extLst>
              <a:ext uri="{FF2B5EF4-FFF2-40B4-BE49-F238E27FC236}">
                <a16:creationId xmlns:a16="http://schemas.microsoft.com/office/drawing/2014/main" id="{319739C5-5665-88C2-76EC-900FA38EEF88}"/>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49562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015640" y="-3981450"/>
            <a:ext cx="10248899" cy="18288000"/>
          </a:xfrm>
          <a:prstGeom prst="rect">
            <a:avLst/>
          </a:prstGeom>
        </p:spPr>
      </p:pic>
      <p:sp>
        <p:nvSpPr>
          <p:cNvPr id="7" name="Google Shape;233;p23">
            <a:extLst>
              <a:ext uri="{FF2B5EF4-FFF2-40B4-BE49-F238E27FC236}">
                <a16:creationId xmlns:a16="http://schemas.microsoft.com/office/drawing/2014/main" id="{41A60F61-C3A7-3BE4-5114-AA139EC3172C}"/>
              </a:ext>
            </a:extLst>
          </p:cNvPr>
          <p:cNvSpPr txBox="1">
            <a:spLocks/>
          </p:cNvSpPr>
          <p:nvPr/>
        </p:nvSpPr>
        <p:spPr>
          <a:xfrm>
            <a:off x="0" y="-38100"/>
            <a:ext cx="18317428" cy="807821"/>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3600" dirty="0">
                <a:solidFill>
                  <a:schemeClr val="bg1"/>
                </a:solidFill>
                <a:latin typeface="+mj-ea"/>
                <a:cs typeface="Arial"/>
                <a:sym typeface="Arial"/>
              </a:rPr>
              <a:t>　　</a:t>
            </a:r>
            <a:r>
              <a:rPr lang="ja-JP" altLang="en-US" sz="3600" b="1" dirty="0">
                <a:solidFill>
                  <a:schemeClr val="bg1"/>
                </a:solidFill>
                <a:latin typeface="+mn-ea"/>
                <a:ea typeface="+mn-ea"/>
                <a:cs typeface="Arial"/>
                <a:sym typeface="Arial"/>
              </a:rPr>
              <a:t>取り組みの概要</a:t>
            </a:r>
            <a:r>
              <a:rPr lang="en-US" altLang="ja-JP" sz="3600" b="1" dirty="0">
                <a:solidFill>
                  <a:schemeClr val="bg1"/>
                </a:solidFill>
                <a:latin typeface="+mn-ea"/>
                <a:ea typeface="+mn-ea"/>
                <a:cs typeface="Arial"/>
                <a:sym typeface="Arial"/>
              </a:rPr>
              <a:t>			</a:t>
            </a:r>
            <a:r>
              <a:rPr lang="ja-JP" altLang="en-US" sz="3600" b="1" dirty="0">
                <a:solidFill>
                  <a:schemeClr val="bg1"/>
                </a:solidFill>
                <a:latin typeface="+mn-ea"/>
                <a:ea typeface="+mn-ea"/>
                <a:cs typeface="Arial"/>
                <a:sym typeface="Arial"/>
              </a:rPr>
              <a:t>モデルを使った運用の姿（再掲）</a:t>
            </a:r>
            <a:endParaRPr lang="ja-JP" altLang="en-US" sz="3600" b="1" dirty="0">
              <a:solidFill>
                <a:schemeClr val="bg1"/>
              </a:solidFill>
              <a:latin typeface="+mn-ea"/>
              <a:ea typeface="+mn-ea"/>
            </a:endParaRPr>
          </a:p>
        </p:txBody>
      </p:sp>
      <p:sp>
        <p:nvSpPr>
          <p:cNvPr id="3" name="テキスト ボックス 2">
            <a:extLst>
              <a:ext uri="{FF2B5EF4-FFF2-40B4-BE49-F238E27FC236}">
                <a16:creationId xmlns:a16="http://schemas.microsoft.com/office/drawing/2014/main" id="{983CD292-26AB-259F-9C67-099D07129B0B}"/>
              </a:ext>
            </a:extLst>
          </p:cNvPr>
          <p:cNvSpPr txBox="1"/>
          <p:nvPr/>
        </p:nvSpPr>
        <p:spPr>
          <a:xfrm>
            <a:off x="589309" y="792659"/>
            <a:ext cx="4698722" cy="769441"/>
          </a:xfrm>
          <a:prstGeom prst="rect">
            <a:avLst/>
          </a:prstGeom>
          <a:noFill/>
        </p:spPr>
        <p:txBody>
          <a:bodyPr wrap="none" rtlCol="0">
            <a:spAutoFit/>
          </a:bodyPr>
          <a:lstStyle/>
          <a:p>
            <a:r>
              <a:rPr kumimoji="1" lang="ja-JP" altLang="en-US" sz="4400" b="1" dirty="0">
                <a:solidFill>
                  <a:srgbClr val="0070C0"/>
                </a:solidFill>
                <a:latin typeface="+mn-ea"/>
              </a:rPr>
              <a:t>取り組みの方向性</a:t>
            </a:r>
          </a:p>
        </p:txBody>
      </p:sp>
      <p:grpSp>
        <p:nvGrpSpPr>
          <p:cNvPr id="5" name="グループ化 4">
            <a:extLst>
              <a:ext uri="{FF2B5EF4-FFF2-40B4-BE49-F238E27FC236}">
                <a16:creationId xmlns:a16="http://schemas.microsoft.com/office/drawing/2014/main" id="{54148381-97C2-63FC-45D0-B40630785581}"/>
              </a:ext>
            </a:extLst>
          </p:cNvPr>
          <p:cNvGrpSpPr/>
          <p:nvPr/>
        </p:nvGrpSpPr>
        <p:grpSpPr>
          <a:xfrm>
            <a:off x="3048000" y="1760040"/>
            <a:ext cx="7112153" cy="4111080"/>
            <a:chOff x="1285225" y="861054"/>
            <a:chExt cx="3614346" cy="2217405"/>
          </a:xfrm>
        </p:grpSpPr>
        <p:sp>
          <p:nvSpPr>
            <p:cNvPr id="65" name="Google Shape;436;p31">
              <a:extLst>
                <a:ext uri="{FF2B5EF4-FFF2-40B4-BE49-F238E27FC236}">
                  <a16:creationId xmlns:a16="http://schemas.microsoft.com/office/drawing/2014/main" id="{F5FD0F28-2551-E100-8729-EE77DEF3CDB8}"/>
                </a:ext>
              </a:extLst>
            </p:cNvPr>
            <p:cNvSpPr/>
            <p:nvPr/>
          </p:nvSpPr>
          <p:spPr>
            <a:xfrm rot="2281063">
              <a:off x="1954686" y="1686098"/>
              <a:ext cx="602041" cy="294309"/>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66" name="Google Shape;437;p31">
              <a:extLst>
                <a:ext uri="{FF2B5EF4-FFF2-40B4-BE49-F238E27FC236}">
                  <a16:creationId xmlns:a16="http://schemas.microsoft.com/office/drawing/2014/main" id="{DCD18AAB-0749-1A26-6C57-3B64E48E0A8D}"/>
                </a:ext>
              </a:extLst>
            </p:cNvPr>
            <p:cNvSpPr/>
            <p:nvPr/>
          </p:nvSpPr>
          <p:spPr>
            <a:xfrm>
              <a:off x="1285225" y="1136815"/>
              <a:ext cx="1449897" cy="7167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過去のデータ</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7" name="Google Shape;438;p31">
              <a:extLst>
                <a:ext uri="{FF2B5EF4-FFF2-40B4-BE49-F238E27FC236}">
                  <a16:creationId xmlns:a16="http://schemas.microsoft.com/office/drawing/2014/main" id="{0A03793E-1895-6CB7-C29C-2C96C1C9A0D9}"/>
                </a:ext>
              </a:extLst>
            </p:cNvPr>
            <p:cNvSpPr/>
            <p:nvPr/>
          </p:nvSpPr>
          <p:spPr>
            <a:xfrm flipH="1">
              <a:off x="1869351" y="861054"/>
              <a:ext cx="1744500" cy="569400"/>
            </a:xfrm>
            <a:prstGeom prst="uturnArrow">
              <a:avLst>
                <a:gd name="adj1" fmla="val 25000"/>
                <a:gd name="adj2" fmla="val 25000"/>
                <a:gd name="adj3" fmla="val 25000"/>
                <a:gd name="adj4" fmla="val 43750"/>
                <a:gd name="adj5" fmla="val 75000"/>
              </a:avLst>
            </a:prstGeom>
            <a:solidFill>
              <a:srgbClr val="FFC00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8" name="Google Shape;439;p31">
              <a:extLst>
                <a:ext uri="{FF2B5EF4-FFF2-40B4-BE49-F238E27FC236}">
                  <a16:creationId xmlns:a16="http://schemas.microsoft.com/office/drawing/2014/main" id="{75B7BE07-FD2C-2A4E-0313-B2D9F5C7B023}"/>
                </a:ext>
              </a:extLst>
            </p:cNvPr>
            <p:cNvSpPr/>
            <p:nvPr/>
          </p:nvSpPr>
          <p:spPr>
            <a:xfrm rot="19382340">
              <a:off x="2757591" y="1944945"/>
              <a:ext cx="603721" cy="293473"/>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69" name="Google Shape;440;p31">
              <a:extLst>
                <a:ext uri="{FF2B5EF4-FFF2-40B4-BE49-F238E27FC236}">
                  <a16:creationId xmlns:a16="http://schemas.microsoft.com/office/drawing/2014/main" id="{2F9BC6E9-1CED-F46C-15FF-6562D328CEF1}"/>
                </a:ext>
              </a:extLst>
            </p:cNvPr>
            <p:cNvSpPr/>
            <p:nvPr/>
          </p:nvSpPr>
          <p:spPr>
            <a:xfrm>
              <a:off x="2253334" y="1987297"/>
              <a:ext cx="1083000" cy="510600"/>
            </a:xfrm>
            <a:prstGeom prst="ellipse">
              <a:avLst/>
            </a:prstGeom>
            <a:solidFill>
              <a:srgbClr val="ED7D31"/>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AIモデル</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70" name="Google Shape;441;p31">
              <a:extLst>
                <a:ext uri="{FF2B5EF4-FFF2-40B4-BE49-F238E27FC236}">
                  <a16:creationId xmlns:a16="http://schemas.microsoft.com/office/drawing/2014/main" id="{0CCE974E-D472-762B-21F0-CCE2C00E5DB2}"/>
                </a:ext>
              </a:extLst>
            </p:cNvPr>
            <p:cNvSpPr/>
            <p:nvPr/>
          </p:nvSpPr>
          <p:spPr>
            <a:xfrm rot="2236812">
              <a:off x="3452337" y="1686519"/>
              <a:ext cx="603255" cy="293726"/>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71" name="Google Shape;442;p31">
              <a:extLst>
                <a:ext uri="{FF2B5EF4-FFF2-40B4-BE49-F238E27FC236}">
                  <a16:creationId xmlns:a16="http://schemas.microsoft.com/office/drawing/2014/main" id="{180B8E5B-C3F1-7516-3092-4D98EB5E1D82}"/>
                </a:ext>
              </a:extLst>
            </p:cNvPr>
            <p:cNvSpPr/>
            <p:nvPr/>
          </p:nvSpPr>
          <p:spPr>
            <a:xfrm>
              <a:off x="2962474" y="1372225"/>
              <a:ext cx="1083000" cy="5106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実データ</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72" name="Google Shape;447;p31">
              <a:extLst>
                <a:ext uri="{FF2B5EF4-FFF2-40B4-BE49-F238E27FC236}">
                  <a16:creationId xmlns:a16="http://schemas.microsoft.com/office/drawing/2014/main" id="{1A9A175E-1CDE-6720-AFD1-3D005E9C8FDE}"/>
                </a:ext>
              </a:extLst>
            </p:cNvPr>
            <p:cNvSpPr/>
            <p:nvPr/>
          </p:nvSpPr>
          <p:spPr>
            <a:xfrm rot="5400000">
              <a:off x="4055692" y="2557359"/>
              <a:ext cx="722400" cy="319800"/>
            </a:xfrm>
            <a:prstGeom prst="rightArrow">
              <a:avLst>
                <a:gd name="adj1" fmla="val 50000"/>
                <a:gd name="adj2" fmla="val 50000"/>
              </a:avLst>
            </a:prstGeom>
            <a:solidFill>
              <a:srgbClr val="ED7D3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73" name="Google Shape;448;p31">
              <a:extLst>
                <a:ext uri="{FF2B5EF4-FFF2-40B4-BE49-F238E27FC236}">
                  <a16:creationId xmlns:a16="http://schemas.microsoft.com/office/drawing/2014/main" id="{063F422F-B43D-6C05-EE3E-C7436CBC7B86}"/>
                </a:ext>
              </a:extLst>
            </p:cNvPr>
            <p:cNvSpPr/>
            <p:nvPr/>
          </p:nvSpPr>
          <p:spPr>
            <a:xfrm>
              <a:off x="3888389" y="1911940"/>
              <a:ext cx="1011182" cy="5106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予測結果</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grpSp>
      <p:pic>
        <p:nvPicPr>
          <p:cNvPr id="1028" name="Picture 4" descr="生鮮食品のイラスト（軽減税率）">
            <a:extLst>
              <a:ext uri="{FF2B5EF4-FFF2-40B4-BE49-F238E27FC236}">
                <a16:creationId xmlns:a16="http://schemas.microsoft.com/office/drawing/2014/main" id="{F92C3A93-78AA-289E-B93B-88F791E9E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4150" y="523453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データ分析のイラスト">
            <a:extLst>
              <a:ext uri="{FF2B5EF4-FFF2-40B4-BE49-F238E27FC236}">
                <a16:creationId xmlns:a16="http://schemas.microsoft.com/office/drawing/2014/main" id="{B0281C76-55FF-2261-0611-59E76316F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0369" y="13075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a:extLst>
              <a:ext uri="{FF2B5EF4-FFF2-40B4-BE49-F238E27FC236}">
                <a16:creationId xmlns:a16="http://schemas.microsoft.com/office/drawing/2014/main" id="{75CE9425-2D3D-1EA5-720D-C8E9E9080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3490" y="5301824"/>
            <a:ext cx="768278" cy="1416181"/>
          </a:xfrm>
          <a:prstGeom prst="rect">
            <a:avLst/>
          </a:prstGeom>
        </p:spPr>
      </p:pic>
      <p:pic>
        <p:nvPicPr>
          <p:cNvPr id="77" name="図 76">
            <a:extLst>
              <a:ext uri="{FF2B5EF4-FFF2-40B4-BE49-F238E27FC236}">
                <a16:creationId xmlns:a16="http://schemas.microsoft.com/office/drawing/2014/main" id="{C39040ED-BEA7-E18D-26B5-4E5EA8F17D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169" y="5764014"/>
            <a:ext cx="3389878" cy="2553708"/>
          </a:xfrm>
          <a:prstGeom prst="rect">
            <a:avLst/>
          </a:prstGeom>
        </p:spPr>
      </p:pic>
      <p:pic>
        <p:nvPicPr>
          <p:cNvPr id="79" name="図 78">
            <a:extLst>
              <a:ext uri="{FF2B5EF4-FFF2-40B4-BE49-F238E27FC236}">
                <a16:creationId xmlns:a16="http://schemas.microsoft.com/office/drawing/2014/main" id="{A38BCDC2-2A2F-6DE1-B879-010EB6E3AF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1980" y="4500859"/>
            <a:ext cx="2210521" cy="2526309"/>
          </a:xfrm>
          <a:prstGeom prst="rect">
            <a:avLst/>
          </a:prstGeom>
        </p:spPr>
      </p:pic>
      <p:sp>
        <p:nvSpPr>
          <p:cNvPr id="84" name="Google Shape;456;p31">
            <a:extLst>
              <a:ext uri="{FF2B5EF4-FFF2-40B4-BE49-F238E27FC236}">
                <a16:creationId xmlns:a16="http://schemas.microsoft.com/office/drawing/2014/main" id="{F1C4C213-1915-EA0C-D4F0-17400D57A662}"/>
              </a:ext>
            </a:extLst>
          </p:cNvPr>
          <p:cNvSpPr/>
          <p:nvPr/>
        </p:nvSpPr>
        <p:spPr>
          <a:xfrm rot="16200000">
            <a:off x="14598053" y="4267634"/>
            <a:ext cx="908213" cy="691119"/>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1030" name="Picture 6" descr="生鮮食品のオンライン商談のイラスト">
            <a:extLst>
              <a:ext uri="{FF2B5EF4-FFF2-40B4-BE49-F238E27FC236}">
                <a16:creationId xmlns:a16="http://schemas.microsoft.com/office/drawing/2014/main" id="{A306447E-E940-CF81-38A1-2AED9BF5D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0" y="5105400"/>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451;p31">
            <a:extLst>
              <a:ext uri="{FF2B5EF4-FFF2-40B4-BE49-F238E27FC236}">
                <a16:creationId xmlns:a16="http://schemas.microsoft.com/office/drawing/2014/main" id="{0C24ECDB-8ED5-62F7-C009-38D21AA8FE46}"/>
              </a:ext>
            </a:extLst>
          </p:cNvPr>
          <p:cNvSpPr/>
          <p:nvPr/>
        </p:nvSpPr>
        <p:spPr>
          <a:xfrm rot="9402032">
            <a:off x="5711172" y="7606031"/>
            <a:ext cx="1229214" cy="706642"/>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86" name="Google Shape;449;p31">
            <a:extLst>
              <a:ext uri="{FF2B5EF4-FFF2-40B4-BE49-F238E27FC236}">
                <a16:creationId xmlns:a16="http://schemas.microsoft.com/office/drawing/2014/main" id="{DE7BDFE5-2294-A6E5-4EF3-F948E3B3A4F9}"/>
              </a:ext>
            </a:extLst>
          </p:cNvPr>
          <p:cNvSpPr/>
          <p:nvPr/>
        </p:nvSpPr>
        <p:spPr>
          <a:xfrm rot="10800000">
            <a:off x="5388488" y="6030393"/>
            <a:ext cx="1554275" cy="669693"/>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81" name="図 80">
            <a:extLst>
              <a:ext uri="{FF2B5EF4-FFF2-40B4-BE49-F238E27FC236}">
                <a16:creationId xmlns:a16="http://schemas.microsoft.com/office/drawing/2014/main" id="{0DE3D020-298B-FC94-D3A7-F1B2E49432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57269" y="778515"/>
            <a:ext cx="2373331" cy="2681730"/>
          </a:xfrm>
          <a:prstGeom prst="rect">
            <a:avLst/>
          </a:prstGeom>
        </p:spPr>
      </p:pic>
      <p:pic>
        <p:nvPicPr>
          <p:cNvPr id="88" name="図 87">
            <a:extLst>
              <a:ext uri="{FF2B5EF4-FFF2-40B4-BE49-F238E27FC236}">
                <a16:creationId xmlns:a16="http://schemas.microsoft.com/office/drawing/2014/main" id="{E6F452CA-E515-AE76-C5BC-DA15C3B022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1124" y="7353299"/>
            <a:ext cx="2443067" cy="2760527"/>
          </a:xfrm>
          <a:prstGeom prst="rect">
            <a:avLst/>
          </a:prstGeom>
        </p:spPr>
      </p:pic>
      <p:sp>
        <p:nvSpPr>
          <p:cNvPr id="93" name="Google Shape;456;p31">
            <a:extLst>
              <a:ext uri="{FF2B5EF4-FFF2-40B4-BE49-F238E27FC236}">
                <a16:creationId xmlns:a16="http://schemas.microsoft.com/office/drawing/2014/main" id="{DA5C9E2F-8083-47C0-7B02-C9A0B17ED246}"/>
              </a:ext>
            </a:extLst>
          </p:cNvPr>
          <p:cNvSpPr/>
          <p:nvPr/>
        </p:nvSpPr>
        <p:spPr>
          <a:xfrm>
            <a:off x="11291780" y="6658612"/>
            <a:ext cx="1433620" cy="694688"/>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90" name="図 89">
            <a:extLst>
              <a:ext uri="{FF2B5EF4-FFF2-40B4-BE49-F238E27FC236}">
                <a16:creationId xmlns:a16="http://schemas.microsoft.com/office/drawing/2014/main" id="{16CB54AF-76FB-D986-6DFF-7462E41D2D05}"/>
              </a:ext>
            </a:extLst>
          </p:cNvPr>
          <p:cNvPicPr>
            <a:picLocks noChangeAspect="1"/>
          </p:cNvPicPr>
          <p:nvPr/>
        </p:nvPicPr>
        <p:blipFill rotWithShape="1">
          <a:blip r:embed="rId13">
            <a:extLst>
              <a:ext uri="{28A0092B-C50C-407E-A947-70E740481C1C}">
                <a14:useLocalDpi xmlns:a14="http://schemas.microsoft.com/office/drawing/2010/main" val="0"/>
              </a:ext>
            </a:extLst>
          </a:blip>
          <a:srcRect l="-433" t="733" r="45101" b="-733"/>
          <a:stretch/>
        </p:blipFill>
        <p:spPr>
          <a:xfrm>
            <a:off x="950442" y="6736212"/>
            <a:ext cx="2019742" cy="3650212"/>
          </a:xfrm>
          <a:prstGeom prst="rect">
            <a:avLst/>
          </a:prstGeom>
        </p:spPr>
      </p:pic>
      <p:sp>
        <p:nvSpPr>
          <p:cNvPr id="96" name="Google Shape;453;p31">
            <a:extLst>
              <a:ext uri="{FF2B5EF4-FFF2-40B4-BE49-F238E27FC236}">
                <a16:creationId xmlns:a16="http://schemas.microsoft.com/office/drawing/2014/main" id="{032AABE8-A6DB-DC51-36C8-A107CC838158}"/>
              </a:ext>
            </a:extLst>
          </p:cNvPr>
          <p:cNvSpPr txBox="1"/>
          <p:nvPr/>
        </p:nvSpPr>
        <p:spPr>
          <a:xfrm>
            <a:off x="13135058" y="8387206"/>
            <a:ext cx="518237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予測結果をもとに</a:t>
            </a: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食品の買い付け</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97" name="Google Shape;453;p31">
            <a:extLst>
              <a:ext uri="{FF2B5EF4-FFF2-40B4-BE49-F238E27FC236}">
                <a16:creationId xmlns:a16="http://schemas.microsoft.com/office/drawing/2014/main" id="{10242C8B-974D-63EB-DEC0-5993D2B8DE03}"/>
              </a:ext>
            </a:extLst>
          </p:cNvPr>
          <p:cNvSpPr txBox="1"/>
          <p:nvPr/>
        </p:nvSpPr>
        <p:spPr>
          <a:xfrm>
            <a:off x="5314693" y="8874300"/>
            <a:ext cx="451510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在庫不足</a:t>
            </a:r>
            <a:endParaRPr lang="en-US" altLang="ja-JP"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2400" dirty="0">
                <a:solidFill>
                  <a:schemeClr val="bg1"/>
                </a:solidFill>
                <a:latin typeface="游ゴシック" panose="020B0400000000000000" pitchFamily="50" charset="-128"/>
                <a:ea typeface="游ゴシック" panose="020B0400000000000000" pitchFamily="50" charset="-128"/>
                <a:cs typeface="Arial"/>
                <a:sym typeface="Arial"/>
              </a:rPr>
              <a:t>→</a:t>
            </a: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売上減少、顧客満足度の低下</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98" name="Google Shape;453;p31">
            <a:extLst>
              <a:ext uri="{FF2B5EF4-FFF2-40B4-BE49-F238E27FC236}">
                <a16:creationId xmlns:a16="http://schemas.microsoft.com/office/drawing/2014/main" id="{9B1D95D2-9D36-60B6-7D74-9805DFD04668}"/>
              </a:ext>
            </a:extLst>
          </p:cNvPr>
          <p:cNvSpPr txBox="1"/>
          <p:nvPr/>
        </p:nvSpPr>
        <p:spPr>
          <a:xfrm>
            <a:off x="5147260" y="6674744"/>
            <a:ext cx="193762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過剰在庫</a:t>
            </a:r>
            <a:endParaRPr lang="en-US" altLang="ja-JP"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→食品ロス</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pic>
        <p:nvPicPr>
          <p:cNvPr id="92" name="図 91">
            <a:extLst>
              <a:ext uri="{FF2B5EF4-FFF2-40B4-BE49-F238E27FC236}">
                <a16:creationId xmlns:a16="http://schemas.microsoft.com/office/drawing/2014/main" id="{D6B9FEBE-EB24-BBE2-0E11-D5310119988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18126" y="1306019"/>
            <a:ext cx="798901" cy="1626722"/>
          </a:xfrm>
          <a:prstGeom prst="rect">
            <a:avLst/>
          </a:prstGeom>
        </p:spPr>
      </p:pic>
      <p:sp>
        <p:nvSpPr>
          <p:cNvPr id="101" name="Google Shape;453;p31">
            <a:extLst>
              <a:ext uri="{FF2B5EF4-FFF2-40B4-BE49-F238E27FC236}">
                <a16:creationId xmlns:a16="http://schemas.microsoft.com/office/drawing/2014/main" id="{449CFB0C-F1E7-0F05-CE21-89F6759AA699}"/>
              </a:ext>
            </a:extLst>
          </p:cNvPr>
          <p:cNvSpPr txBox="1"/>
          <p:nvPr/>
        </p:nvSpPr>
        <p:spPr>
          <a:xfrm>
            <a:off x="13768280" y="3624916"/>
            <a:ext cx="360532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売上向上</a:t>
            </a:r>
            <a:r>
              <a:rPr lang="ja-JP" altLang="en-US" sz="2400" dirty="0">
                <a:solidFill>
                  <a:schemeClr val="bg1"/>
                </a:solidFill>
                <a:latin typeface="游ゴシック" panose="020B0400000000000000" pitchFamily="50" charset="-128"/>
                <a:ea typeface="游ゴシック" panose="020B0400000000000000" pitchFamily="50" charset="-128"/>
                <a:cs typeface="Arial"/>
                <a:sym typeface="Arial"/>
              </a:rPr>
              <a:t>と過剰在庫削減</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102" name="Google Shape;453;p31">
            <a:extLst>
              <a:ext uri="{FF2B5EF4-FFF2-40B4-BE49-F238E27FC236}">
                <a16:creationId xmlns:a16="http://schemas.microsoft.com/office/drawing/2014/main" id="{6652C0ED-04CA-23F7-9FD2-F7362A8A4EA1}"/>
              </a:ext>
            </a:extLst>
          </p:cNvPr>
          <p:cNvSpPr txBox="1"/>
          <p:nvPr/>
        </p:nvSpPr>
        <p:spPr>
          <a:xfrm>
            <a:off x="8015515" y="7962900"/>
            <a:ext cx="280488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最適な需要と供給</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4" name="スライド番号プレースホルダー 3">
            <a:extLst>
              <a:ext uri="{FF2B5EF4-FFF2-40B4-BE49-F238E27FC236}">
                <a16:creationId xmlns:a16="http://schemas.microsoft.com/office/drawing/2014/main" id="{6244A6B3-6981-E9D9-AB0F-3BD6A3FB76E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819597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830410"/>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運用時のモデルの精度確認と更新計画</a:t>
            </a:r>
            <a:endParaRPr lang="ja-JP" altLang="en-US" sz="3600" dirty="0">
              <a:solidFill>
                <a:schemeClr val="bg1"/>
              </a:solidFill>
            </a:endParaRPr>
          </a:p>
        </p:txBody>
      </p:sp>
      <p:sp>
        <p:nvSpPr>
          <p:cNvPr id="47" name="Google Shape;463;p32">
            <a:extLst>
              <a:ext uri="{FF2B5EF4-FFF2-40B4-BE49-F238E27FC236}">
                <a16:creationId xmlns:a16="http://schemas.microsoft.com/office/drawing/2014/main" id="{5943C7B2-B2BE-A2C6-8C30-288671FBE116}"/>
              </a:ext>
            </a:extLst>
          </p:cNvPr>
          <p:cNvSpPr/>
          <p:nvPr/>
        </p:nvSpPr>
        <p:spPr>
          <a:xfrm rot="10800000">
            <a:off x="6760039" y="5581104"/>
            <a:ext cx="7987400" cy="544569"/>
          </a:xfrm>
          <a:prstGeom prst="uturnArrow">
            <a:avLst>
              <a:gd name="adj1" fmla="val 25000"/>
              <a:gd name="adj2" fmla="val 25000"/>
              <a:gd name="adj3" fmla="val 25000"/>
              <a:gd name="adj4" fmla="val 43750"/>
              <a:gd name="adj5" fmla="val 75000"/>
            </a:avLst>
          </a:prstGeom>
          <a:solidFill>
            <a:srgbClr val="FFC00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54" name="Google Shape;464;p32">
            <a:extLst>
              <a:ext uri="{FF2B5EF4-FFF2-40B4-BE49-F238E27FC236}">
                <a16:creationId xmlns:a16="http://schemas.microsoft.com/office/drawing/2014/main" id="{C7C02AC6-9F78-BB3D-BCCF-15CB4511FA64}"/>
              </a:ext>
            </a:extLst>
          </p:cNvPr>
          <p:cNvSpPr/>
          <p:nvPr/>
        </p:nvSpPr>
        <p:spPr>
          <a:xfrm>
            <a:off x="13764679" y="4691722"/>
            <a:ext cx="1989760" cy="946654"/>
          </a:xfrm>
          <a:prstGeom prst="ellipse">
            <a:avLst/>
          </a:prstGeom>
          <a:solidFill>
            <a:srgbClr val="FFFFFF"/>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000000"/>
                </a:solidFill>
                <a:latin typeface="+mj-ea"/>
                <a:ea typeface="+mj-ea"/>
                <a:cs typeface="Arial"/>
                <a:sym typeface="Arial"/>
              </a:rPr>
              <a:t>評価結果</a:t>
            </a:r>
            <a:endParaRPr sz="2400" b="0" i="0" u="none" strike="noStrike" cap="none" dirty="0">
              <a:solidFill>
                <a:srgbClr val="000000"/>
              </a:solidFill>
              <a:latin typeface="+mj-ea"/>
              <a:ea typeface="+mj-ea"/>
              <a:cs typeface="Arial"/>
              <a:sym typeface="Arial"/>
            </a:endParaRPr>
          </a:p>
        </p:txBody>
      </p:sp>
      <p:sp>
        <p:nvSpPr>
          <p:cNvPr id="83" name="Google Shape;476;p32">
            <a:extLst>
              <a:ext uri="{FF2B5EF4-FFF2-40B4-BE49-F238E27FC236}">
                <a16:creationId xmlns:a16="http://schemas.microsoft.com/office/drawing/2014/main" id="{E2598D5F-5EC2-15D3-F8A9-B3F193D0DB27}"/>
              </a:ext>
            </a:extLst>
          </p:cNvPr>
          <p:cNvSpPr txBox="1"/>
          <p:nvPr/>
        </p:nvSpPr>
        <p:spPr>
          <a:xfrm>
            <a:off x="9714009" y="6314544"/>
            <a:ext cx="373679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2400" b="0" i="0" u="none" strike="noStrike" cap="none" dirty="0">
                <a:solidFill>
                  <a:schemeClr val="bg1"/>
                </a:solidFill>
                <a:latin typeface="+mn-ea"/>
                <a:cs typeface="Arial"/>
                <a:sym typeface="Arial"/>
              </a:rPr>
              <a:t>「収入＋α」が最大になるようパラメータ調整</a:t>
            </a:r>
            <a:endParaRPr sz="2400" b="0" i="0" u="none" strike="noStrike" cap="none" dirty="0">
              <a:solidFill>
                <a:schemeClr val="bg1"/>
              </a:solidFill>
              <a:latin typeface="+mn-ea"/>
              <a:cs typeface="Arial"/>
              <a:sym typeface="Arial"/>
            </a:endParaRPr>
          </a:p>
        </p:txBody>
      </p:sp>
      <p:sp>
        <p:nvSpPr>
          <p:cNvPr id="85" name="Google Shape;478;p32">
            <a:extLst>
              <a:ext uri="{FF2B5EF4-FFF2-40B4-BE49-F238E27FC236}">
                <a16:creationId xmlns:a16="http://schemas.microsoft.com/office/drawing/2014/main" id="{76C74597-2895-84D4-7DC8-66EF2C64D12D}"/>
              </a:ext>
            </a:extLst>
          </p:cNvPr>
          <p:cNvSpPr txBox="1"/>
          <p:nvPr/>
        </p:nvSpPr>
        <p:spPr>
          <a:xfrm>
            <a:off x="12142054" y="4230098"/>
            <a:ext cx="261750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dirty="0">
                <a:solidFill>
                  <a:schemeClr val="bg1"/>
                </a:solidFill>
                <a:latin typeface="+mn-ea"/>
                <a:cs typeface="Arial"/>
                <a:sym typeface="Arial"/>
              </a:rPr>
              <a:t>売上</a:t>
            </a:r>
            <a:r>
              <a:rPr lang="ja" sz="2400" b="0" i="0" u="none" strike="noStrike" cap="none" dirty="0">
                <a:solidFill>
                  <a:schemeClr val="bg1"/>
                </a:solidFill>
                <a:latin typeface="+mn-ea"/>
                <a:cs typeface="Arial"/>
                <a:sym typeface="Arial"/>
              </a:rPr>
              <a:t>の予測</a:t>
            </a:r>
            <a:endParaRPr sz="2400" b="0" i="0" u="none" strike="noStrike" cap="none" dirty="0">
              <a:solidFill>
                <a:schemeClr val="bg1"/>
              </a:solidFill>
              <a:latin typeface="+mn-ea"/>
              <a:cs typeface="Arial"/>
              <a:sym typeface="Arial"/>
            </a:endParaRPr>
          </a:p>
        </p:txBody>
      </p:sp>
      <p:sp>
        <p:nvSpPr>
          <p:cNvPr id="89" name="Google Shape;436;p31">
            <a:extLst>
              <a:ext uri="{FF2B5EF4-FFF2-40B4-BE49-F238E27FC236}">
                <a16:creationId xmlns:a16="http://schemas.microsoft.com/office/drawing/2014/main" id="{A2B0E599-0B7A-71E3-29AC-08B277584E25}"/>
              </a:ext>
            </a:extLst>
          </p:cNvPr>
          <p:cNvSpPr/>
          <p:nvPr/>
        </p:nvSpPr>
        <p:spPr>
          <a:xfrm>
            <a:off x="12252230" y="4920022"/>
            <a:ext cx="1184670" cy="545650"/>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90" name="Google Shape;437;p31">
            <a:extLst>
              <a:ext uri="{FF2B5EF4-FFF2-40B4-BE49-F238E27FC236}">
                <a16:creationId xmlns:a16="http://schemas.microsoft.com/office/drawing/2014/main" id="{59DB26DD-4E5D-5DC8-FF69-B60FDFDF03F9}"/>
              </a:ext>
            </a:extLst>
          </p:cNvPr>
          <p:cNvSpPr/>
          <p:nvPr/>
        </p:nvSpPr>
        <p:spPr>
          <a:xfrm>
            <a:off x="1418936" y="4507606"/>
            <a:ext cx="2853044" cy="132876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mn-ea"/>
                <a:cs typeface="Arial"/>
                <a:sym typeface="Arial"/>
              </a:rPr>
              <a:t>過去のデータ</a:t>
            </a:r>
            <a:endParaRPr sz="2400" b="0" i="0" u="none" strike="noStrike" cap="none" dirty="0">
              <a:solidFill>
                <a:srgbClr val="000000"/>
              </a:solidFill>
              <a:latin typeface="+mn-ea"/>
              <a:cs typeface="Arial"/>
              <a:sym typeface="Arial"/>
            </a:endParaRPr>
          </a:p>
        </p:txBody>
      </p:sp>
      <p:sp>
        <p:nvSpPr>
          <p:cNvPr id="92" name="Google Shape;439;p31">
            <a:extLst>
              <a:ext uri="{FF2B5EF4-FFF2-40B4-BE49-F238E27FC236}">
                <a16:creationId xmlns:a16="http://schemas.microsoft.com/office/drawing/2014/main" id="{BCBA4CD3-36EB-9049-08FB-66CEDEEDCD22}"/>
              </a:ext>
            </a:extLst>
          </p:cNvPr>
          <p:cNvSpPr/>
          <p:nvPr/>
        </p:nvSpPr>
        <p:spPr>
          <a:xfrm>
            <a:off x="4410371" y="4921572"/>
            <a:ext cx="1187976" cy="544100"/>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93" name="Google Shape;440;p31">
            <a:extLst>
              <a:ext uri="{FF2B5EF4-FFF2-40B4-BE49-F238E27FC236}">
                <a16:creationId xmlns:a16="http://schemas.microsoft.com/office/drawing/2014/main" id="{D386D971-A726-3F14-6AC4-D45E31CC52C2}"/>
              </a:ext>
            </a:extLst>
          </p:cNvPr>
          <p:cNvSpPr/>
          <p:nvPr/>
        </p:nvSpPr>
        <p:spPr>
          <a:xfrm>
            <a:off x="5830827" y="4720295"/>
            <a:ext cx="1989760" cy="946655"/>
          </a:xfrm>
          <a:prstGeom prst="ellipse">
            <a:avLst/>
          </a:prstGeom>
          <a:solidFill>
            <a:srgbClr val="ED7D31"/>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mn-ea"/>
                <a:cs typeface="Arial"/>
                <a:sym typeface="Arial"/>
              </a:rPr>
              <a:t>AIモデル</a:t>
            </a:r>
            <a:endParaRPr sz="2400" b="0" i="0" u="none" strike="noStrike" cap="none" dirty="0">
              <a:solidFill>
                <a:srgbClr val="000000"/>
              </a:solidFill>
              <a:latin typeface="+mn-ea"/>
              <a:cs typeface="Arial"/>
              <a:sym typeface="Arial"/>
            </a:endParaRPr>
          </a:p>
        </p:txBody>
      </p:sp>
      <p:sp>
        <p:nvSpPr>
          <p:cNvPr id="94" name="Google Shape;441;p31">
            <a:extLst>
              <a:ext uri="{FF2B5EF4-FFF2-40B4-BE49-F238E27FC236}">
                <a16:creationId xmlns:a16="http://schemas.microsoft.com/office/drawing/2014/main" id="{9E3ACD35-EC70-019E-0789-2DBA9D6B7AEC}"/>
              </a:ext>
            </a:extLst>
          </p:cNvPr>
          <p:cNvSpPr/>
          <p:nvPr/>
        </p:nvSpPr>
        <p:spPr>
          <a:xfrm>
            <a:off x="8229600" y="4895304"/>
            <a:ext cx="1187059" cy="544569"/>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97" name="Google Shape;448;p31">
            <a:extLst>
              <a:ext uri="{FF2B5EF4-FFF2-40B4-BE49-F238E27FC236}">
                <a16:creationId xmlns:a16="http://schemas.microsoft.com/office/drawing/2014/main" id="{FDB75DC0-F2A7-A4F9-3746-B2259840BD35}"/>
              </a:ext>
            </a:extLst>
          </p:cNvPr>
          <p:cNvSpPr/>
          <p:nvPr/>
        </p:nvSpPr>
        <p:spPr>
          <a:xfrm>
            <a:off x="9822076" y="4749737"/>
            <a:ext cx="1989760" cy="946655"/>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mn-ea"/>
                <a:cs typeface="Arial"/>
                <a:sym typeface="Arial"/>
              </a:rPr>
              <a:t>予測結果</a:t>
            </a:r>
            <a:endParaRPr sz="2400" b="0" i="0" u="none" strike="noStrike" cap="none" dirty="0">
              <a:solidFill>
                <a:srgbClr val="000000"/>
              </a:solidFill>
              <a:latin typeface="+mn-ea"/>
              <a:cs typeface="Arial"/>
              <a:sym typeface="Arial"/>
            </a:endParaRPr>
          </a:p>
        </p:txBody>
      </p:sp>
      <p:sp>
        <p:nvSpPr>
          <p:cNvPr id="98" name="Google Shape;478;p32">
            <a:extLst>
              <a:ext uri="{FF2B5EF4-FFF2-40B4-BE49-F238E27FC236}">
                <a16:creationId xmlns:a16="http://schemas.microsoft.com/office/drawing/2014/main" id="{5BDD85B6-2590-080F-2DE8-0ED53B59255A}"/>
              </a:ext>
            </a:extLst>
          </p:cNvPr>
          <p:cNvSpPr txBox="1"/>
          <p:nvPr/>
        </p:nvSpPr>
        <p:spPr>
          <a:xfrm>
            <a:off x="15532105" y="4089927"/>
            <a:ext cx="261750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mn-ea"/>
                <a:cs typeface="Arial"/>
                <a:sym typeface="Arial"/>
              </a:rPr>
              <a:t>実際の需要供給</a:t>
            </a:r>
            <a:r>
              <a:rPr lang="ja" sz="2400" b="0" i="0" u="none" strike="noStrike" cap="none" dirty="0">
                <a:solidFill>
                  <a:schemeClr val="bg1"/>
                </a:solidFill>
                <a:latin typeface="+mn-ea"/>
                <a:cs typeface="Arial"/>
                <a:sym typeface="Arial"/>
              </a:rPr>
              <a:t>の</a:t>
            </a:r>
            <a:r>
              <a:rPr lang="ja-JP" altLang="en-US" sz="2400" b="0" i="0" u="none" strike="noStrike" cap="none" dirty="0">
                <a:solidFill>
                  <a:schemeClr val="bg1"/>
                </a:solidFill>
                <a:latin typeface="+mn-ea"/>
                <a:cs typeface="Arial"/>
                <a:sym typeface="Arial"/>
              </a:rPr>
              <a:t>差</a:t>
            </a:r>
            <a:endParaRPr sz="2400" b="0" i="0" u="none" strike="noStrike" cap="none" dirty="0">
              <a:solidFill>
                <a:schemeClr val="bg1"/>
              </a:solidFill>
              <a:latin typeface="+mn-ea"/>
              <a:cs typeface="Arial"/>
              <a:sym typeface="Arial"/>
            </a:endParaRPr>
          </a:p>
        </p:txBody>
      </p:sp>
      <p:sp>
        <p:nvSpPr>
          <p:cNvPr id="99" name="Google Shape;478;p32">
            <a:extLst>
              <a:ext uri="{FF2B5EF4-FFF2-40B4-BE49-F238E27FC236}">
                <a16:creationId xmlns:a16="http://schemas.microsoft.com/office/drawing/2014/main" id="{7DD9145B-1393-9934-C6F9-51F6EA32F586}"/>
              </a:ext>
            </a:extLst>
          </p:cNvPr>
          <p:cNvSpPr txBox="1"/>
          <p:nvPr/>
        </p:nvSpPr>
        <p:spPr>
          <a:xfrm>
            <a:off x="1752600" y="6110080"/>
            <a:ext cx="261750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dirty="0">
                <a:solidFill>
                  <a:schemeClr val="bg1"/>
                </a:solidFill>
                <a:latin typeface="ＭＳ 明朝" panose="02020609040205080304" pitchFamily="17" charset="-128"/>
                <a:ea typeface="ＭＳ 明朝" panose="02020609040205080304" pitchFamily="17" charset="-128"/>
                <a:cs typeface="Arial"/>
                <a:sym typeface="Arial"/>
              </a:rPr>
              <a:t>売上</a:t>
            </a:r>
            <a:r>
              <a:rPr lang="ja-JP" altLang="en-US" sz="2400" b="0" i="0" u="none" strike="noStrike" cap="none" dirty="0">
                <a:solidFill>
                  <a:schemeClr val="bg1"/>
                </a:solidFill>
                <a:latin typeface="ＭＳ 明朝" panose="02020609040205080304" pitchFamily="17" charset="-128"/>
                <a:ea typeface="ＭＳ 明朝" panose="02020609040205080304" pitchFamily="17" charset="-128"/>
                <a:cs typeface="Arial"/>
                <a:sym typeface="Arial"/>
              </a:rPr>
              <a:t>実績</a:t>
            </a:r>
            <a:r>
              <a:rPr lang="ja-JP" altLang="en-US" sz="2400" b="0" i="0" u="none" strike="noStrike" cap="none" dirty="0">
                <a:solidFill>
                  <a:schemeClr val="bg1"/>
                </a:solidFill>
                <a:latin typeface="+mn-ea"/>
                <a:cs typeface="Arial"/>
                <a:sym typeface="Arial"/>
              </a:rPr>
              <a:t>データ</a:t>
            </a:r>
            <a:endParaRPr sz="2400" b="0" i="0" u="none" strike="noStrike" cap="none" dirty="0">
              <a:solidFill>
                <a:schemeClr val="bg1"/>
              </a:solidFill>
              <a:latin typeface="+mn-ea"/>
              <a:cs typeface="Arial"/>
              <a:sym typeface="Arial"/>
            </a:endParaRPr>
          </a:p>
        </p:txBody>
      </p:sp>
      <p:sp>
        <p:nvSpPr>
          <p:cNvPr id="100" name="Google Shape;473;p32">
            <a:extLst>
              <a:ext uri="{FF2B5EF4-FFF2-40B4-BE49-F238E27FC236}">
                <a16:creationId xmlns:a16="http://schemas.microsoft.com/office/drawing/2014/main" id="{FBDCD001-2F1B-45DE-195E-7B208A128970}"/>
              </a:ext>
            </a:extLst>
          </p:cNvPr>
          <p:cNvSpPr txBox="1"/>
          <p:nvPr/>
        </p:nvSpPr>
        <p:spPr>
          <a:xfrm>
            <a:off x="14002405" y="6436419"/>
            <a:ext cx="305940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2400" b="0" i="0" u="none" strike="noStrike" cap="none" dirty="0">
                <a:solidFill>
                  <a:schemeClr val="bg1"/>
                </a:solidFill>
                <a:latin typeface="+mn-ea"/>
                <a:cs typeface="Arial"/>
                <a:sym typeface="Arial"/>
              </a:rPr>
              <a:t>予測結果をもとに</a:t>
            </a:r>
            <a:r>
              <a:rPr lang="ja-JP" altLang="en-US" sz="2400" dirty="0">
                <a:solidFill>
                  <a:schemeClr val="bg1"/>
                </a:solidFill>
                <a:latin typeface="+mn-ea"/>
                <a:cs typeface="Arial"/>
                <a:sym typeface="Arial"/>
              </a:rPr>
              <a:t>発注を増減</a:t>
            </a:r>
            <a:r>
              <a:rPr lang="ja" sz="2400" b="0" i="0" u="none" strike="noStrike" cap="none" dirty="0">
                <a:solidFill>
                  <a:schemeClr val="bg1"/>
                </a:solidFill>
                <a:latin typeface="+mn-ea"/>
                <a:cs typeface="Arial"/>
                <a:sym typeface="Arial"/>
              </a:rPr>
              <a:t>した場合の</a:t>
            </a:r>
            <a:endParaRPr sz="2400" b="0" i="0" u="none" strike="noStrike" cap="none" dirty="0">
              <a:solidFill>
                <a:schemeClr val="bg1"/>
              </a:solidFill>
              <a:latin typeface="+mn-ea"/>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 sz="2400" b="0" i="0" u="none" strike="noStrike" cap="none" dirty="0">
                <a:solidFill>
                  <a:schemeClr val="bg1"/>
                </a:solidFill>
                <a:latin typeface="+mn-ea"/>
                <a:cs typeface="Arial"/>
                <a:sym typeface="Arial"/>
              </a:rPr>
              <a:t>実データにて「収入の増減」を評価</a:t>
            </a:r>
            <a:endParaRPr sz="2400" b="0" i="0" u="none" strike="noStrike" cap="none" dirty="0">
              <a:solidFill>
                <a:schemeClr val="bg1"/>
              </a:solidFill>
              <a:latin typeface="+mn-ea"/>
              <a:cs typeface="Arial"/>
              <a:sym typeface="Arial"/>
            </a:endParaRPr>
          </a:p>
        </p:txBody>
      </p:sp>
      <p:pic>
        <p:nvPicPr>
          <p:cNvPr id="3" name="図 2">
            <a:extLst>
              <a:ext uri="{FF2B5EF4-FFF2-40B4-BE49-F238E27FC236}">
                <a16:creationId xmlns:a16="http://schemas.microsoft.com/office/drawing/2014/main" id="{D59DB086-8B8E-38D1-4565-F75EC74EE2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5123" y="1333500"/>
            <a:ext cx="2211965" cy="2162196"/>
          </a:xfrm>
          <a:prstGeom prst="rect">
            <a:avLst/>
          </a:prstGeom>
        </p:spPr>
      </p:pic>
      <p:pic>
        <p:nvPicPr>
          <p:cNvPr id="7" name="図 6">
            <a:extLst>
              <a:ext uri="{FF2B5EF4-FFF2-40B4-BE49-F238E27FC236}">
                <a16:creationId xmlns:a16="http://schemas.microsoft.com/office/drawing/2014/main" id="{27B0501B-F2B0-3886-F3DC-133959422E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816" y="1371654"/>
            <a:ext cx="2373185" cy="2681565"/>
          </a:xfrm>
          <a:prstGeom prst="rect">
            <a:avLst/>
          </a:prstGeom>
        </p:spPr>
      </p:pic>
      <p:pic>
        <p:nvPicPr>
          <p:cNvPr id="101" name="Picture 8" descr="データ分析のイラスト">
            <a:extLst>
              <a:ext uri="{FF2B5EF4-FFF2-40B4-BE49-F238E27FC236}">
                <a16:creationId xmlns:a16="http://schemas.microsoft.com/office/drawing/2014/main" id="{3AF57684-B518-DACA-5945-A3FB5F09C3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431" y="2080535"/>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7">
            <a:extLst>
              <a:ext uri="{FF2B5EF4-FFF2-40B4-BE49-F238E27FC236}">
                <a16:creationId xmlns:a16="http://schemas.microsoft.com/office/drawing/2014/main" id="{4A3CCECC-8A5C-1A57-223E-2981466F5F03}"/>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427950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976687" y="-4019551"/>
            <a:ext cx="10287000" cy="18335626"/>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4253785548"/>
              </p:ext>
            </p:extLst>
          </p:nvPr>
        </p:nvGraphicFramePr>
        <p:xfrm>
          <a:off x="485774" y="3360742"/>
          <a:ext cx="17278349" cy="6378572"/>
        </p:xfrm>
        <a:graphic>
          <a:graphicData uri="http://schemas.openxmlformats.org/drawingml/2006/table">
            <a:tbl>
              <a:tblPr/>
              <a:tblGrid>
                <a:gridCol w="3124200">
                  <a:extLst>
                    <a:ext uri="{9D8B030D-6E8A-4147-A177-3AD203B41FA5}">
                      <a16:colId xmlns:a16="http://schemas.microsoft.com/office/drawing/2014/main" val="20000"/>
                    </a:ext>
                  </a:extLst>
                </a:gridCol>
                <a:gridCol w="14154149">
                  <a:extLst>
                    <a:ext uri="{9D8B030D-6E8A-4147-A177-3AD203B41FA5}">
                      <a16:colId xmlns:a16="http://schemas.microsoft.com/office/drawing/2014/main" val="20001"/>
                    </a:ext>
                  </a:extLst>
                </a:gridCol>
              </a:tblGrid>
              <a:tr h="755108">
                <a:tc>
                  <a:txBody>
                    <a:bodyPr/>
                    <a:lstStyle/>
                    <a:p>
                      <a:pPr algn="l">
                        <a:defRPr/>
                      </a:pPr>
                      <a:r>
                        <a:rPr lang="en-US" sz="3200" b="1" dirty="0">
                          <a:solidFill>
                            <a:schemeClr val="bg1"/>
                          </a:solidFill>
                          <a:latin typeface="游ゴシック" panose="020B0400000000000000" pitchFamily="50" charset="-128"/>
                          <a:ea typeface="游ゴシック" panose="020B0400000000000000" pitchFamily="50" charset="-128"/>
                        </a:rPr>
                        <a:t>Kaggle:</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800" b="1" dirty="0">
                          <a:solidFill>
                            <a:schemeClr val="bg1"/>
                          </a:solidFill>
                          <a:latin typeface="+mn-lt"/>
                          <a:ea typeface="游ゴシック" panose="020B0400000000000000" pitchFamily="50" charset="-128"/>
                        </a:rPr>
                        <a:t>Store Sales - Time Series Forecasting</a:t>
                      </a:r>
                      <a:endParaRPr lang="en-US" sz="2800" dirty="0">
                        <a:solidFill>
                          <a:srgbClr val="28F828"/>
                        </a:solidFill>
                        <a:latin typeface="+mn-lt"/>
                        <a:ea typeface="游ゴシック" panose="020B0400000000000000" pitchFamily="50" charset="-128"/>
                        <a:hlinkClick r:id="rId5">
                          <a:extLst>
                            <a:ext uri="{A12FA001-AC4F-418D-AE19-62706E023703}">
                              <ahyp:hlinkClr xmlns:ahyp="http://schemas.microsoft.com/office/drawing/2018/hyperlinkcolor" val="tx"/>
                            </a:ext>
                          </a:extLst>
                        </a:hlinkClick>
                      </a:endParaRPr>
                    </a:p>
                    <a:p>
                      <a:pPr algn="l">
                        <a:defRPr/>
                      </a:pPr>
                      <a:r>
                        <a:rPr lang="en-US" sz="2000" u="none" dirty="0">
                          <a:solidFill>
                            <a:srgbClr val="66F22E"/>
                          </a:solidFill>
                          <a:latin typeface="+mn-lt"/>
                          <a:ea typeface="游ゴシック" panose="020B0400000000000000" pitchFamily="50" charset="-128"/>
                          <a:hlinkClick r:id="rId5">
                            <a:extLst>
                              <a:ext uri="{A12FA001-AC4F-418D-AE19-62706E023703}">
                                <ahyp:hlinkClr xmlns:ahyp="http://schemas.microsoft.com/office/drawing/2018/hyperlinkcolor" val="tx"/>
                              </a:ext>
                            </a:extLst>
                          </a:hlinkClick>
                        </a:rPr>
                        <a:t>https://www.kaggle.com/competitions/store-sales-time-series-forecasting</a:t>
                      </a:r>
                      <a:endParaRPr lang="en-US" sz="2000" u="none" dirty="0">
                        <a:solidFill>
                          <a:srgbClr val="66F22E"/>
                        </a:solidFill>
                        <a:latin typeface="+mn-lt"/>
                        <a:ea typeface="游ゴシック" panose="020B0400000000000000" pitchFamily="50" charset="-128"/>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0"/>
                  </a:ext>
                </a:extLst>
              </a:tr>
              <a:tr h="1426314">
                <a:tc>
                  <a:txBody>
                    <a:bodyPr/>
                    <a:lstStyle/>
                    <a:p>
                      <a:pPr algn="just">
                        <a:lnSpc>
                          <a:spcPct val="100000"/>
                        </a:lnSpc>
                        <a:defRPr/>
                      </a:pPr>
                      <a:endParaRPr lang="en-US" sz="3200" dirty="0">
                        <a:solidFill>
                          <a:srgbClr val="FFFFFF">
                            <a:alpha val="80000"/>
                          </a:srgbClr>
                        </a:solidFill>
                        <a:latin typeface="游ゴシック" panose="020B0400000000000000" pitchFamily="50" charset="-128"/>
                        <a:ea typeface="游ゴシック" panose="020B0400000000000000" pitchFamily="50" charset="-128"/>
                      </a:endParaRPr>
                    </a:p>
                    <a:p>
                      <a:pPr algn="l">
                        <a:lnSpc>
                          <a:spcPct val="100000"/>
                        </a:lnSpc>
                        <a:defRPr/>
                      </a:pPr>
                      <a:r>
                        <a:rPr lang="ja-JP" altLang="en-US" sz="3200" b="1" dirty="0">
                          <a:solidFill>
                            <a:srgbClr val="FFFFFF">
                              <a:alpha val="80000"/>
                            </a:srgbClr>
                          </a:solidFill>
                          <a:latin typeface="游ゴシック" panose="020B0400000000000000" pitchFamily="50" charset="-128"/>
                          <a:ea typeface="+mn-ea"/>
                        </a:rPr>
                        <a:t>業務課題</a:t>
                      </a:r>
                      <a:endParaRPr lang="en-US" altLang="ja-JP" sz="3200" b="1" dirty="0">
                        <a:latin typeface="游ゴシック" panose="020B0400000000000000" pitchFamily="50" charset="-128"/>
                        <a:ea typeface="+mn-ea"/>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srgbClr val="000000">
                              <a:alpha val="80000"/>
                            </a:srgbClr>
                          </a:solidFill>
                          <a:latin typeface="游ゴシック" panose="020B0400000000000000" pitchFamily="50" charset="-128"/>
                          <a:ea typeface="+mn-ea"/>
                        </a:rPr>
                        <a:t>商品を適切なタイミングでお客様に十分に提供することで以下の課題を解決する。</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srgbClr val="000000">
                              <a:alpha val="80000"/>
                            </a:srgbClr>
                          </a:solidFill>
                          <a:latin typeface="游ゴシック" panose="020B0400000000000000" pitchFamily="50" charset="-128"/>
                          <a:ea typeface="+mn-ea"/>
                        </a:rPr>
                        <a:t>①過剰在庫削減。（２０２０年度日本の食品小売業の食品ロス量は６０万トン）</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srgbClr val="000000">
                              <a:alpha val="80000"/>
                            </a:srgbClr>
                          </a:solidFill>
                          <a:latin typeface="游ゴシック" panose="020B0400000000000000" pitchFamily="50" charset="-128"/>
                          <a:ea typeface="+mn-ea"/>
                        </a:rPr>
                        <a:t>②売上向上。（商品の品切れを防ぎ、顧客満足度を向上する）</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1"/>
                  </a:ext>
                </a:extLst>
              </a:tr>
              <a:tr h="2433125">
                <a:tc>
                  <a:txBody>
                    <a:bodyPr/>
                    <a:lstStyle/>
                    <a:p>
                      <a:pPr algn="l">
                        <a:lnSpc>
                          <a:spcPct val="100000"/>
                        </a:lnSpc>
                        <a:defRPr/>
                      </a:pPr>
                      <a:r>
                        <a:rPr lang="ja-JP" altLang="en-US" sz="3200" b="1" dirty="0">
                          <a:solidFill>
                            <a:srgbClr val="FFFFFF">
                              <a:alpha val="80000"/>
                            </a:srgbClr>
                          </a:solidFill>
                          <a:latin typeface="游ゴシック" panose="020B0400000000000000" pitchFamily="50" charset="-128"/>
                          <a:ea typeface="游ゴシック" panose="020B0400000000000000" pitchFamily="50" charset="-128"/>
                        </a:rPr>
                        <a:t>タスク内容</a:t>
                      </a:r>
                      <a:endParaRPr lang="en-US" altLang="ja-JP" sz="3200" b="1" dirty="0">
                        <a:latin typeface="游ゴシック" panose="020B0400000000000000" pitchFamily="50" charset="-128"/>
                        <a:ea typeface="游ゴシック" panose="020B0400000000000000" pitchFamily="50" charset="-128"/>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dirty="0">
                          <a:solidFill>
                            <a:srgbClr val="000000">
                              <a:alpha val="80000"/>
                            </a:srgbClr>
                          </a:solidFill>
                          <a:latin typeface="游ゴシック" panose="020B0400000000000000" pitchFamily="50" charset="-128"/>
                          <a:ea typeface="+mn-ea"/>
                        </a:rPr>
                        <a:t>食料品小売店の訓練データ（売上値他）、石油データ、祝日イベントデータ、取引データ、店舗データを用いて、特定日時、特定店舗、特定製品の売上を予測する。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alpha val="80000"/>
                          </a:srgb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alpha val="80000"/>
                          </a:srgb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alpha val="80000"/>
                          </a:srgb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alpha val="80000"/>
                          </a:srgb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alpha val="80000"/>
                          </a:srgbClr>
                        </a:solidFill>
                        <a:latin typeface="游ゴシック" panose="020B0400000000000000" pitchFamily="50" charset="-128"/>
                        <a:ea typeface="游ゴシック" panose="020B0400000000000000" pitchFamily="50" charset="-128"/>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3223237104"/>
                  </a:ext>
                </a:extLst>
              </a:tr>
              <a:tr h="1477538">
                <a:tc>
                  <a:txBody>
                    <a:bodyPr/>
                    <a:lstStyle/>
                    <a:p>
                      <a:pPr algn="l">
                        <a:lnSpc>
                          <a:spcPct val="100000"/>
                        </a:lnSpc>
                        <a:defRPr/>
                      </a:pPr>
                      <a:r>
                        <a:rPr lang="en-US" sz="3200" dirty="0">
                          <a:solidFill>
                            <a:srgbClr val="FFFFFF">
                              <a:alpha val="80000"/>
                            </a:srgbClr>
                          </a:solidFill>
                          <a:latin typeface="游ゴシック" panose="020B0400000000000000" pitchFamily="50" charset="-128"/>
                          <a:ea typeface="游ゴシック" panose="020B0400000000000000" pitchFamily="50" charset="-128"/>
                        </a:rPr>
                        <a:t> </a:t>
                      </a:r>
                    </a:p>
                    <a:p>
                      <a:pPr algn="l">
                        <a:lnSpc>
                          <a:spcPct val="100000"/>
                        </a:lnSpc>
                        <a:defRPr/>
                      </a:pPr>
                      <a:r>
                        <a:rPr lang="en-US" sz="3200" b="1" dirty="0" err="1">
                          <a:solidFill>
                            <a:srgbClr val="FFFFFF">
                              <a:alpha val="80000"/>
                            </a:srgbClr>
                          </a:solidFill>
                          <a:latin typeface="游ゴシック" panose="020B0400000000000000" pitchFamily="50" charset="-128"/>
                          <a:ea typeface="游ゴシック" panose="020B0400000000000000" pitchFamily="50" charset="-128"/>
                        </a:rPr>
                        <a:t>制作情報</a:t>
                      </a:r>
                      <a:endParaRPr lang="en-US" sz="3200" b="1" dirty="0">
                        <a:latin typeface="游ゴシック" panose="020B0400000000000000" pitchFamily="50" charset="-128"/>
                        <a:ea typeface="游ゴシック" panose="020B0400000000000000" pitchFamily="50" charset="-128"/>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F6098">
                        <a:alpha val="80000"/>
                      </a:srgbClr>
                    </a:solidFill>
                  </a:tcPr>
                </a:tc>
                <a:tc>
                  <a:txBody>
                    <a:bodyPr/>
                    <a:lstStyle/>
                    <a:p>
                      <a:pPr algn="l">
                        <a:defRPr/>
                      </a:pPr>
                      <a:endParaRPr lang="en-US" sz="2800" dirty="0">
                        <a:latin typeface="游ゴシック" panose="020B0400000000000000" pitchFamily="50" charset="-128"/>
                        <a:ea typeface="游ゴシック" panose="020B0400000000000000" pitchFamily="50" charset="-128"/>
                      </a:endParaRPr>
                    </a:p>
                    <a:p>
                      <a:pPr algn="l">
                        <a:defRPr/>
                      </a:pPr>
                      <a:r>
                        <a:rPr lang="en-US" sz="2400" dirty="0" err="1">
                          <a:latin typeface="游ゴシック" panose="020B0400000000000000" pitchFamily="50" charset="-128"/>
                          <a:ea typeface="游ゴシック" panose="020B0400000000000000" pitchFamily="50" charset="-128"/>
                        </a:rPr>
                        <a:t>使用言語・環境：Python・JupyterNotebook</a:t>
                      </a:r>
                      <a:endParaRPr lang="en-US" sz="2400" dirty="0">
                        <a:latin typeface="游ゴシック" panose="020B0400000000000000" pitchFamily="50" charset="-128"/>
                        <a:ea typeface="游ゴシック" panose="020B0400000000000000" pitchFamily="50" charset="-128"/>
                      </a:endParaRPr>
                    </a:p>
                    <a:p>
                      <a:r>
                        <a:rPr lang="en-US" sz="2400" dirty="0">
                          <a:solidFill>
                            <a:srgbClr val="000000">
                              <a:alpha val="80000"/>
                            </a:srgbClr>
                          </a:solidFill>
                          <a:latin typeface="游ゴシック" panose="020B0400000000000000" pitchFamily="50" charset="-128"/>
                          <a:ea typeface="游ゴシック" panose="020B0400000000000000" pitchFamily="50" charset="-128"/>
                        </a:rPr>
                        <a:t>制作期間：2か月</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alpha val="80000"/>
                      </a:srgbClr>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294294" y="114300"/>
            <a:ext cx="17699411" cy="3842847"/>
          </a:xfrm>
          <a:prstGeom prst="rect">
            <a:avLst/>
          </a:prstGeom>
        </p:spPr>
        <p:txBody>
          <a:bodyPr lIns="0" tIns="0" rIns="0" bIns="0" rtlCol="0" anchor="t">
            <a:spAutoFit/>
          </a:bodyPr>
          <a:lstStyle/>
          <a:p>
            <a:pPr>
              <a:lnSpc>
                <a:spcPts val="7679"/>
              </a:lnSpc>
            </a:pPr>
            <a:endParaRPr lang="en-US" sz="6399" b="1" dirty="0">
              <a:solidFill>
                <a:srgbClr val="FFFFFF"/>
              </a:solidFill>
              <a:latin typeface="+mn-ea"/>
            </a:endParaRPr>
          </a:p>
          <a:p>
            <a:pPr>
              <a:lnSpc>
                <a:spcPts val="7679"/>
              </a:lnSpc>
            </a:pPr>
            <a:r>
              <a:rPr lang="ja-JP" altLang="en-US" sz="6399" b="1" dirty="0">
                <a:solidFill>
                  <a:srgbClr val="FFFFFF"/>
                </a:solidFill>
                <a:latin typeface="+mn-ea"/>
              </a:rPr>
              <a:t>　</a:t>
            </a:r>
            <a:r>
              <a:rPr lang="en-US" sz="6399" b="1" dirty="0" err="1">
                <a:solidFill>
                  <a:srgbClr val="FFFFFF"/>
                </a:solidFill>
                <a:latin typeface="+mn-ea"/>
              </a:rPr>
              <a:t>成果物タイトル：</a:t>
            </a:r>
            <a:r>
              <a:rPr lang="en-US" altLang="ja-JP" sz="6000" b="1" dirty="0" err="1">
                <a:solidFill>
                  <a:srgbClr val="FFFFFF"/>
                </a:solidFill>
                <a:latin typeface="+mn-ea"/>
              </a:rPr>
              <a:t>食料品</a:t>
            </a:r>
            <a:r>
              <a:rPr lang="ja-JP" altLang="en-US" sz="6000" b="1" dirty="0">
                <a:solidFill>
                  <a:srgbClr val="FFFFFF"/>
                </a:solidFill>
                <a:latin typeface="+mn-ea"/>
              </a:rPr>
              <a:t>小売業者の売上予測</a:t>
            </a:r>
            <a:endParaRPr lang="en-US" altLang="ja-JP" sz="6000" b="1" dirty="0">
              <a:solidFill>
                <a:srgbClr val="FFFFFF"/>
              </a:solidFill>
              <a:latin typeface="+mn-ea"/>
            </a:endParaRPr>
          </a:p>
          <a:p>
            <a:pPr>
              <a:lnSpc>
                <a:spcPts val="7679"/>
              </a:lnSpc>
            </a:pPr>
            <a:r>
              <a:rPr lang="ja-JP" altLang="en-US" sz="6000" b="1" dirty="0">
                <a:solidFill>
                  <a:srgbClr val="FFFFFF"/>
                </a:solidFill>
                <a:latin typeface="+mn-ea"/>
              </a:rPr>
              <a:t>　　　　　　　　　　　　　　　　　　</a:t>
            </a:r>
            <a:r>
              <a:rPr lang="en-US" altLang="ja-JP" sz="3200" dirty="0">
                <a:solidFill>
                  <a:srgbClr val="FFFFFF"/>
                </a:solidFill>
                <a:latin typeface="+mn-ea"/>
              </a:rPr>
              <a:t>-</a:t>
            </a:r>
            <a:r>
              <a:rPr lang="ja-JP" altLang="en-US" sz="3200" dirty="0">
                <a:solidFill>
                  <a:srgbClr val="FFFFFF"/>
                </a:solidFill>
                <a:latin typeface="+mn-ea"/>
              </a:rPr>
              <a:t>時系列予測モデル</a:t>
            </a:r>
            <a:r>
              <a:rPr lang="en-US" altLang="ja-JP" sz="3200" dirty="0">
                <a:solidFill>
                  <a:srgbClr val="FFFFFF"/>
                </a:solidFill>
                <a:latin typeface="+mn-ea"/>
              </a:rPr>
              <a:t>-</a:t>
            </a:r>
          </a:p>
          <a:p>
            <a:pPr>
              <a:lnSpc>
                <a:spcPts val="6960"/>
              </a:lnSpc>
            </a:pPr>
            <a:endParaRPr lang="en-US" sz="5800" b="1" dirty="0">
              <a:solidFill>
                <a:srgbClr val="FFFFFF"/>
              </a:solidFill>
              <a:latin typeface="+mn-ea"/>
            </a:endParaRPr>
          </a:p>
        </p:txBody>
      </p:sp>
      <p:sp>
        <p:nvSpPr>
          <p:cNvPr id="5" name="スライド番号プレースホルダー 4">
            <a:extLst>
              <a:ext uri="{FF2B5EF4-FFF2-40B4-BE49-F238E27FC236}">
                <a16:creationId xmlns:a16="http://schemas.microsoft.com/office/drawing/2014/main" id="{F17EB143-7C67-D367-CA65-85A4C229D276}"/>
              </a:ext>
            </a:extLst>
          </p:cNvPr>
          <p:cNvSpPr>
            <a:spLocks noGrp="1"/>
          </p:cNvSpPr>
          <p:nvPr>
            <p:ph type="sldNum" sz="quarter" idx="12"/>
          </p:nvPr>
        </p:nvSpPr>
        <p:spPr/>
        <p:txBody>
          <a:bodyPr/>
          <a:lstStyle/>
          <a:p>
            <a:fld id="{B6F15528-21DE-4FAA-801E-634DDDAF4B2B}" type="slidenum">
              <a:rPr lang="en-US" smtClean="0"/>
              <a:pPr/>
              <a:t>2</a:t>
            </a:fld>
            <a:endParaRPr lang="en-US" dirty="0"/>
          </a:p>
        </p:txBody>
      </p:sp>
      <p:grpSp>
        <p:nvGrpSpPr>
          <p:cNvPr id="36" name="グループ化 35">
            <a:extLst>
              <a:ext uri="{FF2B5EF4-FFF2-40B4-BE49-F238E27FC236}">
                <a16:creationId xmlns:a16="http://schemas.microsoft.com/office/drawing/2014/main" id="{A7D23444-D07D-7930-EC39-FB9137F724FE}"/>
              </a:ext>
            </a:extLst>
          </p:cNvPr>
          <p:cNvGrpSpPr/>
          <p:nvPr/>
        </p:nvGrpSpPr>
        <p:grpSpPr>
          <a:xfrm>
            <a:off x="14713372" y="4289051"/>
            <a:ext cx="2780782" cy="1375716"/>
            <a:chOff x="14713372" y="4289051"/>
            <a:chExt cx="2780782" cy="1375716"/>
          </a:xfrm>
        </p:grpSpPr>
        <p:pic>
          <p:nvPicPr>
            <p:cNvPr id="30" name="図 29">
              <a:extLst>
                <a:ext uri="{FF2B5EF4-FFF2-40B4-BE49-F238E27FC236}">
                  <a16:creationId xmlns:a16="http://schemas.microsoft.com/office/drawing/2014/main" id="{4E57B3D2-2D6F-73EA-9C41-29AA88596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74954" y="4289051"/>
              <a:ext cx="1219200" cy="1219200"/>
            </a:xfrm>
            <a:prstGeom prst="rect">
              <a:avLst/>
            </a:prstGeom>
          </p:spPr>
        </p:pic>
        <p:pic>
          <p:nvPicPr>
            <p:cNvPr id="34" name="図 33">
              <a:extLst>
                <a:ext uri="{FF2B5EF4-FFF2-40B4-BE49-F238E27FC236}">
                  <a16:creationId xmlns:a16="http://schemas.microsoft.com/office/drawing/2014/main" id="{8BEB8058-5A8D-1280-CDDC-AD72DDAB6C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85785" y="4381500"/>
              <a:ext cx="1219200" cy="1219200"/>
            </a:xfrm>
            <a:prstGeom prst="rect">
              <a:avLst/>
            </a:prstGeom>
          </p:spPr>
        </p:pic>
        <p:sp>
          <p:nvSpPr>
            <p:cNvPr id="35" name="乗算記号 34">
              <a:extLst>
                <a:ext uri="{FF2B5EF4-FFF2-40B4-BE49-F238E27FC236}">
                  <a16:creationId xmlns:a16="http://schemas.microsoft.com/office/drawing/2014/main" id="{F8F6DBC0-7F10-A950-F075-54B95ECBFE8B}"/>
                </a:ext>
              </a:extLst>
            </p:cNvPr>
            <p:cNvSpPr/>
            <p:nvPr/>
          </p:nvSpPr>
          <p:spPr>
            <a:xfrm>
              <a:off x="14713372" y="4480930"/>
              <a:ext cx="1332000" cy="1183837"/>
            </a:xfrm>
            <a:prstGeom prst="mathMultiply">
              <a:avLst/>
            </a:prstGeom>
            <a:solidFill>
              <a:srgbClr val="8BAB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grpSp>
      <p:pic>
        <p:nvPicPr>
          <p:cNvPr id="7" name="図 6">
            <a:extLst>
              <a:ext uri="{FF2B5EF4-FFF2-40B4-BE49-F238E27FC236}">
                <a16:creationId xmlns:a16="http://schemas.microsoft.com/office/drawing/2014/main" id="{D2C587A3-61E9-B189-3D46-F540882BCA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4944" y="6877022"/>
            <a:ext cx="1140597" cy="1140597"/>
          </a:xfrm>
          <a:prstGeom prst="rect">
            <a:avLst/>
          </a:prstGeom>
        </p:spPr>
      </p:pic>
      <p:pic>
        <p:nvPicPr>
          <p:cNvPr id="16" name="図 15">
            <a:extLst>
              <a:ext uri="{FF2B5EF4-FFF2-40B4-BE49-F238E27FC236}">
                <a16:creationId xmlns:a16="http://schemas.microsoft.com/office/drawing/2014/main" id="{6A74AC2D-B42F-9558-A889-9A64D9DF60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0" y="6915122"/>
            <a:ext cx="1219200" cy="1219200"/>
          </a:xfrm>
          <a:prstGeom prst="rect">
            <a:avLst/>
          </a:prstGeom>
        </p:spPr>
      </p:pic>
      <p:pic>
        <p:nvPicPr>
          <p:cNvPr id="18" name="図 17">
            <a:extLst>
              <a:ext uri="{FF2B5EF4-FFF2-40B4-BE49-F238E27FC236}">
                <a16:creationId xmlns:a16="http://schemas.microsoft.com/office/drawing/2014/main" id="{450EDBC3-B135-516E-B5A3-12B1CAA557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9154" y="6798419"/>
            <a:ext cx="1219200" cy="1219200"/>
          </a:xfrm>
          <a:prstGeom prst="rect">
            <a:avLst/>
          </a:prstGeom>
        </p:spPr>
      </p:pic>
      <p:pic>
        <p:nvPicPr>
          <p:cNvPr id="20" name="図 19">
            <a:extLst>
              <a:ext uri="{FF2B5EF4-FFF2-40B4-BE49-F238E27FC236}">
                <a16:creationId xmlns:a16="http://schemas.microsoft.com/office/drawing/2014/main" id="{73AAF2BA-A4FF-3952-3ACB-6F9DBCC7322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310509" y="7083350"/>
            <a:ext cx="1012709" cy="1012709"/>
          </a:xfrm>
          <a:prstGeom prst="rect">
            <a:avLst/>
          </a:prstGeom>
        </p:spPr>
      </p:pic>
      <p:pic>
        <p:nvPicPr>
          <p:cNvPr id="22" name="図 21">
            <a:extLst>
              <a:ext uri="{FF2B5EF4-FFF2-40B4-BE49-F238E27FC236}">
                <a16:creationId xmlns:a16="http://schemas.microsoft.com/office/drawing/2014/main" id="{FD7D48F7-9A57-5F17-BFEE-EA72931597F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722789" y="7094556"/>
            <a:ext cx="1012710" cy="1012710"/>
          </a:xfrm>
          <a:prstGeom prst="rect">
            <a:avLst/>
          </a:prstGeom>
        </p:spPr>
      </p:pic>
      <p:pic>
        <p:nvPicPr>
          <p:cNvPr id="24" name="図 23">
            <a:extLst>
              <a:ext uri="{FF2B5EF4-FFF2-40B4-BE49-F238E27FC236}">
                <a16:creationId xmlns:a16="http://schemas.microsoft.com/office/drawing/2014/main" id="{F7A62E70-3E58-5DF0-A09E-EFE6DF91D5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65726" y="6837720"/>
            <a:ext cx="1219200" cy="1219200"/>
          </a:xfrm>
          <a:prstGeom prst="rect">
            <a:avLst/>
          </a:prstGeom>
        </p:spPr>
      </p:pic>
      <p:pic>
        <p:nvPicPr>
          <p:cNvPr id="26" name="図 25">
            <a:extLst>
              <a:ext uri="{FF2B5EF4-FFF2-40B4-BE49-F238E27FC236}">
                <a16:creationId xmlns:a16="http://schemas.microsoft.com/office/drawing/2014/main" id="{1C957F95-E814-254C-3A4F-17DA2582046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557733" y="7123854"/>
            <a:ext cx="1012709" cy="1012709"/>
          </a:xfrm>
          <a:prstGeom prst="rect">
            <a:avLst/>
          </a:prstGeom>
        </p:spPr>
      </p:pic>
      <p:pic>
        <p:nvPicPr>
          <p:cNvPr id="28" name="図 27">
            <a:extLst>
              <a:ext uri="{FF2B5EF4-FFF2-40B4-BE49-F238E27FC236}">
                <a16:creationId xmlns:a16="http://schemas.microsoft.com/office/drawing/2014/main" id="{99A29686-18A2-39FF-C67C-3F24DC327B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073338" y="6816348"/>
            <a:ext cx="1420816" cy="1420816"/>
          </a:xfrm>
          <a:prstGeom prst="rect">
            <a:avLst/>
          </a:prstGeom>
          <a:noFill/>
          <a:ln w="47625">
            <a:solidFill>
              <a:srgbClr val="FF0000"/>
            </a:solidFill>
          </a:ln>
        </p:spPr>
      </p:pic>
      <p:pic>
        <p:nvPicPr>
          <p:cNvPr id="39" name="図 38">
            <a:extLst>
              <a:ext uri="{FF2B5EF4-FFF2-40B4-BE49-F238E27FC236}">
                <a16:creationId xmlns:a16="http://schemas.microsoft.com/office/drawing/2014/main" id="{A5595074-09B1-E905-263C-0C80E6F1F4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17558" y="6915122"/>
            <a:ext cx="1141798" cy="1141798"/>
          </a:xfrm>
          <a:prstGeom prst="rect">
            <a:avLst/>
          </a:prstGeom>
        </p:spPr>
      </p:pic>
      <p:pic>
        <p:nvPicPr>
          <p:cNvPr id="32" name="図 31">
            <a:extLst>
              <a:ext uri="{FF2B5EF4-FFF2-40B4-BE49-F238E27FC236}">
                <a16:creationId xmlns:a16="http://schemas.microsoft.com/office/drawing/2014/main" id="{D114349A-BFA2-ECED-AD10-1C72FEEFF05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789776" y="6467496"/>
            <a:ext cx="553639" cy="553639"/>
          </a:xfrm>
          <a:prstGeom prst="rect">
            <a:avLst/>
          </a:prstGeom>
        </p:spPr>
      </p:pic>
      <p:pic>
        <p:nvPicPr>
          <p:cNvPr id="49" name="図 48">
            <a:extLst>
              <a:ext uri="{FF2B5EF4-FFF2-40B4-BE49-F238E27FC236}">
                <a16:creationId xmlns:a16="http://schemas.microsoft.com/office/drawing/2014/main" id="{D8A931B8-6166-3453-4133-7F524BAC02F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31637" y="7121613"/>
            <a:ext cx="1012709" cy="1012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288000" cy="838200"/>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ここまででわかったこと</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BCF933FA-419D-4827-A0DE-ECD50782A11E}"/>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Google Shape;478;p32">
            <a:extLst>
              <a:ext uri="{FF2B5EF4-FFF2-40B4-BE49-F238E27FC236}">
                <a16:creationId xmlns:a16="http://schemas.microsoft.com/office/drawing/2014/main" id="{FCAB2DFD-5199-CE66-4E23-574EB554488A}"/>
              </a:ext>
            </a:extLst>
          </p:cNvPr>
          <p:cNvSpPr txBox="1"/>
          <p:nvPr/>
        </p:nvSpPr>
        <p:spPr>
          <a:xfrm>
            <a:off x="1883228" y="1370009"/>
            <a:ext cx="15087600"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3200" dirty="0">
                <a:solidFill>
                  <a:schemeClr val="bg1"/>
                </a:solidFill>
                <a:latin typeface="+mn-ea"/>
                <a:sym typeface="Wingdings" panose="05000000000000000000" pitchFamily="2" charset="2"/>
              </a:rPr>
              <a:t>在庫数、</a:t>
            </a:r>
            <a:r>
              <a:rPr lang="ja-JP" altLang="en-US" sz="3200" dirty="0">
                <a:solidFill>
                  <a:schemeClr val="bg1"/>
                </a:solidFill>
                <a:latin typeface="+mn-ea"/>
                <a:cs typeface="Arial"/>
                <a:sym typeface="Arial"/>
              </a:rPr>
              <a:t>商品単価、注文商品数の説明変数があれば、過剰在庫や、過不足しない発注数を決められる。</a:t>
            </a:r>
            <a:endParaRPr lang="en-US" altLang="ja-JP" sz="3200" dirty="0">
              <a:solidFill>
                <a:schemeClr val="bg1"/>
              </a:solidFill>
              <a:latin typeface="+mn-ea"/>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3200" dirty="0">
                <a:solidFill>
                  <a:schemeClr val="bg1"/>
                </a:solidFill>
                <a:latin typeface="+mn-ea"/>
                <a:cs typeface="Arial"/>
                <a:sym typeface="Arial"/>
              </a:rPr>
              <a:t>次のアクションとして、在庫数、商品単価、商品数のデータが必要。</a:t>
            </a:r>
            <a:endParaRPr sz="3200" b="0" i="0" u="none" strike="noStrike" cap="none" dirty="0">
              <a:solidFill>
                <a:schemeClr val="bg1"/>
              </a:solidFill>
              <a:latin typeface="+mn-ea"/>
              <a:cs typeface="Arial"/>
              <a:sym typeface="Arial"/>
            </a:endParaRPr>
          </a:p>
        </p:txBody>
      </p:sp>
      <p:sp>
        <p:nvSpPr>
          <p:cNvPr id="6" name="Google Shape;478;p32">
            <a:extLst>
              <a:ext uri="{FF2B5EF4-FFF2-40B4-BE49-F238E27FC236}">
                <a16:creationId xmlns:a16="http://schemas.microsoft.com/office/drawing/2014/main" id="{7316BD60-D91E-15D9-B07E-1C39F893A5E8}"/>
              </a:ext>
            </a:extLst>
          </p:cNvPr>
          <p:cNvSpPr txBox="1"/>
          <p:nvPr/>
        </p:nvSpPr>
        <p:spPr>
          <a:xfrm>
            <a:off x="1883228" y="3263277"/>
            <a:ext cx="15087600"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3200" dirty="0">
                <a:solidFill>
                  <a:schemeClr val="bg1"/>
                </a:solidFill>
                <a:latin typeface="+mn-ea"/>
                <a:sym typeface="Wingdings" panose="05000000000000000000" pitchFamily="2" charset="2"/>
              </a:rPr>
              <a:t></a:t>
            </a:r>
            <a:r>
              <a:rPr lang="ja-JP" altLang="en-US" sz="3200" dirty="0">
                <a:solidFill>
                  <a:schemeClr val="bg1"/>
                </a:solidFill>
                <a:latin typeface="+mn-ea"/>
                <a:cs typeface="Arial"/>
                <a:sym typeface="Arial"/>
              </a:rPr>
              <a:t>カテゴリ変数が多い特徴量に有効なアルゴリズム</a:t>
            </a:r>
            <a:r>
              <a:rPr lang="en-US" altLang="ja-JP" sz="3200" dirty="0" err="1">
                <a:solidFill>
                  <a:schemeClr val="bg1"/>
                </a:solidFill>
                <a:latin typeface="+mn-ea"/>
                <a:cs typeface="Arial"/>
                <a:sym typeface="Arial"/>
              </a:rPr>
              <a:t>Catboost</a:t>
            </a:r>
            <a:r>
              <a:rPr lang="ja-JP" altLang="en-US" sz="3200" dirty="0">
                <a:solidFill>
                  <a:schemeClr val="bg1"/>
                </a:solidFill>
                <a:latin typeface="+mn-ea"/>
                <a:cs typeface="Arial"/>
                <a:sym typeface="Arial"/>
              </a:rPr>
              <a:t>モデル</a:t>
            </a:r>
            <a:r>
              <a:rPr lang="en-US" altLang="ja-JP" sz="3200" dirty="0">
                <a:solidFill>
                  <a:schemeClr val="bg1"/>
                </a:solidFill>
                <a:latin typeface="+mn-ea"/>
                <a:cs typeface="Arial"/>
                <a:sym typeface="Arial"/>
              </a:rPr>
              <a:t>(random_state:0,0</a:t>
            </a:r>
            <a:r>
              <a:rPr lang="ja-JP" altLang="en-US" sz="3200" dirty="0">
                <a:solidFill>
                  <a:schemeClr val="bg1"/>
                </a:solidFill>
                <a:latin typeface="+mn-ea"/>
                <a:cs typeface="Arial"/>
                <a:sym typeface="Arial"/>
              </a:rPr>
              <a:t>、交差検証なし</a:t>
            </a:r>
            <a:r>
              <a:rPr lang="en-US" altLang="ja-JP" sz="3200" dirty="0">
                <a:solidFill>
                  <a:schemeClr val="bg1"/>
                </a:solidFill>
                <a:latin typeface="+mn-ea"/>
                <a:cs typeface="Arial"/>
                <a:sym typeface="Arial"/>
              </a:rPr>
              <a:t>)</a:t>
            </a:r>
            <a:r>
              <a:rPr lang="ja-JP" altLang="en-US" sz="3200" dirty="0">
                <a:solidFill>
                  <a:schemeClr val="bg1"/>
                </a:solidFill>
                <a:latin typeface="+mn-ea"/>
                <a:cs typeface="Arial"/>
                <a:sym typeface="Arial"/>
              </a:rPr>
              <a:t>の精度が高かった。</a:t>
            </a:r>
            <a:endParaRPr lang="en-US" altLang="ja-JP" sz="3200" dirty="0">
              <a:solidFill>
                <a:schemeClr val="bg1"/>
              </a:solidFill>
              <a:latin typeface="+mn-ea"/>
              <a:cs typeface="Arial"/>
              <a:sym typeface="Arial"/>
            </a:endParaRPr>
          </a:p>
        </p:txBody>
      </p:sp>
      <p:sp>
        <p:nvSpPr>
          <p:cNvPr id="9" name="Google Shape;478;p32">
            <a:extLst>
              <a:ext uri="{FF2B5EF4-FFF2-40B4-BE49-F238E27FC236}">
                <a16:creationId xmlns:a16="http://schemas.microsoft.com/office/drawing/2014/main" id="{C0293EC6-4C3F-F59C-F658-D239F29C2566}"/>
              </a:ext>
            </a:extLst>
          </p:cNvPr>
          <p:cNvSpPr txBox="1"/>
          <p:nvPr/>
        </p:nvSpPr>
        <p:spPr>
          <a:xfrm>
            <a:off x="1883228" y="7958237"/>
            <a:ext cx="15087600"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3200" b="1" dirty="0">
                <a:solidFill>
                  <a:schemeClr val="bg1"/>
                </a:solidFill>
                <a:latin typeface="+mn-ea"/>
                <a:cs typeface="Arial"/>
                <a:sym typeface="Arial"/>
              </a:rPr>
              <a:t>今回は、限定されたデータから以上のことが分かった。</a:t>
            </a:r>
          </a:p>
          <a:p>
            <a:pPr marL="0" marR="0" lvl="0" indent="0" algn="l" rtl="0">
              <a:lnSpc>
                <a:spcPct val="100000"/>
              </a:lnSpc>
              <a:spcBef>
                <a:spcPts val="0"/>
              </a:spcBef>
              <a:spcAft>
                <a:spcPts val="0"/>
              </a:spcAft>
              <a:buClr>
                <a:srgbClr val="000000"/>
              </a:buClr>
              <a:buSzPts val="1400"/>
              <a:buFont typeface="Arial"/>
              <a:buNone/>
            </a:pPr>
            <a:endParaRPr lang="ja-JP" altLang="en-US" sz="3200" b="1" dirty="0">
              <a:solidFill>
                <a:schemeClr val="bg1"/>
              </a:solidFill>
              <a:latin typeface="+mn-ea"/>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3200" b="1" dirty="0">
                <a:solidFill>
                  <a:schemeClr val="bg1"/>
                </a:solidFill>
                <a:latin typeface="+mn-ea"/>
                <a:cs typeface="Arial"/>
                <a:sym typeface="Arial"/>
              </a:rPr>
              <a:t>今後、業務において、データなどが揃えば、このモデルが活用されると思われる。</a:t>
            </a:r>
          </a:p>
          <a:p>
            <a:pPr marL="0" marR="0" lvl="0" indent="0" algn="l" rtl="0">
              <a:lnSpc>
                <a:spcPct val="100000"/>
              </a:lnSpc>
              <a:spcBef>
                <a:spcPts val="0"/>
              </a:spcBef>
              <a:spcAft>
                <a:spcPts val="0"/>
              </a:spcAft>
              <a:buClr>
                <a:srgbClr val="000000"/>
              </a:buClr>
              <a:buSzPts val="1400"/>
              <a:buFont typeface="Arial"/>
              <a:buNone/>
            </a:pPr>
            <a:endParaRPr lang="en-US" altLang="ja-JP" sz="3200" dirty="0">
              <a:solidFill>
                <a:schemeClr val="bg1"/>
              </a:solidFill>
              <a:latin typeface="+mn-ea"/>
              <a:cs typeface="Arial"/>
              <a:sym typeface="Arial"/>
            </a:endParaRPr>
          </a:p>
        </p:txBody>
      </p:sp>
      <p:sp>
        <p:nvSpPr>
          <p:cNvPr id="3" name="Google Shape;478;p32">
            <a:extLst>
              <a:ext uri="{FF2B5EF4-FFF2-40B4-BE49-F238E27FC236}">
                <a16:creationId xmlns:a16="http://schemas.microsoft.com/office/drawing/2014/main" id="{CE68EFDF-B280-BEC7-0276-8E2A1D5F7690}"/>
              </a:ext>
            </a:extLst>
          </p:cNvPr>
          <p:cNvSpPr txBox="1"/>
          <p:nvPr/>
        </p:nvSpPr>
        <p:spPr>
          <a:xfrm>
            <a:off x="1883228" y="4664103"/>
            <a:ext cx="15087600"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3200" dirty="0">
                <a:solidFill>
                  <a:schemeClr val="bg1"/>
                </a:solidFill>
                <a:latin typeface="+mn-ea"/>
                <a:sym typeface="Wingdings" panose="05000000000000000000" pitchFamily="2" charset="2"/>
              </a:rPr>
              <a:t>指数移動平均の特徴量追加、次元削減、トレンド追加、アンサンブルを行うことは、精度向上につながった。</a:t>
            </a:r>
            <a:endParaRPr lang="en-US" altLang="ja-JP" sz="3200" dirty="0">
              <a:solidFill>
                <a:schemeClr val="bg1"/>
              </a:solidFill>
              <a:latin typeface="+mn-ea"/>
              <a:cs typeface="Arial"/>
              <a:sym typeface="Arial"/>
            </a:endParaRPr>
          </a:p>
        </p:txBody>
      </p:sp>
      <p:sp>
        <p:nvSpPr>
          <p:cNvPr id="4" name="テキスト ボックス 3">
            <a:extLst>
              <a:ext uri="{FF2B5EF4-FFF2-40B4-BE49-F238E27FC236}">
                <a16:creationId xmlns:a16="http://schemas.microsoft.com/office/drawing/2014/main" id="{66E51D45-37EC-1F1A-A96D-A57931CF80FA}"/>
              </a:ext>
            </a:extLst>
          </p:cNvPr>
          <p:cNvSpPr txBox="1"/>
          <p:nvPr/>
        </p:nvSpPr>
        <p:spPr>
          <a:xfrm>
            <a:off x="1883228" y="6064929"/>
            <a:ext cx="14459408" cy="1569660"/>
          </a:xfrm>
          <a:prstGeom prst="rect">
            <a:avLst/>
          </a:prstGeom>
          <a:noFill/>
        </p:spPr>
        <p:txBody>
          <a:bodyPr wrap="none" rtlCol="0">
            <a:spAutoFit/>
          </a:bodyPr>
          <a:lstStyle/>
          <a:p>
            <a:r>
              <a:rPr lang="ja-JP" altLang="en-US" sz="3200" dirty="0">
                <a:solidFill>
                  <a:schemeClr val="bg1"/>
                </a:solidFill>
                <a:latin typeface="+mn-ea"/>
                <a:sym typeface="Wingdings" panose="05000000000000000000" pitchFamily="2" charset="2"/>
              </a:rPr>
              <a:t></a:t>
            </a:r>
            <a:r>
              <a:rPr kumimoji="1" lang="ja-JP" altLang="en-US" sz="3200" dirty="0">
                <a:solidFill>
                  <a:schemeClr val="bg1"/>
                </a:solidFill>
                <a:latin typeface="+mn-ea"/>
              </a:rPr>
              <a:t>データが少ない中で、７日間目までは活用が可能なレベルまでに至った。</a:t>
            </a:r>
            <a:endParaRPr kumimoji="1" lang="en-US" altLang="ja-JP" sz="3200" dirty="0">
              <a:solidFill>
                <a:schemeClr val="bg1"/>
              </a:solidFill>
              <a:latin typeface="+mn-ea"/>
            </a:endParaRPr>
          </a:p>
          <a:p>
            <a:endParaRPr kumimoji="1" lang="en-US" altLang="ja-JP" sz="3200" dirty="0">
              <a:solidFill>
                <a:schemeClr val="bg1"/>
              </a:solidFill>
              <a:latin typeface="+mn-ea"/>
            </a:endParaRPr>
          </a:p>
          <a:p>
            <a:r>
              <a:rPr lang="ja-JP" altLang="en-US" sz="3200" dirty="0">
                <a:solidFill>
                  <a:schemeClr val="bg1"/>
                </a:solidFill>
                <a:latin typeface="+mn-ea"/>
                <a:sym typeface="Wingdings" panose="05000000000000000000" pitchFamily="2" charset="2"/>
              </a:rPr>
              <a:t></a:t>
            </a:r>
            <a:r>
              <a:rPr kumimoji="1" lang="ja-JP" altLang="en-US" sz="3200" dirty="0">
                <a:solidFill>
                  <a:schemeClr val="bg1"/>
                </a:solidFill>
                <a:latin typeface="+mn-ea"/>
              </a:rPr>
              <a:t>在庫を抱える業務では、時系列解析が活かせる。</a:t>
            </a:r>
            <a:endParaRPr kumimoji="1" lang="en-US" altLang="ja-JP" sz="3200" dirty="0">
              <a:solidFill>
                <a:schemeClr val="bg1"/>
              </a:solidFill>
              <a:latin typeface="+mn-ea"/>
            </a:endParaRPr>
          </a:p>
        </p:txBody>
      </p:sp>
    </p:spTree>
    <p:extLst>
      <p:ext uri="{BB962C8B-B14F-4D97-AF65-F5344CB8AC3E}">
        <p14:creationId xmlns:p14="http://schemas.microsoft.com/office/powerpoint/2010/main" val="2923482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812" y="-2668354"/>
            <a:ext cx="18288000" cy="18288000"/>
          </a:xfrm>
          <a:prstGeom prst="rect">
            <a:avLst/>
          </a:prstGeom>
        </p:spPr>
      </p:pic>
      <p:sp>
        <p:nvSpPr>
          <p:cNvPr id="3" name="TextBox 3"/>
          <p:cNvSpPr txBox="1"/>
          <p:nvPr/>
        </p:nvSpPr>
        <p:spPr>
          <a:xfrm>
            <a:off x="771525" y="3160722"/>
            <a:ext cx="16744950" cy="1682640"/>
          </a:xfrm>
          <a:prstGeom prst="rect">
            <a:avLst/>
          </a:prstGeom>
          <a:noFill/>
        </p:spPr>
        <p:txBody>
          <a:bodyPr lIns="0" tIns="0" rIns="0" bIns="0" rtlCol="0" anchor="t">
            <a:spAutoFit/>
          </a:bodyPr>
          <a:lstStyle/>
          <a:p>
            <a:pPr marL="0" lvl="0" indent="0" algn="ctr">
              <a:lnSpc>
                <a:spcPts val="14071"/>
              </a:lnSpc>
              <a:spcBef>
                <a:spcPct val="0"/>
              </a:spcBef>
            </a:pPr>
            <a:r>
              <a:rPr lang="en-US" sz="10050" dirty="0" err="1">
                <a:solidFill>
                  <a:schemeClr val="bg1"/>
                </a:solidFill>
                <a:ea typeface="セザンヌ DB"/>
              </a:rPr>
              <a:t>ご清聴</a:t>
            </a:r>
            <a:r>
              <a:rPr lang="en-US" sz="10050" u="none" dirty="0" err="1">
                <a:solidFill>
                  <a:schemeClr val="bg1"/>
                </a:solidFill>
                <a:ea typeface="セザンヌ DB"/>
              </a:rPr>
              <a:t>ありがとうございます</a:t>
            </a:r>
            <a:endParaRPr lang="en-US" sz="10050" u="none" dirty="0">
              <a:solidFill>
                <a:schemeClr val="bg1"/>
              </a:solidFill>
              <a:ea typeface="セザンヌ DB"/>
            </a:endParaRPr>
          </a:p>
        </p:txBody>
      </p:sp>
      <p:sp>
        <p:nvSpPr>
          <p:cNvPr id="5" name="TextBox 5"/>
          <p:cNvSpPr txBox="1"/>
          <p:nvPr/>
        </p:nvSpPr>
        <p:spPr>
          <a:xfrm>
            <a:off x="6132849" y="7505700"/>
            <a:ext cx="11388388" cy="582211"/>
          </a:xfrm>
          <a:prstGeom prst="rect">
            <a:avLst/>
          </a:prstGeom>
        </p:spPr>
        <p:txBody>
          <a:bodyPr lIns="0" tIns="0" rIns="0" bIns="0" rtlCol="0" anchor="t">
            <a:spAutoFit/>
          </a:bodyPr>
          <a:lstStyle/>
          <a:p>
            <a:pPr marL="0" lvl="0" indent="0" algn="ctr">
              <a:lnSpc>
                <a:spcPts val="4399"/>
              </a:lnSpc>
              <a:spcBef>
                <a:spcPct val="0"/>
              </a:spcBef>
            </a:pPr>
            <a:r>
              <a:rPr lang="en-US" altLang="ja-JP" sz="4400" dirty="0">
                <a:latin typeface="游ゴシック" panose="020B0400000000000000" pitchFamily="50" charset="-128"/>
                <a:ea typeface="游ゴシック" panose="020B0400000000000000" pitchFamily="50" charset="-128"/>
              </a:rPr>
              <a:t>                                        </a:t>
            </a:r>
            <a:r>
              <a:rPr lang="ja-JP" altLang="en-US" sz="4400">
                <a:latin typeface="游ゴシック" panose="020B0400000000000000" pitchFamily="50" charset="-128"/>
                <a:ea typeface="游ゴシック" panose="020B0400000000000000" pitchFamily="50" charset="-128"/>
              </a:rPr>
              <a:t>　　　</a:t>
            </a:r>
            <a:r>
              <a:rPr lang="ja-JP" altLang="en-US" sz="4400" dirty="0">
                <a:latin typeface="游ゴシック" panose="020B0400000000000000" pitchFamily="50" charset="-128"/>
                <a:ea typeface="游ゴシック" panose="020B0400000000000000" pitchFamily="50" charset="-128"/>
              </a:rPr>
              <a:t>小林稔征</a:t>
            </a:r>
            <a:endParaRPr lang="en-US" sz="4400"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61C3F88A-BDA6-4DF9-A089-5C452195D22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食品ロスについて</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068372B6-A81C-B821-0BAC-9013D416516E}"/>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6" name="図 5">
            <a:extLst>
              <a:ext uri="{FF2B5EF4-FFF2-40B4-BE49-F238E27FC236}">
                <a16:creationId xmlns:a16="http://schemas.microsoft.com/office/drawing/2014/main" id="{1ECC0403-967B-5AC8-7E55-72720CA5F5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626538"/>
            <a:ext cx="12660178" cy="9495134"/>
          </a:xfrm>
          <a:prstGeom prst="rect">
            <a:avLst/>
          </a:prstGeom>
        </p:spPr>
      </p:pic>
    </p:spTree>
    <p:extLst>
      <p:ext uri="{BB962C8B-B14F-4D97-AF65-F5344CB8AC3E}">
        <p14:creationId xmlns:p14="http://schemas.microsoft.com/office/powerpoint/2010/main" val="1357352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grpSp>
        <p:nvGrpSpPr>
          <p:cNvPr id="4" name="Group 4"/>
          <p:cNvGrpSpPr/>
          <p:nvPr/>
        </p:nvGrpSpPr>
        <p:grpSpPr>
          <a:xfrm>
            <a:off x="265563" y="1444053"/>
            <a:ext cx="2124887" cy="644424"/>
            <a:chOff x="0" y="0"/>
            <a:chExt cx="6310753" cy="1913890"/>
          </a:xfrm>
        </p:grpSpPr>
        <p:sp>
          <p:nvSpPr>
            <p:cNvPr id="5" name="Freeform 5"/>
            <p:cNvSpPr/>
            <p:nvPr/>
          </p:nvSpPr>
          <p:spPr>
            <a:xfrm>
              <a:off x="0" y="0"/>
              <a:ext cx="6310753" cy="1913890"/>
            </a:xfrm>
            <a:custGeom>
              <a:avLst/>
              <a:gdLst/>
              <a:ahLst/>
              <a:cxnLst/>
              <a:rect l="l" t="t" r="r" b="b"/>
              <a:pathLst>
                <a:path w="6310753" h="1913890">
                  <a:moveTo>
                    <a:pt x="6310753" y="956945"/>
                  </a:moveTo>
                  <a:lnTo>
                    <a:pt x="6310753" y="956945"/>
                  </a:lnTo>
                  <a:cubicBezTo>
                    <a:pt x="6310753" y="1485392"/>
                    <a:pt x="5882382" y="1913890"/>
                    <a:pt x="5353808" y="1913890"/>
                  </a:cubicBezTo>
                  <a:lnTo>
                    <a:pt x="956945" y="1913890"/>
                  </a:lnTo>
                  <a:cubicBezTo>
                    <a:pt x="428371" y="1913890"/>
                    <a:pt x="0" y="1485392"/>
                    <a:pt x="0" y="956945"/>
                  </a:cubicBezTo>
                  <a:lnTo>
                    <a:pt x="0" y="956945"/>
                  </a:lnTo>
                  <a:cubicBezTo>
                    <a:pt x="0" y="428371"/>
                    <a:pt x="428371" y="0"/>
                    <a:pt x="956945" y="0"/>
                  </a:cubicBezTo>
                  <a:lnTo>
                    <a:pt x="5353808" y="0"/>
                  </a:lnTo>
                  <a:cubicBezTo>
                    <a:pt x="5882255" y="0"/>
                    <a:pt x="6310753" y="428371"/>
                    <a:pt x="6310753" y="956945"/>
                  </a:cubicBezTo>
                  <a:close/>
                </a:path>
              </a:pathLst>
            </a:custGeom>
            <a:solidFill>
              <a:srgbClr val="54B6BF"/>
            </a:solidFill>
          </p:spPr>
          <p:txBody>
            <a:bodyPr/>
            <a:lstStyle/>
            <a:p>
              <a:endParaRPr lang="ja-JP" altLang="en-US" sz="2800" dirty="0"/>
            </a:p>
          </p:txBody>
        </p:sp>
      </p:grpSp>
      <p:grpSp>
        <p:nvGrpSpPr>
          <p:cNvPr id="6" name="Group 6"/>
          <p:cNvGrpSpPr/>
          <p:nvPr/>
        </p:nvGrpSpPr>
        <p:grpSpPr>
          <a:xfrm>
            <a:off x="428793" y="1451077"/>
            <a:ext cx="2651095" cy="644424"/>
            <a:chOff x="0" y="0"/>
            <a:chExt cx="6310753" cy="1913890"/>
          </a:xfrm>
        </p:grpSpPr>
        <p:sp>
          <p:nvSpPr>
            <p:cNvPr id="7" name="Freeform 7"/>
            <p:cNvSpPr/>
            <p:nvPr/>
          </p:nvSpPr>
          <p:spPr>
            <a:xfrm>
              <a:off x="0" y="0"/>
              <a:ext cx="6310753" cy="1913890"/>
            </a:xfrm>
            <a:custGeom>
              <a:avLst/>
              <a:gdLst/>
              <a:ahLst/>
              <a:cxnLst/>
              <a:rect l="l" t="t" r="r" b="b"/>
              <a:pathLst>
                <a:path w="6310753" h="1913890">
                  <a:moveTo>
                    <a:pt x="6310753" y="956945"/>
                  </a:moveTo>
                  <a:lnTo>
                    <a:pt x="6310753" y="956945"/>
                  </a:lnTo>
                  <a:cubicBezTo>
                    <a:pt x="6310753" y="1485392"/>
                    <a:pt x="5882382" y="1913890"/>
                    <a:pt x="5353808" y="1913890"/>
                  </a:cubicBezTo>
                  <a:lnTo>
                    <a:pt x="956945" y="1913890"/>
                  </a:lnTo>
                  <a:cubicBezTo>
                    <a:pt x="428371" y="1913890"/>
                    <a:pt x="0" y="1485392"/>
                    <a:pt x="0" y="956945"/>
                  </a:cubicBezTo>
                  <a:lnTo>
                    <a:pt x="0" y="956945"/>
                  </a:lnTo>
                  <a:cubicBezTo>
                    <a:pt x="0" y="428371"/>
                    <a:pt x="428371" y="0"/>
                    <a:pt x="956945" y="0"/>
                  </a:cubicBezTo>
                  <a:lnTo>
                    <a:pt x="5353808" y="0"/>
                  </a:lnTo>
                  <a:cubicBezTo>
                    <a:pt x="5882255" y="0"/>
                    <a:pt x="6310753" y="428371"/>
                    <a:pt x="6310753" y="956945"/>
                  </a:cubicBezTo>
                  <a:close/>
                </a:path>
              </a:pathLst>
            </a:custGeom>
            <a:solidFill>
              <a:srgbClr val="54B6BF"/>
            </a:solidFill>
          </p:spPr>
        </p:sp>
      </p:grpSp>
      <p:sp>
        <p:nvSpPr>
          <p:cNvPr id="25" name="TextBox 17">
            <a:extLst>
              <a:ext uri="{FF2B5EF4-FFF2-40B4-BE49-F238E27FC236}">
                <a16:creationId xmlns:a16="http://schemas.microsoft.com/office/drawing/2014/main" id="{ACA42ADC-05A2-AD9D-4C0B-300612CC3C61}"/>
              </a:ext>
            </a:extLst>
          </p:cNvPr>
          <p:cNvSpPr txBox="1"/>
          <p:nvPr/>
        </p:nvSpPr>
        <p:spPr>
          <a:xfrm>
            <a:off x="265563" y="1549681"/>
            <a:ext cx="2390845" cy="472565"/>
          </a:xfrm>
          <a:prstGeom prst="rect">
            <a:avLst/>
          </a:prstGeom>
        </p:spPr>
        <p:txBody>
          <a:bodyPr wrap="square" lIns="0" tIns="0" rIns="0" bIns="0" rtlCol="0" anchor="t">
            <a:spAutoFit/>
          </a:bodyPr>
          <a:lstStyle/>
          <a:p>
            <a:pPr algn="ctr">
              <a:lnSpc>
                <a:spcPts val="3899"/>
              </a:lnSpc>
              <a:spcBef>
                <a:spcPct val="0"/>
              </a:spcBef>
            </a:pPr>
            <a:r>
              <a:rPr lang="ja-JP" altLang="en-US" sz="2800" dirty="0">
                <a:solidFill>
                  <a:srgbClr val="FFFFFF"/>
                </a:solidFill>
                <a:ea typeface="セザンヌ DB"/>
              </a:rPr>
              <a:t>データ</a:t>
            </a:r>
            <a:endParaRPr lang="en-US" sz="2800" dirty="0">
              <a:solidFill>
                <a:srgbClr val="FFFFFF"/>
              </a:solidFill>
              <a:ea typeface="セザンヌ DB"/>
            </a:endParaRPr>
          </a:p>
        </p:txBody>
      </p:sp>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必要な前処理</a:t>
            </a:r>
            <a:endParaRPr lang="ja-JP" altLang="en-US" sz="3600" dirty="0">
              <a:solidFill>
                <a:schemeClr val="bg1"/>
              </a:solidFill>
            </a:endParaRPr>
          </a:p>
        </p:txBody>
      </p:sp>
      <p:sp>
        <p:nvSpPr>
          <p:cNvPr id="29" name="Google Shape;440;p31">
            <a:extLst>
              <a:ext uri="{FF2B5EF4-FFF2-40B4-BE49-F238E27FC236}">
                <a16:creationId xmlns:a16="http://schemas.microsoft.com/office/drawing/2014/main" id="{20830D11-45E5-6BE8-ECEA-F6522A2E2255}"/>
              </a:ext>
            </a:extLst>
          </p:cNvPr>
          <p:cNvSpPr/>
          <p:nvPr/>
        </p:nvSpPr>
        <p:spPr>
          <a:xfrm>
            <a:off x="3124200" y="4838700"/>
            <a:ext cx="2316198" cy="674121"/>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製品種別</a:t>
            </a:r>
            <a:endParaRPr sz="2400" b="1" i="0" u="none" strike="noStrike" cap="none" dirty="0">
              <a:solidFill>
                <a:srgbClr val="000000"/>
              </a:solidFill>
              <a:latin typeface="+mn-ea"/>
              <a:cs typeface="Arial"/>
              <a:sym typeface="Arial"/>
            </a:endParaRPr>
          </a:p>
        </p:txBody>
      </p:sp>
      <p:grpSp>
        <p:nvGrpSpPr>
          <p:cNvPr id="22" name="Group 7">
            <a:extLst>
              <a:ext uri="{FF2B5EF4-FFF2-40B4-BE49-F238E27FC236}">
                <a16:creationId xmlns:a16="http://schemas.microsoft.com/office/drawing/2014/main" id="{B726AC68-FB9F-CC69-E03A-E61618A09BFC}"/>
              </a:ext>
            </a:extLst>
          </p:cNvPr>
          <p:cNvGrpSpPr/>
          <p:nvPr/>
        </p:nvGrpSpPr>
        <p:grpSpPr>
          <a:xfrm>
            <a:off x="3077521" y="1444053"/>
            <a:ext cx="2416763" cy="644424"/>
            <a:chOff x="-180619" y="486064"/>
            <a:chExt cx="7272563" cy="1913890"/>
          </a:xfrm>
        </p:grpSpPr>
        <p:sp>
          <p:nvSpPr>
            <p:cNvPr id="23" name="Freeform 8">
              <a:extLst>
                <a:ext uri="{FF2B5EF4-FFF2-40B4-BE49-F238E27FC236}">
                  <a16:creationId xmlns:a16="http://schemas.microsoft.com/office/drawing/2014/main" id="{B92092A1-63ED-7AF6-BD56-9DE568590E70}"/>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30" name="TextBox 16">
            <a:extLst>
              <a:ext uri="{FF2B5EF4-FFF2-40B4-BE49-F238E27FC236}">
                <a16:creationId xmlns:a16="http://schemas.microsoft.com/office/drawing/2014/main" id="{19294A74-56F3-2931-99FD-6F449E0D5C54}"/>
              </a:ext>
            </a:extLst>
          </p:cNvPr>
          <p:cNvSpPr txBox="1"/>
          <p:nvPr/>
        </p:nvSpPr>
        <p:spPr>
          <a:xfrm>
            <a:off x="3335433" y="1516817"/>
            <a:ext cx="1998567" cy="475451"/>
          </a:xfrm>
          <a:prstGeom prst="rect">
            <a:avLst/>
          </a:prstGeom>
        </p:spPr>
        <p:txBody>
          <a:bodyPr wrap="square" lIns="0" tIns="46800" rIns="0" bIns="0" rtlCol="0" anchor="t">
            <a:spAutoFit/>
          </a:bodyPr>
          <a:lstStyle/>
          <a:p>
            <a:pPr algn="ctr">
              <a:lnSpc>
                <a:spcPts val="3359"/>
              </a:lnSpc>
            </a:pPr>
            <a:r>
              <a:rPr lang="ja-JP" altLang="en-US" sz="2800" dirty="0">
                <a:solidFill>
                  <a:srgbClr val="FFFFFF"/>
                </a:solidFill>
                <a:latin typeface="+mn-ea"/>
              </a:rPr>
              <a:t>訓練データ</a:t>
            </a:r>
            <a:endParaRPr lang="en-US" sz="2800" dirty="0">
              <a:solidFill>
                <a:srgbClr val="FFFFFF"/>
              </a:solidFill>
              <a:latin typeface="+mn-ea"/>
            </a:endParaRPr>
          </a:p>
        </p:txBody>
      </p:sp>
      <p:grpSp>
        <p:nvGrpSpPr>
          <p:cNvPr id="33" name="Group 13">
            <a:extLst>
              <a:ext uri="{FF2B5EF4-FFF2-40B4-BE49-F238E27FC236}">
                <a16:creationId xmlns:a16="http://schemas.microsoft.com/office/drawing/2014/main" id="{9D3E5704-F848-EE5F-803D-3A38A10D3CB3}"/>
              </a:ext>
            </a:extLst>
          </p:cNvPr>
          <p:cNvGrpSpPr/>
          <p:nvPr/>
        </p:nvGrpSpPr>
        <p:grpSpPr>
          <a:xfrm>
            <a:off x="5934811" y="1444053"/>
            <a:ext cx="2448737" cy="644424"/>
            <a:chOff x="0" y="0"/>
            <a:chExt cx="7272563" cy="1913890"/>
          </a:xfrm>
        </p:grpSpPr>
        <p:sp>
          <p:nvSpPr>
            <p:cNvPr id="34" name="Freeform 14">
              <a:extLst>
                <a:ext uri="{FF2B5EF4-FFF2-40B4-BE49-F238E27FC236}">
                  <a16:creationId xmlns:a16="http://schemas.microsoft.com/office/drawing/2014/main" id="{A8C1E99C-22E4-B1C6-8B39-1B362E1C6967}"/>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5C7E8"/>
            </a:solidFill>
            <a:ln w="28575">
              <a:solidFill>
                <a:schemeClr val="accent1"/>
              </a:solidFill>
            </a:ln>
          </p:spPr>
        </p:sp>
      </p:grpSp>
      <p:grpSp>
        <p:nvGrpSpPr>
          <p:cNvPr id="36" name="Group 11">
            <a:extLst>
              <a:ext uri="{FF2B5EF4-FFF2-40B4-BE49-F238E27FC236}">
                <a16:creationId xmlns:a16="http://schemas.microsoft.com/office/drawing/2014/main" id="{68C0CBEC-F16F-87CA-B8FD-2A369ECF1651}"/>
              </a:ext>
            </a:extLst>
          </p:cNvPr>
          <p:cNvGrpSpPr/>
          <p:nvPr/>
        </p:nvGrpSpPr>
        <p:grpSpPr>
          <a:xfrm>
            <a:off x="9004494" y="1333500"/>
            <a:ext cx="3035106" cy="956247"/>
            <a:chOff x="0" y="0"/>
            <a:chExt cx="7272563" cy="1913890"/>
          </a:xfrm>
        </p:grpSpPr>
        <p:sp>
          <p:nvSpPr>
            <p:cNvPr id="38" name="Freeform 12">
              <a:extLst>
                <a:ext uri="{FF2B5EF4-FFF2-40B4-BE49-F238E27FC236}">
                  <a16:creationId xmlns:a16="http://schemas.microsoft.com/office/drawing/2014/main" id="{F2507DE6-E550-5D17-C095-60C6ABFE7104}"/>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4475AD"/>
            </a:solidFill>
            <a:ln w="28575">
              <a:solidFill>
                <a:schemeClr val="accent1"/>
              </a:solidFill>
            </a:ln>
          </p:spPr>
        </p:sp>
      </p:grpSp>
      <p:grpSp>
        <p:nvGrpSpPr>
          <p:cNvPr id="39" name="Group 9">
            <a:extLst>
              <a:ext uri="{FF2B5EF4-FFF2-40B4-BE49-F238E27FC236}">
                <a16:creationId xmlns:a16="http://schemas.microsoft.com/office/drawing/2014/main" id="{F8B72E48-8BE7-E4F9-F717-9316FA42C0EA}"/>
              </a:ext>
            </a:extLst>
          </p:cNvPr>
          <p:cNvGrpSpPr/>
          <p:nvPr/>
        </p:nvGrpSpPr>
        <p:grpSpPr>
          <a:xfrm>
            <a:off x="12472766" y="1444053"/>
            <a:ext cx="2862447" cy="644424"/>
            <a:chOff x="0" y="0"/>
            <a:chExt cx="7272563" cy="1913890"/>
          </a:xfrm>
        </p:grpSpPr>
        <p:sp>
          <p:nvSpPr>
            <p:cNvPr id="40" name="Freeform 10">
              <a:extLst>
                <a:ext uri="{FF2B5EF4-FFF2-40B4-BE49-F238E27FC236}">
                  <a16:creationId xmlns:a16="http://schemas.microsoft.com/office/drawing/2014/main" id="{793C0C78-17B0-FCC8-D16E-F1F9DA96CFDF}"/>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54B6BF"/>
            </a:solidFill>
            <a:ln w="28575">
              <a:solidFill>
                <a:schemeClr val="accent1"/>
              </a:solidFill>
            </a:ln>
          </p:spPr>
        </p:sp>
      </p:grpSp>
      <p:sp>
        <p:nvSpPr>
          <p:cNvPr id="41" name="Google Shape;437;p31">
            <a:extLst>
              <a:ext uri="{FF2B5EF4-FFF2-40B4-BE49-F238E27FC236}">
                <a16:creationId xmlns:a16="http://schemas.microsoft.com/office/drawing/2014/main" id="{C0B5DDAE-4356-1A59-2479-8234B3146A57}"/>
              </a:ext>
            </a:extLst>
          </p:cNvPr>
          <p:cNvSpPr/>
          <p:nvPr/>
        </p:nvSpPr>
        <p:spPr>
          <a:xfrm>
            <a:off x="9282341" y="5600700"/>
            <a:ext cx="2479413"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説明</a:t>
            </a:r>
            <a:endParaRPr sz="2400" b="1" i="0" u="none" strike="noStrike" cap="none" dirty="0">
              <a:solidFill>
                <a:srgbClr val="000000"/>
              </a:solidFill>
              <a:latin typeface="+mn-ea"/>
              <a:cs typeface="Arial"/>
              <a:sym typeface="Arial"/>
            </a:endParaRPr>
          </a:p>
        </p:txBody>
      </p:sp>
      <p:sp>
        <p:nvSpPr>
          <p:cNvPr id="44" name="Google Shape;437;p31">
            <a:extLst>
              <a:ext uri="{FF2B5EF4-FFF2-40B4-BE49-F238E27FC236}">
                <a16:creationId xmlns:a16="http://schemas.microsoft.com/office/drawing/2014/main" id="{852C10F7-7D67-0672-ECEA-477093A70F34}"/>
              </a:ext>
            </a:extLst>
          </p:cNvPr>
          <p:cNvSpPr/>
          <p:nvPr/>
        </p:nvSpPr>
        <p:spPr>
          <a:xfrm>
            <a:off x="9421802" y="2412531"/>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0000"/>
                </a:solidFill>
                <a:latin typeface="+mn-ea"/>
                <a:cs typeface="Arial"/>
                <a:sym typeface="Arial"/>
              </a:rPr>
              <a:t>日付</a:t>
            </a:r>
            <a:endParaRPr sz="2400" b="1" i="0" u="none" strike="noStrike" cap="none" dirty="0">
              <a:solidFill>
                <a:srgbClr val="FF0000"/>
              </a:solidFill>
              <a:latin typeface="+mn-ea"/>
              <a:cs typeface="Arial"/>
              <a:sym typeface="Arial"/>
            </a:endParaRPr>
          </a:p>
        </p:txBody>
      </p:sp>
      <p:sp>
        <p:nvSpPr>
          <p:cNvPr id="45" name="Google Shape;437;p31">
            <a:extLst>
              <a:ext uri="{FF2B5EF4-FFF2-40B4-BE49-F238E27FC236}">
                <a16:creationId xmlns:a16="http://schemas.microsoft.com/office/drawing/2014/main" id="{C1AB4ADD-726F-A49F-E705-EE133071D34A}"/>
              </a:ext>
            </a:extLst>
          </p:cNvPr>
          <p:cNvSpPr/>
          <p:nvPr/>
        </p:nvSpPr>
        <p:spPr>
          <a:xfrm>
            <a:off x="6105310" y="3340445"/>
            <a:ext cx="2200490" cy="115024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1" i="0" u="none" strike="noStrike" cap="none" dirty="0">
                <a:solidFill>
                  <a:schemeClr val="bg1"/>
                </a:solidFill>
                <a:latin typeface="+mn-ea"/>
                <a:cs typeface="Arial"/>
                <a:sym typeface="Arial"/>
              </a:rPr>
              <a:t>WTI</a:t>
            </a:r>
            <a:r>
              <a:rPr lang="ja-JP" altLang="en-US" sz="2400" b="1" i="0" u="none" strike="noStrike" cap="none" dirty="0">
                <a:solidFill>
                  <a:schemeClr val="bg1"/>
                </a:solidFill>
                <a:latin typeface="+mn-ea"/>
                <a:cs typeface="Arial"/>
                <a:sym typeface="Arial"/>
              </a:rPr>
              <a:t>原油先物価格</a:t>
            </a:r>
            <a:endParaRPr sz="2400" b="1" i="0" u="none" strike="noStrike" cap="none" dirty="0">
              <a:solidFill>
                <a:schemeClr val="bg1"/>
              </a:solidFill>
              <a:latin typeface="+mn-ea"/>
              <a:cs typeface="Arial"/>
              <a:sym typeface="Arial"/>
            </a:endParaRPr>
          </a:p>
        </p:txBody>
      </p:sp>
      <p:sp>
        <p:nvSpPr>
          <p:cNvPr id="46" name="Google Shape;437;p31">
            <a:extLst>
              <a:ext uri="{FF2B5EF4-FFF2-40B4-BE49-F238E27FC236}">
                <a16:creationId xmlns:a16="http://schemas.microsoft.com/office/drawing/2014/main" id="{BA177483-BDD4-4827-A835-E6DA47C2878C}"/>
              </a:ext>
            </a:extLst>
          </p:cNvPr>
          <p:cNvSpPr/>
          <p:nvPr/>
        </p:nvSpPr>
        <p:spPr>
          <a:xfrm>
            <a:off x="6058934" y="2412531"/>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0000"/>
                </a:solidFill>
                <a:latin typeface="+mn-ea"/>
                <a:cs typeface="Arial"/>
                <a:sym typeface="Arial"/>
              </a:rPr>
              <a:t>日付</a:t>
            </a:r>
            <a:endParaRPr sz="2400" b="1" i="0" u="none" strike="noStrike" cap="none" dirty="0">
              <a:solidFill>
                <a:srgbClr val="FF0000"/>
              </a:solidFill>
              <a:latin typeface="+mn-ea"/>
              <a:cs typeface="Arial"/>
              <a:sym typeface="Arial"/>
            </a:endParaRPr>
          </a:p>
        </p:txBody>
      </p:sp>
      <p:sp>
        <p:nvSpPr>
          <p:cNvPr id="48" name="Google Shape;437;p31">
            <a:extLst>
              <a:ext uri="{FF2B5EF4-FFF2-40B4-BE49-F238E27FC236}">
                <a16:creationId xmlns:a16="http://schemas.microsoft.com/office/drawing/2014/main" id="{BBA058B0-1EED-F910-F792-6F500A1E9CBC}"/>
              </a:ext>
            </a:extLst>
          </p:cNvPr>
          <p:cNvSpPr/>
          <p:nvPr/>
        </p:nvSpPr>
        <p:spPr>
          <a:xfrm>
            <a:off x="15573781" y="5600700"/>
            <a:ext cx="2419756"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クラスタ</a:t>
            </a:r>
            <a:endParaRPr sz="2400" b="1" i="0" u="none" strike="noStrike" cap="none" dirty="0">
              <a:solidFill>
                <a:srgbClr val="000000"/>
              </a:solidFill>
              <a:latin typeface="+mn-ea"/>
              <a:cs typeface="Arial"/>
              <a:sym typeface="Arial"/>
            </a:endParaRPr>
          </a:p>
        </p:txBody>
      </p:sp>
      <p:sp>
        <p:nvSpPr>
          <p:cNvPr id="49" name="Google Shape;437;p31">
            <a:extLst>
              <a:ext uri="{FF2B5EF4-FFF2-40B4-BE49-F238E27FC236}">
                <a16:creationId xmlns:a16="http://schemas.microsoft.com/office/drawing/2014/main" id="{D2B93AA7-6E41-07F0-72C5-FBC9D8799020}"/>
              </a:ext>
            </a:extLst>
          </p:cNvPr>
          <p:cNvSpPr/>
          <p:nvPr/>
        </p:nvSpPr>
        <p:spPr>
          <a:xfrm>
            <a:off x="3200023" y="5600700"/>
            <a:ext cx="2171758"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売上</a:t>
            </a:r>
            <a:endParaRPr sz="2400" b="1" i="0" u="none" strike="noStrike" cap="none" dirty="0">
              <a:solidFill>
                <a:srgbClr val="000000"/>
              </a:solidFill>
              <a:latin typeface="+mn-ea"/>
              <a:cs typeface="Arial"/>
              <a:sym typeface="Arial"/>
            </a:endParaRPr>
          </a:p>
        </p:txBody>
      </p:sp>
      <p:sp>
        <p:nvSpPr>
          <p:cNvPr id="50" name="Google Shape;437;p31">
            <a:extLst>
              <a:ext uri="{FF2B5EF4-FFF2-40B4-BE49-F238E27FC236}">
                <a16:creationId xmlns:a16="http://schemas.microsoft.com/office/drawing/2014/main" id="{51D5263D-0B3C-ED8B-D886-71B2B90CA731}"/>
              </a:ext>
            </a:extLst>
          </p:cNvPr>
          <p:cNvSpPr/>
          <p:nvPr/>
        </p:nvSpPr>
        <p:spPr>
          <a:xfrm>
            <a:off x="3038211" y="6438900"/>
            <a:ext cx="2448189"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宣伝製品数</a:t>
            </a:r>
            <a:endParaRPr sz="2400" b="1" i="0" u="none" strike="noStrike" cap="none" dirty="0">
              <a:solidFill>
                <a:srgbClr val="000000"/>
              </a:solidFill>
              <a:latin typeface="+mn-ea"/>
              <a:cs typeface="Arial"/>
              <a:sym typeface="Arial"/>
            </a:endParaRPr>
          </a:p>
        </p:txBody>
      </p:sp>
      <p:sp>
        <p:nvSpPr>
          <p:cNvPr id="51" name="Google Shape;437;p31">
            <a:extLst>
              <a:ext uri="{FF2B5EF4-FFF2-40B4-BE49-F238E27FC236}">
                <a16:creationId xmlns:a16="http://schemas.microsoft.com/office/drawing/2014/main" id="{F6597A42-60DF-4613-E12A-FE63A294371D}"/>
              </a:ext>
            </a:extLst>
          </p:cNvPr>
          <p:cNvSpPr/>
          <p:nvPr/>
        </p:nvSpPr>
        <p:spPr>
          <a:xfrm>
            <a:off x="3046196" y="4000500"/>
            <a:ext cx="2479413"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店舗番号</a:t>
            </a:r>
            <a:endParaRPr sz="2400" b="1" i="0" u="none" strike="noStrike" cap="none" dirty="0">
              <a:solidFill>
                <a:srgbClr val="000000"/>
              </a:solidFill>
              <a:latin typeface="+mn-ea"/>
              <a:cs typeface="Arial"/>
              <a:sym typeface="Arial"/>
            </a:endParaRPr>
          </a:p>
        </p:txBody>
      </p:sp>
      <p:sp>
        <p:nvSpPr>
          <p:cNvPr id="52" name="Google Shape;437;p31">
            <a:extLst>
              <a:ext uri="{FF2B5EF4-FFF2-40B4-BE49-F238E27FC236}">
                <a16:creationId xmlns:a16="http://schemas.microsoft.com/office/drawing/2014/main" id="{73A9A96A-7D6A-9415-BEE9-B368EC5DEE9D}"/>
              </a:ext>
            </a:extLst>
          </p:cNvPr>
          <p:cNvSpPr/>
          <p:nvPr/>
        </p:nvSpPr>
        <p:spPr>
          <a:xfrm>
            <a:off x="3048000" y="3086100"/>
            <a:ext cx="2448189"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識別番号</a:t>
            </a:r>
            <a:endParaRPr sz="2400" b="1" i="0" u="none" strike="noStrike" cap="none" dirty="0">
              <a:solidFill>
                <a:srgbClr val="000000"/>
              </a:solidFill>
              <a:latin typeface="+mn-ea"/>
              <a:cs typeface="Arial"/>
              <a:sym typeface="Arial"/>
            </a:endParaRPr>
          </a:p>
        </p:txBody>
      </p:sp>
      <p:sp>
        <p:nvSpPr>
          <p:cNvPr id="53" name="Google Shape;437;p31">
            <a:extLst>
              <a:ext uri="{FF2B5EF4-FFF2-40B4-BE49-F238E27FC236}">
                <a16:creationId xmlns:a16="http://schemas.microsoft.com/office/drawing/2014/main" id="{5393E0EF-3179-A7C2-3B66-3F48D03B9F45}"/>
              </a:ext>
            </a:extLst>
          </p:cNvPr>
          <p:cNvSpPr/>
          <p:nvPr/>
        </p:nvSpPr>
        <p:spPr>
          <a:xfrm>
            <a:off x="3200023" y="2247900"/>
            <a:ext cx="2171758"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0000"/>
                </a:solidFill>
                <a:latin typeface="+mn-ea"/>
                <a:cs typeface="Arial"/>
                <a:sym typeface="Arial"/>
              </a:rPr>
              <a:t>日付</a:t>
            </a:r>
            <a:endParaRPr sz="2400" b="1" i="0" u="none" strike="noStrike" cap="none" dirty="0">
              <a:solidFill>
                <a:srgbClr val="FF0000"/>
              </a:solidFill>
              <a:latin typeface="+mn-ea"/>
              <a:cs typeface="Arial"/>
              <a:sym typeface="Arial"/>
            </a:endParaRPr>
          </a:p>
        </p:txBody>
      </p:sp>
      <p:sp>
        <p:nvSpPr>
          <p:cNvPr id="55" name="Google Shape;437;p31">
            <a:extLst>
              <a:ext uri="{FF2B5EF4-FFF2-40B4-BE49-F238E27FC236}">
                <a16:creationId xmlns:a16="http://schemas.microsoft.com/office/drawing/2014/main" id="{99F7AEAE-E337-D2E4-6801-42967F0068CF}"/>
              </a:ext>
            </a:extLst>
          </p:cNvPr>
          <p:cNvSpPr/>
          <p:nvPr/>
        </p:nvSpPr>
        <p:spPr>
          <a:xfrm>
            <a:off x="15384396" y="3454944"/>
            <a:ext cx="2579261" cy="716700"/>
          </a:xfrm>
          <a:prstGeom prst="ellipse">
            <a:avLst/>
          </a:prstGeom>
          <a:solidFill>
            <a:schemeClr val="accent6">
              <a:lumMod val="75000"/>
            </a:schemeClr>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0000"/>
                </a:solidFill>
                <a:latin typeface="+mn-ea"/>
                <a:cs typeface="Arial"/>
                <a:sym typeface="Arial"/>
              </a:rPr>
              <a:t>店舗番号</a:t>
            </a:r>
            <a:endParaRPr lang="ja-JP" altLang="en-US" sz="2400" b="1" i="0" u="none" strike="noStrike" cap="none" dirty="0">
              <a:solidFill>
                <a:srgbClr val="FF0000"/>
              </a:solidFill>
              <a:latin typeface="+mn-ea"/>
              <a:cs typeface="Arial"/>
              <a:sym typeface="Arial"/>
            </a:endParaRPr>
          </a:p>
        </p:txBody>
      </p:sp>
      <p:grpSp>
        <p:nvGrpSpPr>
          <p:cNvPr id="57" name="Group 7">
            <a:extLst>
              <a:ext uri="{FF2B5EF4-FFF2-40B4-BE49-F238E27FC236}">
                <a16:creationId xmlns:a16="http://schemas.microsoft.com/office/drawing/2014/main" id="{C7FB48D4-2839-505C-3EE2-11278CB54252}"/>
              </a:ext>
            </a:extLst>
          </p:cNvPr>
          <p:cNvGrpSpPr/>
          <p:nvPr/>
        </p:nvGrpSpPr>
        <p:grpSpPr>
          <a:xfrm>
            <a:off x="15449658" y="1444053"/>
            <a:ext cx="2448737" cy="644424"/>
            <a:chOff x="-180619" y="486064"/>
            <a:chExt cx="7272563" cy="1913890"/>
          </a:xfrm>
        </p:grpSpPr>
        <p:sp>
          <p:nvSpPr>
            <p:cNvPr id="58" name="Freeform 8">
              <a:extLst>
                <a:ext uri="{FF2B5EF4-FFF2-40B4-BE49-F238E27FC236}">
                  <a16:creationId xmlns:a16="http://schemas.microsoft.com/office/drawing/2014/main" id="{D752C12F-F9E8-52FA-70FE-0E0E26DF9B9D}"/>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59" name="TextBox 16">
            <a:extLst>
              <a:ext uri="{FF2B5EF4-FFF2-40B4-BE49-F238E27FC236}">
                <a16:creationId xmlns:a16="http://schemas.microsoft.com/office/drawing/2014/main" id="{1FB501CF-957F-E872-8855-24500FB84594}"/>
              </a:ext>
            </a:extLst>
          </p:cNvPr>
          <p:cNvSpPr txBox="1"/>
          <p:nvPr/>
        </p:nvSpPr>
        <p:spPr>
          <a:xfrm>
            <a:off x="6085663" y="1525165"/>
            <a:ext cx="2448737" cy="441339"/>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石油データ</a:t>
            </a:r>
            <a:endParaRPr lang="en-US" sz="3200" b="1" dirty="0">
              <a:solidFill>
                <a:srgbClr val="FFFFFF"/>
              </a:solidFill>
              <a:latin typeface="+mn-ea"/>
            </a:endParaRPr>
          </a:p>
        </p:txBody>
      </p:sp>
      <p:sp>
        <p:nvSpPr>
          <p:cNvPr id="60" name="TextBox 16">
            <a:extLst>
              <a:ext uri="{FF2B5EF4-FFF2-40B4-BE49-F238E27FC236}">
                <a16:creationId xmlns:a16="http://schemas.microsoft.com/office/drawing/2014/main" id="{535AF611-86F3-245A-1A27-2C01B80B21DB}"/>
              </a:ext>
            </a:extLst>
          </p:cNvPr>
          <p:cNvSpPr txBox="1"/>
          <p:nvPr/>
        </p:nvSpPr>
        <p:spPr>
          <a:xfrm>
            <a:off x="8839200" y="1409700"/>
            <a:ext cx="3366721" cy="872034"/>
          </a:xfrm>
          <a:prstGeom prst="rect">
            <a:avLst/>
          </a:prstGeom>
        </p:spPr>
        <p:txBody>
          <a:bodyPr wrap="square" lIns="0" tIns="0" rIns="0" bIns="0" rtlCol="0" anchor="t">
            <a:spAutoFit/>
          </a:bodyPr>
          <a:lstStyle/>
          <a:p>
            <a:pPr algn="ctr">
              <a:lnSpc>
                <a:spcPts val="3359"/>
              </a:lnSpc>
            </a:pPr>
            <a:r>
              <a:rPr lang="ja-JP" altLang="en-US" sz="3200" b="1" dirty="0">
                <a:solidFill>
                  <a:srgbClr val="FFFFFF"/>
                </a:solidFill>
                <a:latin typeface="+mn-ea"/>
              </a:rPr>
              <a:t>休祝日</a:t>
            </a:r>
            <a:r>
              <a:rPr lang="en-US" sz="3200" b="1" dirty="0">
                <a:solidFill>
                  <a:srgbClr val="FFFFFF"/>
                </a:solidFill>
                <a:latin typeface="+mn-ea"/>
              </a:rPr>
              <a:t>_</a:t>
            </a:r>
            <a:r>
              <a:rPr lang="ja-JP" altLang="en-US" sz="3200" b="1" dirty="0">
                <a:solidFill>
                  <a:srgbClr val="FFFFFF"/>
                </a:solidFill>
                <a:latin typeface="+mn-ea"/>
              </a:rPr>
              <a:t>イベントデータ</a:t>
            </a:r>
            <a:endParaRPr lang="en-US" sz="3200" b="1" dirty="0">
              <a:solidFill>
                <a:srgbClr val="FFFFFF"/>
              </a:solidFill>
              <a:latin typeface="+mn-ea"/>
            </a:endParaRPr>
          </a:p>
        </p:txBody>
      </p:sp>
      <p:sp>
        <p:nvSpPr>
          <p:cNvPr id="61" name="TextBox 16">
            <a:extLst>
              <a:ext uri="{FF2B5EF4-FFF2-40B4-BE49-F238E27FC236}">
                <a16:creationId xmlns:a16="http://schemas.microsoft.com/office/drawing/2014/main" id="{23466D68-9C37-3A3B-35FA-B3E8B03CE6A4}"/>
              </a:ext>
            </a:extLst>
          </p:cNvPr>
          <p:cNvSpPr txBox="1"/>
          <p:nvPr/>
        </p:nvSpPr>
        <p:spPr>
          <a:xfrm>
            <a:off x="12573000" y="1525165"/>
            <a:ext cx="2448737" cy="441339"/>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取引データ</a:t>
            </a:r>
            <a:endParaRPr lang="en-US" sz="3200" b="1" dirty="0">
              <a:solidFill>
                <a:srgbClr val="FFFFFF"/>
              </a:solidFill>
              <a:latin typeface="+mn-ea"/>
            </a:endParaRPr>
          </a:p>
        </p:txBody>
      </p:sp>
      <p:sp>
        <p:nvSpPr>
          <p:cNvPr id="62" name="TextBox 16">
            <a:extLst>
              <a:ext uri="{FF2B5EF4-FFF2-40B4-BE49-F238E27FC236}">
                <a16:creationId xmlns:a16="http://schemas.microsoft.com/office/drawing/2014/main" id="{F6600340-96B1-0A1A-2371-087A17550762}"/>
              </a:ext>
            </a:extLst>
          </p:cNvPr>
          <p:cNvSpPr txBox="1"/>
          <p:nvPr/>
        </p:nvSpPr>
        <p:spPr>
          <a:xfrm>
            <a:off x="15544800" y="1583283"/>
            <a:ext cx="2448737" cy="441339"/>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店データ</a:t>
            </a:r>
            <a:endParaRPr lang="en-US" sz="3200" b="1" dirty="0">
              <a:solidFill>
                <a:srgbClr val="FFFFFF"/>
              </a:solidFill>
              <a:latin typeface="+mn-ea"/>
            </a:endParaRPr>
          </a:p>
        </p:txBody>
      </p:sp>
      <p:sp>
        <p:nvSpPr>
          <p:cNvPr id="64" name="Google Shape;437;p31">
            <a:extLst>
              <a:ext uri="{FF2B5EF4-FFF2-40B4-BE49-F238E27FC236}">
                <a16:creationId xmlns:a16="http://schemas.microsoft.com/office/drawing/2014/main" id="{587960A3-4737-3E3F-DA41-60F0891DC749}"/>
              </a:ext>
            </a:extLst>
          </p:cNvPr>
          <p:cNvSpPr/>
          <p:nvPr/>
        </p:nvSpPr>
        <p:spPr>
          <a:xfrm>
            <a:off x="12586469" y="4565285"/>
            <a:ext cx="263504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取引</a:t>
            </a:r>
            <a:endParaRPr sz="2400" b="1" i="0" u="none" strike="noStrike" cap="none" dirty="0">
              <a:solidFill>
                <a:srgbClr val="000000"/>
              </a:solidFill>
              <a:latin typeface="+mn-ea"/>
              <a:cs typeface="Arial"/>
              <a:sym typeface="Arial"/>
            </a:endParaRPr>
          </a:p>
        </p:txBody>
      </p:sp>
      <p:sp>
        <p:nvSpPr>
          <p:cNvPr id="65" name="Google Shape;437;p31">
            <a:extLst>
              <a:ext uri="{FF2B5EF4-FFF2-40B4-BE49-F238E27FC236}">
                <a16:creationId xmlns:a16="http://schemas.microsoft.com/office/drawing/2014/main" id="{A07F91BF-CF0A-6FF9-7666-6B276832A252}"/>
              </a:ext>
            </a:extLst>
          </p:cNvPr>
          <p:cNvSpPr/>
          <p:nvPr/>
        </p:nvSpPr>
        <p:spPr>
          <a:xfrm>
            <a:off x="12617810" y="3454944"/>
            <a:ext cx="2572359" cy="716700"/>
          </a:xfrm>
          <a:prstGeom prst="ellipse">
            <a:avLst/>
          </a:prstGeom>
          <a:solidFill>
            <a:schemeClr val="accent6">
              <a:lumMod val="75000"/>
            </a:schemeClr>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0000"/>
                </a:solidFill>
                <a:latin typeface="+mn-ea"/>
                <a:cs typeface="Arial"/>
                <a:sym typeface="Arial"/>
              </a:rPr>
              <a:t>店舗番号</a:t>
            </a:r>
            <a:endParaRPr lang="ja-JP" altLang="en-US" sz="2400" b="1" i="0" u="none" strike="noStrike" cap="none" dirty="0">
              <a:solidFill>
                <a:srgbClr val="FF0000"/>
              </a:solidFill>
              <a:latin typeface="+mn-ea"/>
              <a:cs typeface="Arial"/>
              <a:sym typeface="Arial"/>
            </a:endParaRPr>
          </a:p>
        </p:txBody>
      </p:sp>
      <p:sp>
        <p:nvSpPr>
          <p:cNvPr id="66" name="Google Shape;437;p31">
            <a:extLst>
              <a:ext uri="{FF2B5EF4-FFF2-40B4-BE49-F238E27FC236}">
                <a16:creationId xmlns:a16="http://schemas.microsoft.com/office/drawing/2014/main" id="{E8E81D8D-F191-D8C8-39DD-40D488AF4308}"/>
              </a:ext>
            </a:extLst>
          </p:cNvPr>
          <p:cNvSpPr/>
          <p:nvPr/>
        </p:nvSpPr>
        <p:spPr>
          <a:xfrm>
            <a:off x="12803744" y="2412531"/>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0000"/>
                </a:solidFill>
                <a:latin typeface="+mn-ea"/>
                <a:cs typeface="Arial"/>
                <a:sym typeface="Arial"/>
              </a:rPr>
              <a:t>日付</a:t>
            </a:r>
            <a:endParaRPr sz="2400" b="1" i="0" u="none" strike="noStrike" cap="none" dirty="0">
              <a:solidFill>
                <a:srgbClr val="FF0000"/>
              </a:solidFill>
              <a:latin typeface="+mn-ea"/>
              <a:cs typeface="Arial"/>
              <a:sym typeface="Arial"/>
            </a:endParaRPr>
          </a:p>
        </p:txBody>
      </p:sp>
      <p:sp>
        <p:nvSpPr>
          <p:cNvPr id="70" name="Google Shape;440;p31">
            <a:extLst>
              <a:ext uri="{FF2B5EF4-FFF2-40B4-BE49-F238E27FC236}">
                <a16:creationId xmlns:a16="http://schemas.microsoft.com/office/drawing/2014/main" id="{AAD01A88-36D6-860B-5B9F-53FB08F45DBD}"/>
              </a:ext>
            </a:extLst>
          </p:cNvPr>
          <p:cNvSpPr/>
          <p:nvPr/>
        </p:nvSpPr>
        <p:spPr>
          <a:xfrm>
            <a:off x="9383002" y="3390900"/>
            <a:ext cx="2275598" cy="844788"/>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適合範囲</a:t>
            </a:r>
            <a:endParaRPr sz="2400" b="1" i="0" u="none" strike="noStrike" cap="none" dirty="0">
              <a:solidFill>
                <a:srgbClr val="000000"/>
              </a:solidFill>
              <a:latin typeface="+mn-ea"/>
              <a:cs typeface="Arial"/>
              <a:sym typeface="Arial"/>
            </a:endParaRPr>
          </a:p>
        </p:txBody>
      </p:sp>
      <p:sp>
        <p:nvSpPr>
          <p:cNvPr id="71" name="Google Shape;440;p31">
            <a:extLst>
              <a:ext uri="{FF2B5EF4-FFF2-40B4-BE49-F238E27FC236}">
                <a16:creationId xmlns:a16="http://schemas.microsoft.com/office/drawing/2014/main" id="{59AE7288-A144-2A41-11FF-78B9FC499A53}"/>
              </a:ext>
            </a:extLst>
          </p:cNvPr>
          <p:cNvSpPr/>
          <p:nvPr/>
        </p:nvSpPr>
        <p:spPr>
          <a:xfrm>
            <a:off x="9331587" y="4501241"/>
            <a:ext cx="2479413" cy="844788"/>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適合範囲名</a:t>
            </a:r>
            <a:endParaRPr sz="2400" b="1" i="0" u="none" strike="noStrike" cap="none" dirty="0">
              <a:solidFill>
                <a:srgbClr val="000000"/>
              </a:solidFill>
              <a:latin typeface="+mn-ea"/>
              <a:cs typeface="Arial"/>
              <a:sym typeface="Arial"/>
            </a:endParaRPr>
          </a:p>
        </p:txBody>
      </p:sp>
      <p:sp>
        <p:nvSpPr>
          <p:cNvPr id="72" name="Google Shape;440;p31">
            <a:extLst>
              <a:ext uri="{FF2B5EF4-FFF2-40B4-BE49-F238E27FC236}">
                <a16:creationId xmlns:a16="http://schemas.microsoft.com/office/drawing/2014/main" id="{08C9B93B-83F8-6FB6-92E4-16AD65CD83D6}"/>
              </a:ext>
            </a:extLst>
          </p:cNvPr>
          <p:cNvSpPr/>
          <p:nvPr/>
        </p:nvSpPr>
        <p:spPr>
          <a:xfrm>
            <a:off x="15719156" y="4501241"/>
            <a:ext cx="1909741" cy="844788"/>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州</a:t>
            </a:r>
            <a:endParaRPr sz="2400" b="1" i="0" u="none" strike="noStrike" cap="none" dirty="0">
              <a:solidFill>
                <a:srgbClr val="000000"/>
              </a:solidFill>
              <a:latin typeface="+mn-ea"/>
              <a:cs typeface="Arial"/>
              <a:sym typeface="Arial"/>
            </a:endParaRPr>
          </a:p>
        </p:txBody>
      </p:sp>
      <p:grpSp>
        <p:nvGrpSpPr>
          <p:cNvPr id="75" name="Group 9">
            <a:extLst>
              <a:ext uri="{FF2B5EF4-FFF2-40B4-BE49-F238E27FC236}">
                <a16:creationId xmlns:a16="http://schemas.microsoft.com/office/drawing/2014/main" id="{50CFB18F-AA36-92E9-8F91-72BF5283C997}"/>
              </a:ext>
            </a:extLst>
          </p:cNvPr>
          <p:cNvGrpSpPr/>
          <p:nvPr/>
        </p:nvGrpSpPr>
        <p:grpSpPr>
          <a:xfrm>
            <a:off x="40462" y="1339014"/>
            <a:ext cx="2876775" cy="747403"/>
            <a:chOff x="0" y="-38100"/>
            <a:chExt cx="945208" cy="570622"/>
          </a:xfrm>
        </p:grpSpPr>
        <p:sp>
          <p:nvSpPr>
            <p:cNvPr id="76" name="Freeform 10">
              <a:extLst>
                <a:ext uri="{FF2B5EF4-FFF2-40B4-BE49-F238E27FC236}">
                  <a16:creationId xmlns:a16="http://schemas.microsoft.com/office/drawing/2014/main" id="{BDA49965-58D4-E0B2-C3D9-214652B16845}"/>
                </a:ext>
              </a:extLst>
            </p:cNvPr>
            <p:cNvSpPr/>
            <p:nvPr/>
          </p:nvSpPr>
          <p:spPr>
            <a:xfrm>
              <a:off x="0" y="0"/>
              <a:ext cx="945208" cy="532522"/>
            </a:xfrm>
            <a:prstGeom prst="roundRect">
              <a:avLst/>
            </a:prstGeom>
            <a:solidFill>
              <a:srgbClr val="6CE5E8"/>
            </a:solidFill>
            <a:ln w="28575">
              <a:solidFill>
                <a:schemeClr val="accent1"/>
              </a:solidFill>
            </a:ln>
          </p:spPr>
        </p:sp>
        <p:sp>
          <p:nvSpPr>
            <p:cNvPr id="77" name="TextBox 11">
              <a:extLst>
                <a:ext uri="{FF2B5EF4-FFF2-40B4-BE49-F238E27FC236}">
                  <a16:creationId xmlns:a16="http://schemas.microsoft.com/office/drawing/2014/main" id="{B243A9C2-16DF-3BA2-5CE1-9B44DF583C1D}"/>
                </a:ext>
              </a:extLst>
            </p:cNvPr>
            <p:cNvSpPr txBox="1"/>
            <p:nvPr/>
          </p:nvSpPr>
          <p:spPr>
            <a:xfrm>
              <a:off x="0" y="-38100"/>
              <a:ext cx="855984" cy="532522"/>
            </a:xfrm>
            <a:prstGeom prst="rect">
              <a:avLst/>
            </a:prstGeom>
          </p:spPr>
          <p:txBody>
            <a:bodyPr lIns="254000" tIns="254000" rIns="254000" bIns="254000" rtlCol="0" anchor="ctr"/>
            <a:lstStyle/>
            <a:p>
              <a:pPr algn="ctr">
                <a:lnSpc>
                  <a:spcPts val="3899"/>
                </a:lnSpc>
                <a:spcBef>
                  <a:spcPct val="0"/>
                </a:spcBef>
              </a:pPr>
              <a:r>
                <a:rPr lang="ja-JP" altLang="en-US" sz="3200" b="1" dirty="0">
                  <a:solidFill>
                    <a:srgbClr val="FFFFFF"/>
                  </a:solidFill>
                  <a:latin typeface="+mn-ea"/>
                </a:rPr>
                <a:t>データ</a:t>
              </a:r>
              <a:endParaRPr lang="en-US" altLang="ja-JP" sz="3200" b="1" dirty="0">
                <a:solidFill>
                  <a:srgbClr val="FFFFFF"/>
                </a:solidFill>
                <a:latin typeface="+mn-ea"/>
              </a:endParaRPr>
            </a:p>
          </p:txBody>
        </p:sp>
      </p:grpSp>
      <p:sp>
        <p:nvSpPr>
          <p:cNvPr id="82" name="Google Shape;440;p31">
            <a:extLst>
              <a:ext uri="{FF2B5EF4-FFF2-40B4-BE49-F238E27FC236}">
                <a16:creationId xmlns:a16="http://schemas.microsoft.com/office/drawing/2014/main" id="{2E999064-D193-E717-7036-9211BE737D57}"/>
              </a:ext>
            </a:extLst>
          </p:cNvPr>
          <p:cNvSpPr/>
          <p:nvPr/>
        </p:nvSpPr>
        <p:spPr>
          <a:xfrm>
            <a:off x="9426506" y="6460189"/>
            <a:ext cx="2316198" cy="855011"/>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政府都合の休日</a:t>
            </a:r>
            <a:endParaRPr lang="ja-JP" altLang="en-US" sz="2400" b="1" i="0" u="none" strike="noStrike" cap="none" dirty="0">
              <a:solidFill>
                <a:srgbClr val="000000"/>
              </a:solidFill>
              <a:latin typeface="+mn-ea"/>
              <a:cs typeface="Arial"/>
              <a:sym typeface="Arial"/>
            </a:endParaRPr>
          </a:p>
        </p:txBody>
      </p:sp>
      <p:sp>
        <p:nvSpPr>
          <p:cNvPr id="87" name="Google Shape;440;p31">
            <a:extLst>
              <a:ext uri="{FF2B5EF4-FFF2-40B4-BE49-F238E27FC236}">
                <a16:creationId xmlns:a16="http://schemas.microsoft.com/office/drawing/2014/main" id="{DE3328AD-9B17-51C8-C890-8093C62489DB}"/>
              </a:ext>
            </a:extLst>
          </p:cNvPr>
          <p:cNvSpPr/>
          <p:nvPr/>
        </p:nvSpPr>
        <p:spPr>
          <a:xfrm>
            <a:off x="15488018" y="2343376"/>
            <a:ext cx="2316198" cy="855011"/>
          </a:xfrm>
          <a:prstGeom prst="ellipse">
            <a:avLst/>
          </a:prstGeom>
          <a:solidFill>
            <a:srgbClr val="ED7D3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0000"/>
                </a:solidFill>
                <a:latin typeface="+mn-ea"/>
                <a:cs typeface="Arial"/>
                <a:sym typeface="Arial"/>
              </a:rPr>
              <a:t>店舗種別</a:t>
            </a:r>
          </a:p>
        </p:txBody>
      </p:sp>
      <p:sp>
        <p:nvSpPr>
          <p:cNvPr id="56" name="Google Shape;437;p31">
            <a:extLst>
              <a:ext uri="{FF2B5EF4-FFF2-40B4-BE49-F238E27FC236}">
                <a16:creationId xmlns:a16="http://schemas.microsoft.com/office/drawing/2014/main" id="{FBF0B935-B65B-CA76-B64F-5E481BA24870}"/>
              </a:ext>
            </a:extLst>
          </p:cNvPr>
          <p:cNvSpPr/>
          <p:nvPr/>
        </p:nvSpPr>
        <p:spPr>
          <a:xfrm>
            <a:off x="265563" y="2509904"/>
            <a:ext cx="2200490" cy="619328"/>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8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数値</a:t>
            </a:r>
            <a:endParaRPr sz="28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3" name="Google Shape;440;p31">
            <a:extLst>
              <a:ext uri="{FF2B5EF4-FFF2-40B4-BE49-F238E27FC236}">
                <a16:creationId xmlns:a16="http://schemas.microsoft.com/office/drawing/2014/main" id="{D1F451CB-560D-D79E-F6A7-E006E42AAB0F}"/>
              </a:ext>
            </a:extLst>
          </p:cNvPr>
          <p:cNvSpPr/>
          <p:nvPr/>
        </p:nvSpPr>
        <p:spPr>
          <a:xfrm>
            <a:off x="265563" y="4426829"/>
            <a:ext cx="1909741" cy="568176"/>
          </a:xfrm>
          <a:prstGeom prst="ellipse">
            <a:avLst/>
          </a:prstGeom>
          <a:solidFill>
            <a:srgbClr val="ED7D31"/>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8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文字</a:t>
            </a:r>
            <a:endParaRPr sz="28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67" name="Google Shape;437;p31">
            <a:extLst>
              <a:ext uri="{FF2B5EF4-FFF2-40B4-BE49-F238E27FC236}">
                <a16:creationId xmlns:a16="http://schemas.microsoft.com/office/drawing/2014/main" id="{2A942C6F-8AAB-41AF-1759-BBE029E9484E}"/>
              </a:ext>
            </a:extLst>
          </p:cNvPr>
          <p:cNvSpPr/>
          <p:nvPr/>
        </p:nvSpPr>
        <p:spPr>
          <a:xfrm>
            <a:off x="265563" y="3460450"/>
            <a:ext cx="2200490" cy="588748"/>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0" i="0" u="none" strike="noStrike" cap="none" dirty="0">
                <a:solidFill>
                  <a:srgbClr val="FF0000"/>
                </a:solidFill>
                <a:latin typeface="游ゴシック" panose="020B0400000000000000" pitchFamily="50" charset="-128"/>
                <a:ea typeface="游ゴシック" panose="020B0400000000000000" pitchFamily="50" charset="-128"/>
                <a:cs typeface="Arial"/>
                <a:sym typeface="Arial"/>
              </a:rPr>
              <a:t>結合キー</a:t>
            </a:r>
            <a:endParaRPr sz="2400" b="0" i="0" u="none" strike="noStrike" cap="none" dirty="0">
              <a:solidFill>
                <a:srgbClr val="FF0000"/>
              </a:solidFill>
              <a:latin typeface="游ゴシック" panose="020B0400000000000000" pitchFamily="50" charset="-128"/>
              <a:ea typeface="游ゴシック" panose="020B0400000000000000" pitchFamily="50" charset="-128"/>
              <a:cs typeface="Arial"/>
              <a:sym typeface="Arial"/>
            </a:endParaRPr>
          </a:p>
        </p:txBody>
      </p:sp>
      <p:grpSp>
        <p:nvGrpSpPr>
          <p:cNvPr id="68" name="Group 9">
            <a:extLst>
              <a:ext uri="{FF2B5EF4-FFF2-40B4-BE49-F238E27FC236}">
                <a16:creationId xmlns:a16="http://schemas.microsoft.com/office/drawing/2014/main" id="{23CCE756-1A7E-291B-9BA4-D9D1277C32D5}"/>
              </a:ext>
            </a:extLst>
          </p:cNvPr>
          <p:cNvGrpSpPr/>
          <p:nvPr/>
        </p:nvGrpSpPr>
        <p:grpSpPr>
          <a:xfrm>
            <a:off x="0" y="2400300"/>
            <a:ext cx="2876775" cy="747403"/>
            <a:chOff x="0" y="-38100"/>
            <a:chExt cx="945208" cy="570622"/>
          </a:xfrm>
        </p:grpSpPr>
        <p:sp>
          <p:nvSpPr>
            <p:cNvPr id="69" name="Freeform 10">
              <a:extLst>
                <a:ext uri="{FF2B5EF4-FFF2-40B4-BE49-F238E27FC236}">
                  <a16:creationId xmlns:a16="http://schemas.microsoft.com/office/drawing/2014/main" id="{6EC32246-6ED5-6E8D-173E-D1F6F365D343}"/>
                </a:ext>
              </a:extLst>
            </p:cNvPr>
            <p:cNvSpPr/>
            <p:nvPr/>
          </p:nvSpPr>
          <p:spPr>
            <a:xfrm>
              <a:off x="0" y="0"/>
              <a:ext cx="945208" cy="532522"/>
            </a:xfrm>
            <a:prstGeom prst="roundRect">
              <a:avLst/>
            </a:prstGeom>
            <a:solidFill>
              <a:schemeClr val="tx2">
                <a:lumMod val="60000"/>
                <a:lumOff val="40000"/>
              </a:schemeClr>
            </a:solidFill>
            <a:ln w="28575">
              <a:solidFill>
                <a:schemeClr val="accent1"/>
              </a:solidFill>
            </a:ln>
          </p:spPr>
        </p:sp>
        <p:sp>
          <p:nvSpPr>
            <p:cNvPr id="78" name="TextBox 11">
              <a:extLst>
                <a:ext uri="{FF2B5EF4-FFF2-40B4-BE49-F238E27FC236}">
                  <a16:creationId xmlns:a16="http://schemas.microsoft.com/office/drawing/2014/main" id="{C1604DE0-DD5B-7229-E288-699371D0BCA0}"/>
                </a:ext>
              </a:extLst>
            </p:cNvPr>
            <p:cNvSpPr txBox="1"/>
            <p:nvPr/>
          </p:nvSpPr>
          <p:spPr>
            <a:xfrm>
              <a:off x="0" y="-38100"/>
              <a:ext cx="855984" cy="532522"/>
            </a:xfrm>
            <a:prstGeom prst="rect">
              <a:avLst/>
            </a:prstGeom>
          </p:spPr>
          <p:txBody>
            <a:bodyPr lIns="254000" tIns="254000" rIns="254000" bIns="254000" rtlCol="0" anchor="ctr"/>
            <a:lstStyle/>
            <a:p>
              <a:pPr algn="ctr">
                <a:lnSpc>
                  <a:spcPts val="3899"/>
                </a:lnSpc>
                <a:spcBef>
                  <a:spcPct val="0"/>
                </a:spcBef>
              </a:pPr>
              <a:r>
                <a:rPr lang="ja-JP" altLang="en-US" sz="3200" dirty="0">
                  <a:solidFill>
                    <a:srgbClr val="FFFFFF"/>
                  </a:solidFill>
                  <a:latin typeface="+mn-ea"/>
                </a:rPr>
                <a:t>数値</a:t>
              </a:r>
              <a:endParaRPr lang="en-US" altLang="ja-JP" sz="3200" dirty="0">
                <a:solidFill>
                  <a:srgbClr val="FFFFFF"/>
                </a:solidFill>
                <a:latin typeface="+mn-ea"/>
              </a:endParaRPr>
            </a:p>
          </p:txBody>
        </p:sp>
      </p:grpSp>
      <p:sp>
        <p:nvSpPr>
          <p:cNvPr id="79" name="Freeform 10">
            <a:extLst>
              <a:ext uri="{FF2B5EF4-FFF2-40B4-BE49-F238E27FC236}">
                <a16:creationId xmlns:a16="http://schemas.microsoft.com/office/drawing/2014/main" id="{338A0E0F-A300-A9BA-0CC4-FD49E254ED44}"/>
              </a:ext>
            </a:extLst>
          </p:cNvPr>
          <p:cNvSpPr/>
          <p:nvPr/>
        </p:nvSpPr>
        <p:spPr>
          <a:xfrm>
            <a:off x="57083" y="3351699"/>
            <a:ext cx="2876775" cy="697499"/>
          </a:xfrm>
          <a:prstGeom prst="roundRect">
            <a:avLst/>
          </a:prstGeom>
          <a:solidFill>
            <a:schemeClr val="tx2">
              <a:lumMod val="60000"/>
              <a:lumOff val="40000"/>
            </a:schemeClr>
          </a:solidFill>
          <a:ln w="28575">
            <a:solidFill>
              <a:schemeClr val="accent1"/>
            </a:solidFill>
          </a:ln>
        </p:spPr>
        <p:txBody>
          <a:bodyPr/>
          <a:lstStyle/>
          <a:p>
            <a:endParaRPr lang="ja-JP" altLang="en-US" dirty="0"/>
          </a:p>
        </p:txBody>
      </p:sp>
      <p:sp>
        <p:nvSpPr>
          <p:cNvPr id="80" name="TextBox 11">
            <a:extLst>
              <a:ext uri="{FF2B5EF4-FFF2-40B4-BE49-F238E27FC236}">
                <a16:creationId xmlns:a16="http://schemas.microsoft.com/office/drawing/2014/main" id="{5153EC09-A172-16D3-D9CC-F83BC1D41C2D}"/>
              </a:ext>
            </a:extLst>
          </p:cNvPr>
          <p:cNvSpPr txBox="1"/>
          <p:nvPr/>
        </p:nvSpPr>
        <p:spPr>
          <a:xfrm>
            <a:off x="181557" y="3313416"/>
            <a:ext cx="2605219" cy="697499"/>
          </a:xfrm>
          <a:prstGeom prst="rect">
            <a:avLst/>
          </a:prstGeom>
        </p:spPr>
        <p:txBody>
          <a:bodyPr lIns="254000" tIns="254000" rIns="254000" bIns="254000" rtlCol="0" anchor="ctr"/>
          <a:lstStyle/>
          <a:p>
            <a:pPr algn="ctr">
              <a:lnSpc>
                <a:spcPts val="3899"/>
              </a:lnSpc>
              <a:spcBef>
                <a:spcPct val="0"/>
              </a:spcBef>
            </a:pPr>
            <a:r>
              <a:rPr lang="ja-JP" altLang="en-US" sz="3200" dirty="0">
                <a:solidFill>
                  <a:srgbClr val="FF0000"/>
                </a:solidFill>
                <a:latin typeface="+mn-ea"/>
              </a:rPr>
              <a:t>結合キー</a:t>
            </a:r>
            <a:endParaRPr lang="en-US" altLang="ja-JP" sz="3200" dirty="0">
              <a:solidFill>
                <a:srgbClr val="FF0000"/>
              </a:solidFill>
              <a:latin typeface="+mn-ea"/>
            </a:endParaRPr>
          </a:p>
        </p:txBody>
      </p:sp>
      <p:grpSp>
        <p:nvGrpSpPr>
          <p:cNvPr id="81" name="Group 9">
            <a:extLst>
              <a:ext uri="{FF2B5EF4-FFF2-40B4-BE49-F238E27FC236}">
                <a16:creationId xmlns:a16="http://schemas.microsoft.com/office/drawing/2014/main" id="{ADC53D90-DC92-2CC2-C077-81CBD05E35F6}"/>
              </a:ext>
            </a:extLst>
          </p:cNvPr>
          <p:cNvGrpSpPr/>
          <p:nvPr/>
        </p:nvGrpSpPr>
        <p:grpSpPr>
          <a:xfrm>
            <a:off x="84711" y="4297711"/>
            <a:ext cx="2876775" cy="747403"/>
            <a:chOff x="0" y="-38100"/>
            <a:chExt cx="945208" cy="570622"/>
          </a:xfrm>
        </p:grpSpPr>
        <p:sp>
          <p:nvSpPr>
            <p:cNvPr id="83" name="Freeform 10">
              <a:extLst>
                <a:ext uri="{FF2B5EF4-FFF2-40B4-BE49-F238E27FC236}">
                  <a16:creationId xmlns:a16="http://schemas.microsoft.com/office/drawing/2014/main" id="{B03FDDBF-8420-31B7-9148-930A11C1DEA7}"/>
                </a:ext>
              </a:extLst>
            </p:cNvPr>
            <p:cNvSpPr/>
            <p:nvPr/>
          </p:nvSpPr>
          <p:spPr>
            <a:xfrm>
              <a:off x="0" y="0"/>
              <a:ext cx="945208" cy="532522"/>
            </a:xfrm>
            <a:prstGeom prst="roundRect">
              <a:avLst/>
            </a:prstGeom>
            <a:solidFill>
              <a:schemeClr val="accent6">
                <a:lumMod val="75000"/>
              </a:schemeClr>
            </a:solidFill>
            <a:ln w="28575">
              <a:solidFill>
                <a:schemeClr val="accent1"/>
              </a:solidFill>
            </a:ln>
          </p:spPr>
        </p:sp>
        <p:sp>
          <p:nvSpPr>
            <p:cNvPr id="84" name="TextBox 11">
              <a:extLst>
                <a:ext uri="{FF2B5EF4-FFF2-40B4-BE49-F238E27FC236}">
                  <a16:creationId xmlns:a16="http://schemas.microsoft.com/office/drawing/2014/main" id="{F42CB2D6-F092-63D7-D43F-B53C854118F2}"/>
                </a:ext>
              </a:extLst>
            </p:cNvPr>
            <p:cNvSpPr txBox="1"/>
            <p:nvPr/>
          </p:nvSpPr>
          <p:spPr>
            <a:xfrm>
              <a:off x="0" y="-38100"/>
              <a:ext cx="855984" cy="532522"/>
            </a:xfrm>
            <a:prstGeom prst="rect">
              <a:avLst/>
            </a:prstGeom>
          </p:spPr>
          <p:txBody>
            <a:bodyPr lIns="254000" tIns="254000" rIns="254000" bIns="254000" rtlCol="0" anchor="ctr"/>
            <a:lstStyle/>
            <a:p>
              <a:pPr algn="ctr">
                <a:lnSpc>
                  <a:spcPts val="3899"/>
                </a:lnSpc>
                <a:spcBef>
                  <a:spcPct val="0"/>
                </a:spcBef>
              </a:pPr>
              <a:r>
                <a:rPr lang="ja-JP" altLang="en-US" sz="3200" dirty="0">
                  <a:solidFill>
                    <a:srgbClr val="FFFFFF"/>
                  </a:solidFill>
                  <a:latin typeface="+mn-ea"/>
                </a:rPr>
                <a:t>文字</a:t>
              </a:r>
              <a:endParaRPr lang="en-US" altLang="ja-JP" sz="3200" dirty="0">
                <a:solidFill>
                  <a:srgbClr val="FFFFFF"/>
                </a:solidFill>
                <a:latin typeface="+mn-ea"/>
              </a:endParaRPr>
            </a:p>
          </p:txBody>
        </p:sp>
      </p:grpSp>
      <p:sp>
        <p:nvSpPr>
          <p:cNvPr id="73" name="テキスト ボックス 72">
            <a:extLst>
              <a:ext uri="{FF2B5EF4-FFF2-40B4-BE49-F238E27FC236}">
                <a16:creationId xmlns:a16="http://schemas.microsoft.com/office/drawing/2014/main" id="{02194DA2-2335-D211-D55D-1F9E8161D6EE}"/>
              </a:ext>
            </a:extLst>
          </p:cNvPr>
          <p:cNvSpPr txBox="1"/>
          <p:nvPr/>
        </p:nvSpPr>
        <p:spPr>
          <a:xfrm>
            <a:off x="0" y="647234"/>
            <a:ext cx="3570208" cy="769441"/>
          </a:xfrm>
          <a:prstGeom prst="rect">
            <a:avLst/>
          </a:prstGeom>
          <a:noFill/>
        </p:spPr>
        <p:txBody>
          <a:bodyPr wrap="none" rtlCol="0">
            <a:spAutoFit/>
          </a:bodyPr>
          <a:lstStyle/>
          <a:p>
            <a:r>
              <a:rPr kumimoji="1" lang="ja-JP" altLang="en-US" sz="4400" b="1" dirty="0">
                <a:solidFill>
                  <a:srgbClr val="0070C0"/>
                </a:solidFill>
                <a:latin typeface="+mn-ea"/>
              </a:rPr>
              <a:t>データマージ</a:t>
            </a:r>
          </a:p>
        </p:txBody>
      </p:sp>
      <p:sp>
        <p:nvSpPr>
          <p:cNvPr id="2" name="スライド番号プレースホルダー 1">
            <a:extLst>
              <a:ext uri="{FF2B5EF4-FFF2-40B4-BE49-F238E27FC236}">
                <a16:creationId xmlns:a16="http://schemas.microsoft.com/office/drawing/2014/main" id="{B4021C8A-14DC-E606-57BC-72F70A31FC2C}"/>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43642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交差検証</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(validation)</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BCF933FA-419D-4827-A0DE-ECD50782A11E}"/>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3" name="AutoShape 2" descr="Classical k -fold cross validation vs. time series split cross validation">
            <a:extLst>
              <a:ext uri="{FF2B5EF4-FFF2-40B4-BE49-F238E27FC236}">
                <a16:creationId xmlns:a16="http://schemas.microsoft.com/office/drawing/2014/main" id="{95A61915-5576-0D63-E5ED-D03B1108BD5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4" name="AutoShape 4" descr="Classical k -fold cross validation vs. time series split cross validation |  Download Scientific Diagram">
            <a:extLst>
              <a:ext uri="{FF2B5EF4-FFF2-40B4-BE49-F238E27FC236}">
                <a16:creationId xmlns:a16="http://schemas.microsoft.com/office/drawing/2014/main" id="{E1AE4481-9798-EA4B-813C-0904144050E9}"/>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Classical k -fold cross validation vs. time series split cross validation |  Download Scientific Diagram">
            <a:extLst>
              <a:ext uri="{FF2B5EF4-FFF2-40B4-BE49-F238E27FC236}">
                <a16:creationId xmlns:a16="http://schemas.microsoft.com/office/drawing/2014/main" id="{0A0DCABE-9AD9-6D40-9ABD-CE196711828D}"/>
              </a:ext>
            </a:extLst>
          </p:cNvPr>
          <p:cNvSpPr>
            <a:spLocks noChangeAspect="1" noChangeArrowheads="1"/>
          </p:cNvSpPr>
          <p:nvPr/>
        </p:nvSpPr>
        <p:spPr bwMode="auto">
          <a:xfrm>
            <a:off x="9296400" y="6112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0" name="図 9">
            <a:extLst>
              <a:ext uri="{FF2B5EF4-FFF2-40B4-BE49-F238E27FC236}">
                <a16:creationId xmlns:a16="http://schemas.microsoft.com/office/drawing/2014/main" id="{CA81910A-F73F-3A2D-9245-2AB0F028A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8" y="647701"/>
            <a:ext cx="8562796" cy="4495800"/>
          </a:xfrm>
          <a:prstGeom prst="rect">
            <a:avLst/>
          </a:prstGeom>
        </p:spPr>
      </p:pic>
      <p:pic>
        <p:nvPicPr>
          <p:cNvPr id="14" name="図 13">
            <a:extLst>
              <a:ext uri="{FF2B5EF4-FFF2-40B4-BE49-F238E27FC236}">
                <a16:creationId xmlns:a16="http://schemas.microsoft.com/office/drawing/2014/main" id="{8EB1E5BF-854B-8B8A-17BD-52706A2794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313" y="3467100"/>
            <a:ext cx="9728829" cy="6819901"/>
          </a:xfrm>
          <a:prstGeom prst="rect">
            <a:avLst/>
          </a:prstGeom>
        </p:spPr>
      </p:pic>
    </p:spTree>
    <p:extLst>
      <p:ext uri="{BB962C8B-B14F-4D97-AF65-F5344CB8AC3E}">
        <p14:creationId xmlns:p14="http://schemas.microsoft.com/office/powerpoint/2010/main" val="328781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69" y="-3687231"/>
            <a:ext cx="9660461" cy="18288000"/>
          </a:xfrm>
          <a:prstGeom prst="rect">
            <a:avLst/>
          </a:prstGeom>
        </p:spPr>
      </p:pic>
      <p:grpSp>
        <p:nvGrpSpPr>
          <p:cNvPr id="4" name="Group 4"/>
          <p:cNvGrpSpPr/>
          <p:nvPr/>
        </p:nvGrpSpPr>
        <p:grpSpPr>
          <a:xfrm>
            <a:off x="6416126" y="905139"/>
            <a:ext cx="2124887" cy="644424"/>
            <a:chOff x="0" y="0"/>
            <a:chExt cx="6310753" cy="1913890"/>
          </a:xfrm>
        </p:grpSpPr>
        <p:sp>
          <p:nvSpPr>
            <p:cNvPr id="5" name="Freeform 5"/>
            <p:cNvSpPr/>
            <p:nvPr/>
          </p:nvSpPr>
          <p:spPr>
            <a:xfrm>
              <a:off x="0" y="0"/>
              <a:ext cx="6310753" cy="1913890"/>
            </a:xfrm>
            <a:custGeom>
              <a:avLst/>
              <a:gdLst/>
              <a:ahLst/>
              <a:cxnLst/>
              <a:rect l="l" t="t" r="r" b="b"/>
              <a:pathLst>
                <a:path w="6310753" h="1913890">
                  <a:moveTo>
                    <a:pt x="6310753" y="956945"/>
                  </a:moveTo>
                  <a:lnTo>
                    <a:pt x="6310753" y="956945"/>
                  </a:lnTo>
                  <a:cubicBezTo>
                    <a:pt x="6310753" y="1485392"/>
                    <a:pt x="5882382" y="1913890"/>
                    <a:pt x="5353808" y="1913890"/>
                  </a:cubicBezTo>
                  <a:lnTo>
                    <a:pt x="956945" y="1913890"/>
                  </a:lnTo>
                  <a:cubicBezTo>
                    <a:pt x="428371" y="1913890"/>
                    <a:pt x="0" y="1485392"/>
                    <a:pt x="0" y="956945"/>
                  </a:cubicBezTo>
                  <a:lnTo>
                    <a:pt x="0" y="956945"/>
                  </a:lnTo>
                  <a:cubicBezTo>
                    <a:pt x="0" y="428371"/>
                    <a:pt x="428371" y="0"/>
                    <a:pt x="956945" y="0"/>
                  </a:cubicBezTo>
                  <a:lnTo>
                    <a:pt x="5353808" y="0"/>
                  </a:lnTo>
                  <a:cubicBezTo>
                    <a:pt x="5882255" y="0"/>
                    <a:pt x="6310753" y="428371"/>
                    <a:pt x="6310753" y="956945"/>
                  </a:cubicBezTo>
                  <a:close/>
                </a:path>
              </a:pathLst>
            </a:custGeom>
            <a:solidFill>
              <a:srgbClr val="54B6BF"/>
            </a:solidFill>
          </p:spPr>
          <p:txBody>
            <a:bodyPr/>
            <a:lstStyle/>
            <a:p>
              <a:endParaRPr lang="ja-JP" altLang="en-US" sz="2800" dirty="0"/>
            </a:p>
          </p:txBody>
        </p:sp>
      </p:grpSp>
      <p:sp>
        <p:nvSpPr>
          <p:cNvPr id="25" name="TextBox 17">
            <a:extLst>
              <a:ext uri="{FF2B5EF4-FFF2-40B4-BE49-F238E27FC236}">
                <a16:creationId xmlns:a16="http://schemas.microsoft.com/office/drawing/2014/main" id="{ACA42ADC-05A2-AD9D-4C0B-300612CC3C61}"/>
              </a:ext>
            </a:extLst>
          </p:cNvPr>
          <p:cNvSpPr txBox="1"/>
          <p:nvPr/>
        </p:nvSpPr>
        <p:spPr>
          <a:xfrm>
            <a:off x="6416126" y="1010767"/>
            <a:ext cx="2390845" cy="472565"/>
          </a:xfrm>
          <a:prstGeom prst="rect">
            <a:avLst/>
          </a:prstGeom>
        </p:spPr>
        <p:txBody>
          <a:bodyPr wrap="square" lIns="0" tIns="0" rIns="0" bIns="0" rtlCol="0" anchor="t">
            <a:spAutoFit/>
          </a:bodyPr>
          <a:lstStyle/>
          <a:p>
            <a:pPr algn="ctr">
              <a:lnSpc>
                <a:spcPts val="3899"/>
              </a:lnSpc>
              <a:spcBef>
                <a:spcPct val="0"/>
              </a:spcBef>
            </a:pPr>
            <a:r>
              <a:rPr lang="ja-JP" altLang="en-US" sz="2800" dirty="0">
                <a:solidFill>
                  <a:srgbClr val="FFFFFF"/>
                </a:solidFill>
                <a:ea typeface="セザンヌ DB"/>
              </a:rPr>
              <a:t>データ</a:t>
            </a:r>
            <a:endParaRPr lang="en-US" sz="2800" dirty="0">
              <a:solidFill>
                <a:srgbClr val="FFFFFF"/>
              </a:solidFill>
              <a:ea typeface="セザンヌ DB"/>
            </a:endParaRPr>
          </a:p>
        </p:txBody>
      </p:sp>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データ</a:t>
            </a:r>
            <a:endParaRPr lang="ja-JP" altLang="en-US" sz="3600" dirty="0">
              <a:solidFill>
                <a:schemeClr val="bg1"/>
              </a:solidFill>
              <a:latin typeface="游ゴシック" panose="020B0400000000000000" pitchFamily="50" charset="-128"/>
            </a:endParaRPr>
          </a:p>
        </p:txBody>
      </p:sp>
      <p:sp>
        <p:nvSpPr>
          <p:cNvPr id="29" name="Google Shape;440;p31">
            <a:extLst>
              <a:ext uri="{FF2B5EF4-FFF2-40B4-BE49-F238E27FC236}">
                <a16:creationId xmlns:a16="http://schemas.microsoft.com/office/drawing/2014/main" id="{20830D11-45E5-6BE8-ECEA-F6522A2E2255}"/>
              </a:ext>
            </a:extLst>
          </p:cNvPr>
          <p:cNvSpPr/>
          <p:nvPr/>
        </p:nvSpPr>
        <p:spPr>
          <a:xfrm>
            <a:off x="8343183" y="5757566"/>
            <a:ext cx="2020017" cy="605134"/>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製品</a:t>
            </a:r>
            <a:r>
              <a:rPr lang="ja-JP" altLang="en-US" sz="2400" b="1" i="0" u="none" strike="noStrike" cap="none" dirty="0">
                <a:solidFill>
                  <a:srgbClr val="FFFFFF"/>
                </a:solidFill>
                <a:latin typeface="ＭＳ 明朝" panose="02020609040205080304" pitchFamily="17" charset="-128"/>
                <a:ea typeface="ＭＳ 明朝" panose="02020609040205080304" pitchFamily="17" charset="-128"/>
                <a:cs typeface="Arial"/>
                <a:sym typeface="Arial"/>
              </a:rPr>
              <a:t>種別</a:t>
            </a:r>
            <a:endParaRPr sz="2400" b="1" i="0" u="none" strike="noStrike" cap="none" dirty="0">
              <a:solidFill>
                <a:srgbClr val="000000"/>
              </a:solidFill>
              <a:latin typeface="ＭＳ 明朝" panose="02020609040205080304" pitchFamily="17" charset="-128"/>
              <a:ea typeface="ＭＳ 明朝" panose="02020609040205080304" pitchFamily="17" charset="-128"/>
              <a:cs typeface="Arial"/>
              <a:sym typeface="Arial"/>
            </a:endParaRPr>
          </a:p>
        </p:txBody>
      </p:sp>
      <p:sp>
        <p:nvSpPr>
          <p:cNvPr id="41" name="Google Shape;437;p31">
            <a:extLst>
              <a:ext uri="{FF2B5EF4-FFF2-40B4-BE49-F238E27FC236}">
                <a16:creationId xmlns:a16="http://schemas.microsoft.com/office/drawing/2014/main" id="{C0B5DDAE-4356-1A59-2479-8234B3146A57}"/>
              </a:ext>
            </a:extLst>
          </p:cNvPr>
          <p:cNvSpPr/>
          <p:nvPr/>
        </p:nvSpPr>
        <p:spPr>
          <a:xfrm>
            <a:off x="8579041" y="3616001"/>
            <a:ext cx="1754569"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説明</a:t>
            </a:r>
            <a:endParaRPr sz="2400" b="1" i="0" u="none" strike="noStrike" cap="none" dirty="0">
              <a:solidFill>
                <a:srgbClr val="000000"/>
              </a:solidFill>
              <a:latin typeface="+mn-ea"/>
              <a:cs typeface="Arial"/>
              <a:sym typeface="Arial"/>
            </a:endParaRPr>
          </a:p>
        </p:txBody>
      </p:sp>
      <p:sp>
        <p:nvSpPr>
          <p:cNvPr id="44" name="Google Shape;437;p31">
            <a:extLst>
              <a:ext uri="{FF2B5EF4-FFF2-40B4-BE49-F238E27FC236}">
                <a16:creationId xmlns:a16="http://schemas.microsoft.com/office/drawing/2014/main" id="{852C10F7-7D67-0672-ECEA-477093A70F34}"/>
              </a:ext>
            </a:extLst>
          </p:cNvPr>
          <p:cNvSpPr/>
          <p:nvPr/>
        </p:nvSpPr>
        <p:spPr>
          <a:xfrm>
            <a:off x="7769248" y="6438900"/>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月</a:t>
            </a:r>
            <a:endParaRPr sz="2400" b="1" i="0" u="none" strike="noStrike" cap="none" dirty="0">
              <a:solidFill>
                <a:schemeClr val="bg1"/>
              </a:solidFill>
              <a:latin typeface="+mn-ea"/>
              <a:cs typeface="Arial"/>
              <a:sym typeface="Arial"/>
            </a:endParaRPr>
          </a:p>
        </p:txBody>
      </p:sp>
      <p:sp>
        <p:nvSpPr>
          <p:cNvPr id="45" name="Google Shape;437;p31">
            <a:extLst>
              <a:ext uri="{FF2B5EF4-FFF2-40B4-BE49-F238E27FC236}">
                <a16:creationId xmlns:a16="http://schemas.microsoft.com/office/drawing/2014/main" id="{C1AB4ADD-726F-A49F-E705-EE133071D34A}"/>
              </a:ext>
            </a:extLst>
          </p:cNvPr>
          <p:cNvSpPr/>
          <p:nvPr/>
        </p:nvSpPr>
        <p:spPr>
          <a:xfrm>
            <a:off x="6187831" y="5566639"/>
            <a:ext cx="2174492" cy="1044242"/>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1"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WTI</a:t>
            </a:r>
            <a:r>
              <a:rPr lang="ja-JP" altLang="en-US" sz="2400" b="1" i="0" u="none" strike="noStrike" cap="none" dirty="0">
                <a:solidFill>
                  <a:schemeClr val="bg1"/>
                </a:solidFill>
                <a:latin typeface="游ゴシック" panose="020B0400000000000000" pitchFamily="50" charset="-128"/>
                <a:ea typeface="ＭＳ 明朝" panose="02020609040205080304" pitchFamily="17" charset="-128"/>
                <a:cs typeface="Arial"/>
                <a:sym typeface="Arial"/>
              </a:rPr>
              <a:t>原油先物価格</a:t>
            </a:r>
            <a:endParaRPr sz="2400" b="1"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46" name="Google Shape;437;p31">
            <a:extLst>
              <a:ext uri="{FF2B5EF4-FFF2-40B4-BE49-F238E27FC236}">
                <a16:creationId xmlns:a16="http://schemas.microsoft.com/office/drawing/2014/main" id="{BA177483-BDD4-4827-A835-E6DA47C2878C}"/>
              </a:ext>
            </a:extLst>
          </p:cNvPr>
          <p:cNvSpPr/>
          <p:nvPr/>
        </p:nvSpPr>
        <p:spPr>
          <a:xfrm>
            <a:off x="6131738" y="6917169"/>
            <a:ext cx="1650116"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a:t>
            </a:r>
            <a:endParaRPr sz="2400" b="1" i="0" u="none" strike="noStrike" cap="none" dirty="0">
              <a:solidFill>
                <a:schemeClr val="bg1"/>
              </a:solidFill>
              <a:latin typeface="+mn-ea"/>
              <a:cs typeface="Arial"/>
              <a:sym typeface="Arial"/>
            </a:endParaRPr>
          </a:p>
        </p:txBody>
      </p:sp>
      <p:sp>
        <p:nvSpPr>
          <p:cNvPr id="48" name="Google Shape;437;p31">
            <a:extLst>
              <a:ext uri="{FF2B5EF4-FFF2-40B4-BE49-F238E27FC236}">
                <a16:creationId xmlns:a16="http://schemas.microsoft.com/office/drawing/2014/main" id="{BBA058B0-1EED-F910-F792-6F500A1E9CBC}"/>
              </a:ext>
            </a:extLst>
          </p:cNvPr>
          <p:cNvSpPr/>
          <p:nvPr/>
        </p:nvSpPr>
        <p:spPr>
          <a:xfrm>
            <a:off x="6196575" y="4683422"/>
            <a:ext cx="2039180"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クラスタ</a:t>
            </a:r>
            <a:endParaRPr sz="2400" b="1" i="0" u="none" strike="noStrike" cap="none" dirty="0">
              <a:solidFill>
                <a:srgbClr val="000000"/>
              </a:solidFill>
              <a:latin typeface="+mn-ea"/>
              <a:cs typeface="Arial"/>
              <a:sym typeface="Arial"/>
            </a:endParaRPr>
          </a:p>
        </p:txBody>
      </p:sp>
      <p:sp>
        <p:nvSpPr>
          <p:cNvPr id="49" name="Google Shape;437;p31">
            <a:extLst>
              <a:ext uri="{FF2B5EF4-FFF2-40B4-BE49-F238E27FC236}">
                <a16:creationId xmlns:a16="http://schemas.microsoft.com/office/drawing/2014/main" id="{D2B93AA7-6E41-07F0-72C5-FBC9D8799020}"/>
              </a:ext>
            </a:extLst>
          </p:cNvPr>
          <p:cNvSpPr/>
          <p:nvPr/>
        </p:nvSpPr>
        <p:spPr>
          <a:xfrm>
            <a:off x="15205935" y="2607723"/>
            <a:ext cx="217175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売上</a:t>
            </a:r>
            <a:endParaRPr sz="2400" b="1" i="0" u="none" strike="noStrike" cap="none" dirty="0">
              <a:solidFill>
                <a:srgbClr val="000000"/>
              </a:solidFill>
              <a:latin typeface="+mn-ea"/>
              <a:cs typeface="Arial"/>
              <a:sym typeface="Arial"/>
            </a:endParaRPr>
          </a:p>
        </p:txBody>
      </p:sp>
      <p:sp>
        <p:nvSpPr>
          <p:cNvPr id="50" name="Google Shape;437;p31">
            <a:extLst>
              <a:ext uri="{FF2B5EF4-FFF2-40B4-BE49-F238E27FC236}">
                <a16:creationId xmlns:a16="http://schemas.microsoft.com/office/drawing/2014/main" id="{51D5263D-0B3C-ED8B-D886-71B2B90CA731}"/>
              </a:ext>
            </a:extLst>
          </p:cNvPr>
          <p:cNvSpPr/>
          <p:nvPr/>
        </p:nvSpPr>
        <p:spPr>
          <a:xfrm>
            <a:off x="12187981" y="2622417"/>
            <a:ext cx="2479413"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宣伝製</a:t>
            </a:r>
            <a:r>
              <a:rPr lang="ja-JP" altLang="en-US" sz="2400" b="1" dirty="0">
                <a:solidFill>
                  <a:srgbClr val="FFFFFF"/>
                </a:solidFill>
                <a:latin typeface="游ゴシック" panose="020B0400000000000000" pitchFamily="50" charset="-128"/>
                <a:ea typeface="ＭＳ 明朝" panose="02020609040205080304" pitchFamily="17" charset="-128"/>
                <a:cs typeface="Arial"/>
                <a:sym typeface="Arial"/>
              </a:rPr>
              <a:t>品数</a:t>
            </a:r>
            <a:endParaRPr sz="2400" b="1"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51" name="Google Shape;437;p31">
            <a:extLst>
              <a:ext uri="{FF2B5EF4-FFF2-40B4-BE49-F238E27FC236}">
                <a16:creationId xmlns:a16="http://schemas.microsoft.com/office/drawing/2014/main" id="{F6597A42-60DF-4613-E12A-FE63A294371D}"/>
              </a:ext>
            </a:extLst>
          </p:cNvPr>
          <p:cNvSpPr/>
          <p:nvPr/>
        </p:nvSpPr>
        <p:spPr>
          <a:xfrm>
            <a:off x="10173417" y="2606337"/>
            <a:ext cx="2100086"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店舗番号</a:t>
            </a:r>
            <a:endParaRPr sz="2400" b="1" i="0" u="none" strike="noStrike" cap="none" dirty="0">
              <a:solidFill>
                <a:srgbClr val="000000"/>
              </a:solidFill>
              <a:latin typeface="+mn-ea"/>
              <a:cs typeface="Arial"/>
              <a:sym typeface="Arial"/>
            </a:endParaRPr>
          </a:p>
        </p:txBody>
      </p:sp>
      <p:sp>
        <p:nvSpPr>
          <p:cNvPr id="52" name="Google Shape;437;p31">
            <a:extLst>
              <a:ext uri="{FF2B5EF4-FFF2-40B4-BE49-F238E27FC236}">
                <a16:creationId xmlns:a16="http://schemas.microsoft.com/office/drawing/2014/main" id="{73A9A96A-7D6A-9415-BEE9-B368EC5DEE9D}"/>
              </a:ext>
            </a:extLst>
          </p:cNvPr>
          <p:cNvSpPr/>
          <p:nvPr/>
        </p:nvSpPr>
        <p:spPr>
          <a:xfrm>
            <a:off x="6133165" y="2617070"/>
            <a:ext cx="2448189"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識別番号</a:t>
            </a:r>
            <a:endParaRPr sz="2400" b="1" i="0" u="none" strike="noStrike" cap="none" dirty="0">
              <a:solidFill>
                <a:srgbClr val="000000"/>
              </a:solidFill>
              <a:latin typeface="+mn-ea"/>
              <a:cs typeface="Arial"/>
              <a:sym typeface="Arial"/>
            </a:endParaRPr>
          </a:p>
        </p:txBody>
      </p:sp>
      <p:sp>
        <p:nvSpPr>
          <p:cNvPr id="53" name="Google Shape;437;p31">
            <a:extLst>
              <a:ext uri="{FF2B5EF4-FFF2-40B4-BE49-F238E27FC236}">
                <a16:creationId xmlns:a16="http://schemas.microsoft.com/office/drawing/2014/main" id="{5393E0EF-3179-A7C2-3B66-3F48D03B9F45}"/>
              </a:ext>
            </a:extLst>
          </p:cNvPr>
          <p:cNvSpPr/>
          <p:nvPr/>
        </p:nvSpPr>
        <p:spPr>
          <a:xfrm>
            <a:off x="8543854" y="2617070"/>
            <a:ext cx="1644554"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55" name="Google Shape;437;p31">
            <a:extLst>
              <a:ext uri="{FF2B5EF4-FFF2-40B4-BE49-F238E27FC236}">
                <a16:creationId xmlns:a16="http://schemas.microsoft.com/office/drawing/2014/main" id="{99F7AEAE-E337-D2E4-6801-42967F0068CF}"/>
              </a:ext>
            </a:extLst>
          </p:cNvPr>
          <p:cNvSpPr/>
          <p:nvPr/>
        </p:nvSpPr>
        <p:spPr>
          <a:xfrm>
            <a:off x="10188408" y="4695877"/>
            <a:ext cx="2100085"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店舗番号（取引）</a:t>
            </a:r>
            <a:endParaRPr lang="ja-JP" altLang="en-US" sz="2400" b="1" i="0" u="none" strike="noStrike" cap="none" dirty="0">
              <a:solidFill>
                <a:schemeClr val="bg1"/>
              </a:solidFill>
              <a:latin typeface="+mn-ea"/>
              <a:cs typeface="Arial"/>
              <a:sym typeface="Arial"/>
            </a:endParaRPr>
          </a:p>
        </p:txBody>
      </p:sp>
      <p:sp>
        <p:nvSpPr>
          <p:cNvPr id="64" name="Google Shape;437;p31">
            <a:extLst>
              <a:ext uri="{FF2B5EF4-FFF2-40B4-BE49-F238E27FC236}">
                <a16:creationId xmlns:a16="http://schemas.microsoft.com/office/drawing/2014/main" id="{587960A3-4737-3E3F-DA41-60F0891DC749}"/>
              </a:ext>
            </a:extLst>
          </p:cNvPr>
          <p:cNvSpPr/>
          <p:nvPr/>
        </p:nvSpPr>
        <p:spPr>
          <a:xfrm>
            <a:off x="10333610" y="3585231"/>
            <a:ext cx="1679639"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領収書発</a:t>
            </a:r>
            <a:r>
              <a:rPr lang="ja-JP" altLang="en-US" sz="2400" b="1" i="0" u="none" strike="noStrike" cap="none" dirty="0">
                <a:solidFill>
                  <a:srgbClr val="FFFFFF"/>
                </a:solidFill>
                <a:latin typeface="游ゴシック" panose="020B0400000000000000" pitchFamily="50" charset="-128"/>
                <a:ea typeface="ＭＳ 明朝" panose="02020609040205080304" pitchFamily="17" charset="-128"/>
                <a:cs typeface="Arial"/>
                <a:sym typeface="Arial"/>
              </a:rPr>
              <a:t>行数</a:t>
            </a:r>
            <a:endParaRPr sz="2400" b="1"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5" name="Google Shape;437;p31">
            <a:extLst>
              <a:ext uri="{FF2B5EF4-FFF2-40B4-BE49-F238E27FC236}">
                <a16:creationId xmlns:a16="http://schemas.microsoft.com/office/drawing/2014/main" id="{A07F91BF-CF0A-6FF9-7666-6B276832A252}"/>
              </a:ext>
            </a:extLst>
          </p:cNvPr>
          <p:cNvSpPr/>
          <p:nvPr/>
        </p:nvSpPr>
        <p:spPr>
          <a:xfrm>
            <a:off x="12214777" y="4695877"/>
            <a:ext cx="231619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店舗番号（店舗）</a:t>
            </a:r>
            <a:endParaRPr lang="ja-JP" altLang="en-US" sz="2400" b="1" i="0" u="none" strike="noStrike" cap="none" dirty="0">
              <a:solidFill>
                <a:schemeClr val="bg1"/>
              </a:solidFill>
              <a:latin typeface="+mn-ea"/>
              <a:cs typeface="Arial"/>
              <a:sym typeface="Arial"/>
            </a:endParaRPr>
          </a:p>
        </p:txBody>
      </p:sp>
      <p:sp>
        <p:nvSpPr>
          <p:cNvPr id="66" name="Google Shape;437;p31">
            <a:extLst>
              <a:ext uri="{FF2B5EF4-FFF2-40B4-BE49-F238E27FC236}">
                <a16:creationId xmlns:a16="http://schemas.microsoft.com/office/drawing/2014/main" id="{E8E81D8D-F191-D8C8-39DD-40D488AF4308}"/>
              </a:ext>
            </a:extLst>
          </p:cNvPr>
          <p:cNvSpPr/>
          <p:nvPr/>
        </p:nvSpPr>
        <p:spPr>
          <a:xfrm>
            <a:off x="9067800" y="6438900"/>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曜日</a:t>
            </a:r>
            <a:endParaRPr sz="2400" b="1" i="0" u="none" strike="noStrike" cap="none" dirty="0">
              <a:solidFill>
                <a:schemeClr val="bg1"/>
              </a:solidFill>
              <a:latin typeface="+mn-ea"/>
              <a:cs typeface="Arial"/>
              <a:sym typeface="Arial"/>
            </a:endParaRPr>
          </a:p>
        </p:txBody>
      </p:sp>
      <p:sp>
        <p:nvSpPr>
          <p:cNvPr id="70" name="Google Shape;440;p31">
            <a:extLst>
              <a:ext uri="{FF2B5EF4-FFF2-40B4-BE49-F238E27FC236}">
                <a16:creationId xmlns:a16="http://schemas.microsoft.com/office/drawing/2014/main" id="{AAD01A88-36D6-860B-5B9F-53FB08F45DBD}"/>
              </a:ext>
            </a:extLst>
          </p:cNvPr>
          <p:cNvSpPr/>
          <p:nvPr/>
        </p:nvSpPr>
        <p:spPr>
          <a:xfrm>
            <a:off x="10363200" y="5594112"/>
            <a:ext cx="2001493"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適合範囲</a:t>
            </a:r>
            <a:endParaRPr sz="2400" b="1" i="0" u="none" strike="noStrike" cap="none" dirty="0">
              <a:solidFill>
                <a:srgbClr val="000000"/>
              </a:solidFill>
              <a:latin typeface="+mn-ea"/>
              <a:cs typeface="Arial"/>
              <a:sym typeface="Arial"/>
            </a:endParaRPr>
          </a:p>
        </p:txBody>
      </p:sp>
      <p:sp>
        <p:nvSpPr>
          <p:cNvPr id="71" name="Google Shape;440;p31">
            <a:extLst>
              <a:ext uri="{FF2B5EF4-FFF2-40B4-BE49-F238E27FC236}">
                <a16:creationId xmlns:a16="http://schemas.microsoft.com/office/drawing/2014/main" id="{59AE7288-A144-2A41-11FF-78B9FC499A53}"/>
              </a:ext>
            </a:extLst>
          </p:cNvPr>
          <p:cNvSpPr/>
          <p:nvPr/>
        </p:nvSpPr>
        <p:spPr>
          <a:xfrm>
            <a:off x="6131738" y="3551957"/>
            <a:ext cx="2479413"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適合範囲名</a:t>
            </a:r>
            <a:endParaRPr sz="2400" b="1" i="0" u="none" strike="noStrike" cap="none" dirty="0">
              <a:solidFill>
                <a:srgbClr val="000000"/>
              </a:solidFill>
              <a:latin typeface="+mn-ea"/>
              <a:cs typeface="Arial"/>
              <a:sym typeface="Arial"/>
            </a:endParaRPr>
          </a:p>
        </p:txBody>
      </p:sp>
      <p:sp>
        <p:nvSpPr>
          <p:cNvPr id="72" name="Google Shape;440;p31">
            <a:extLst>
              <a:ext uri="{FF2B5EF4-FFF2-40B4-BE49-F238E27FC236}">
                <a16:creationId xmlns:a16="http://schemas.microsoft.com/office/drawing/2014/main" id="{08C9B93B-83F8-6FB6-92E4-16AD65CD83D6}"/>
              </a:ext>
            </a:extLst>
          </p:cNvPr>
          <p:cNvSpPr/>
          <p:nvPr/>
        </p:nvSpPr>
        <p:spPr>
          <a:xfrm>
            <a:off x="12344401" y="5594112"/>
            <a:ext cx="1143000"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州</a:t>
            </a:r>
            <a:endParaRPr sz="2400" b="1" i="0" u="none" strike="noStrike" cap="none" dirty="0">
              <a:solidFill>
                <a:srgbClr val="000000"/>
              </a:solidFill>
              <a:latin typeface="+mn-ea"/>
              <a:cs typeface="Arial"/>
              <a:sym typeface="Arial"/>
            </a:endParaRPr>
          </a:p>
        </p:txBody>
      </p:sp>
      <p:grpSp>
        <p:nvGrpSpPr>
          <p:cNvPr id="75" name="Group 9">
            <a:extLst>
              <a:ext uri="{FF2B5EF4-FFF2-40B4-BE49-F238E27FC236}">
                <a16:creationId xmlns:a16="http://schemas.microsoft.com/office/drawing/2014/main" id="{50CFB18F-AA36-92E9-8F91-72BF5283C997}"/>
              </a:ext>
            </a:extLst>
          </p:cNvPr>
          <p:cNvGrpSpPr/>
          <p:nvPr/>
        </p:nvGrpSpPr>
        <p:grpSpPr>
          <a:xfrm>
            <a:off x="5943600" y="800100"/>
            <a:ext cx="2605218" cy="747403"/>
            <a:chOff x="0" y="-38100"/>
            <a:chExt cx="855984" cy="570622"/>
          </a:xfrm>
        </p:grpSpPr>
        <p:sp>
          <p:nvSpPr>
            <p:cNvPr id="76" name="Freeform 10">
              <a:extLst>
                <a:ext uri="{FF2B5EF4-FFF2-40B4-BE49-F238E27FC236}">
                  <a16:creationId xmlns:a16="http://schemas.microsoft.com/office/drawing/2014/main" id="{BDA49965-58D4-E0B2-C3D9-214652B16845}"/>
                </a:ext>
              </a:extLst>
            </p:cNvPr>
            <p:cNvSpPr/>
            <p:nvPr/>
          </p:nvSpPr>
          <p:spPr>
            <a:xfrm>
              <a:off x="66298" y="0"/>
              <a:ext cx="728690" cy="532522"/>
            </a:xfrm>
            <a:prstGeom prst="roundRect">
              <a:avLst/>
            </a:prstGeom>
            <a:solidFill>
              <a:srgbClr val="6CE5E8"/>
            </a:solidFill>
            <a:ln w="28575">
              <a:solidFill>
                <a:schemeClr val="accent1"/>
              </a:solidFill>
            </a:ln>
          </p:spPr>
        </p:sp>
        <p:sp>
          <p:nvSpPr>
            <p:cNvPr id="77" name="TextBox 11">
              <a:extLst>
                <a:ext uri="{FF2B5EF4-FFF2-40B4-BE49-F238E27FC236}">
                  <a16:creationId xmlns:a16="http://schemas.microsoft.com/office/drawing/2014/main" id="{B243A9C2-16DF-3BA2-5CE1-9B44DF583C1D}"/>
                </a:ext>
              </a:extLst>
            </p:cNvPr>
            <p:cNvSpPr txBox="1"/>
            <p:nvPr/>
          </p:nvSpPr>
          <p:spPr>
            <a:xfrm>
              <a:off x="0" y="-38100"/>
              <a:ext cx="855984" cy="532522"/>
            </a:xfrm>
            <a:prstGeom prst="rect">
              <a:avLst/>
            </a:prstGeom>
          </p:spPr>
          <p:txBody>
            <a:bodyPr lIns="254000" tIns="254000" rIns="254000" bIns="254000" rtlCol="0" anchor="ctr"/>
            <a:lstStyle/>
            <a:p>
              <a:pPr algn="ctr">
                <a:lnSpc>
                  <a:spcPts val="3899"/>
                </a:lnSpc>
                <a:spcBef>
                  <a:spcPct val="0"/>
                </a:spcBef>
              </a:pPr>
              <a:r>
                <a:rPr lang="ja-JP" altLang="en-US" sz="3200" b="1" dirty="0">
                  <a:solidFill>
                    <a:srgbClr val="FFFFFF"/>
                  </a:solidFill>
                  <a:latin typeface="游ゴシック" panose="020B0400000000000000" pitchFamily="50" charset="-128"/>
                  <a:ea typeface="+mj-ea"/>
                </a:rPr>
                <a:t>データ</a:t>
              </a:r>
              <a:endParaRPr lang="en-US" altLang="ja-JP" sz="3200" b="1" dirty="0">
                <a:solidFill>
                  <a:srgbClr val="FFFFFF"/>
                </a:solidFill>
                <a:latin typeface="游ゴシック" panose="020B0400000000000000" pitchFamily="50" charset="-128"/>
                <a:ea typeface="游ゴシック" panose="020B0400000000000000" pitchFamily="50" charset="-128"/>
              </a:endParaRPr>
            </a:p>
          </p:txBody>
        </p:sp>
      </p:grpSp>
      <p:sp>
        <p:nvSpPr>
          <p:cNvPr id="82" name="Google Shape;440;p31">
            <a:extLst>
              <a:ext uri="{FF2B5EF4-FFF2-40B4-BE49-F238E27FC236}">
                <a16:creationId xmlns:a16="http://schemas.microsoft.com/office/drawing/2014/main" id="{2E999064-D193-E717-7036-9211BE737D57}"/>
              </a:ext>
            </a:extLst>
          </p:cNvPr>
          <p:cNvSpPr/>
          <p:nvPr/>
        </p:nvSpPr>
        <p:spPr>
          <a:xfrm>
            <a:off x="11959924" y="3532859"/>
            <a:ext cx="207033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政府都合の休日</a:t>
            </a:r>
            <a:endParaRPr lang="ja-JP" altLang="en-US" sz="2400" b="1" i="0" u="none" strike="noStrike" cap="none" dirty="0">
              <a:solidFill>
                <a:srgbClr val="000000"/>
              </a:solidFill>
              <a:latin typeface="+mn-ea"/>
              <a:cs typeface="Arial"/>
              <a:sym typeface="Arial"/>
            </a:endParaRPr>
          </a:p>
        </p:txBody>
      </p:sp>
      <p:sp>
        <p:nvSpPr>
          <p:cNvPr id="87" name="Google Shape;440;p31">
            <a:extLst>
              <a:ext uri="{FF2B5EF4-FFF2-40B4-BE49-F238E27FC236}">
                <a16:creationId xmlns:a16="http://schemas.microsoft.com/office/drawing/2014/main" id="{DE3328AD-9B17-51C8-C890-8093C62489DB}"/>
              </a:ext>
            </a:extLst>
          </p:cNvPr>
          <p:cNvSpPr/>
          <p:nvPr/>
        </p:nvSpPr>
        <p:spPr>
          <a:xfrm>
            <a:off x="8222944" y="4614266"/>
            <a:ext cx="203918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店舗</a:t>
            </a:r>
            <a:r>
              <a:rPr lang="ja-JP" altLang="en-US" sz="2400" b="1" i="0" u="none" strike="noStrike" cap="none" dirty="0">
                <a:solidFill>
                  <a:schemeClr val="bg1"/>
                </a:solidFill>
                <a:latin typeface="游ゴシック" panose="020B0400000000000000" pitchFamily="50" charset="-128"/>
                <a:ea typeface="ＭＳ 明朝" panose="02020609040205080304" pitchFamily="17" charset="-128"/>
                <a:cs typeface="Arial"/>
                <a:sym typeface="Arial"/>
              </a:rPr>
              <a:t>種別</a:t>
            </a:r>
          </a:p>
        </p:txBody>
      </p:sp>
      <p:sp>
        <p:nvSpPr>
          <p:cNvPr id="85" name="Google Shape;437;p31">
            <a:extLst>
              <a:ext uri="{FF2B5EF4-FFF2-40B4-BE49-F238E27FC236}">
                <a16:creationId xmlns:a16="http://schemas.microsoft.com/office/drawing/2014/main" id="{4F512A16-AA29-987E-A644-F10A4546B48B}"/>
              </a:ext>
            </a:extLst>
          </p:cNvPr>
          <p:cNvSpPr/>
          <p:nvPr/>
        </p:nvSpPr>
        <p:spPr>
          <a:xfrm>
            <a:off x="7772400" y="7170000"/>
            <a:ext cx="1300911"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週</a:t>
            </a:r>
            <a:endParaRPr sz="2400" b="1" i="0" u="none" strike="noStrike" cap="none" dirty="0">
              <a:solidFill>
                <a:schemeClr val="bg1"/>
              </a:solidFill>
              <a:latin typeface="+mn-ea"/>
              <a:cs typeface="Arial"/>
              <a:sym typeface="Arial"/>
            </a:endParaRPr>
          </a:p>
        </p:txBody>
      </p:sp>
      <p:sp>
        <p:nvSpPr>
          <p:cNvPr id="86" name="Google Shape;437;p31">
            <a:extLst>
              <a:ext uri="{FF2B5EF4-FFF2-40B4-BE49-F238E27FC236}">
                <a16:creationId xmlns:a16="http://schemas.microsoft.com/office/drawing/2014/main" id="{19929AC0-3AA1-4F18-AFA7-79CD99A7F540}"/>
              </a:ext>
            </a:extLst>
          </p:cNvPr>
          <p:cNvSpPr/>
          <p:nvPr/>
        </p:nvSpPr>
        <p:spPr>
          <a:xfrm>
            <a:off x="9067800" y="7170000"/>
            <a:ext cx="1295400"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b="1" dirty="0">
                <a:solidFill>
                  <a:schemeClr val="bg1"/>
                </a:solidFill>
                <a:latin typeface="+mn-ea"/>
                <a:cs typeface="Arial"/>
                <a:sym typeface="Arial"/>
              </a:rPr>
              <a:t>４半期</a:t>
            </a:r>
            <a:endParaRPr b="1" i="0" u="none" strike="noStrike" cap="none" dirty="0">
              <a:solidFill>
                <a:schemeClr val="bg1"/>
              </a:solidFill>
              <a:latin typeface="+mn-ea"/>
              <a:cs typeface="Arial"/>
              <a:sym typeface="Arial"/>
            </a:endParaRPr>
          </a:p>
        </p:txBody>
      </p:sp>
      <p:grpSp>
        <p:nvGrpSpPr>
          <p:cNvPr id="33" name="Group 7">
            <a:extLst>
              <a:ext uri="{FF2B5EF4-FFF2-40B4-BE49-F238E27FC236}">
                <a16:creationId xmlns:a16="http://schemas.microsoft.com/office/drawing/2014/main" id="{98F578D5-E830-15D4-ECC1-B1269CC3EA86}"/>
              </a:ext>
            </a:extLst>
          </p:cNvPr>
          <p:cNvGrpSpPr/>
          <p:nvPr/>
        </p:nvGrpSpPr>
        <p:grpSpPr>
          <a:xfrm>
            <a:off x="6137084" y="1931995"/>
            <a:ext cx="2416763" cy="644424"/>
            <a:chOff x="-180619" y="486064"/>
            <a:chExt cx="7272563" cy="1913890"/>
          </a:xfrm>
        </p:grpSpPr>
        <p:sp>
          <p:nvSpPr>
            <p:cNvPr id="34" name="Freeform 8">
              <a:extLst>
                <a:ext uri="{FF2B5EF4-FFF2-40B4-BE49-F238E27FC236}">
                  <a16:creationId xmlns:a16="http://schemas.microsoft.com/office/drawing/2014/main" id="{DF488793-3A2B-AC93-9AF9-1F404DAA1AFE}"/>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35" name="TextBox 16">
            <a:extLst>
              <a:ext uri="{FF2B5EF4-FFF2-40B4-BE49-F238E27FC236}">
                <a16:creationId xmlns:a16="http://schemas.microsoft.com/office/drawing/2014/main" id="{A00265D7-92CB-B562-D67F-EA5FAD3D980C}"/>
              </a:ext>
            </a:extLst>
          </p:cNvPr>
          <p:cNvSpPr txBox="1"/>
          <p:nvPr/>
        </p:nvSpPr>
        <p:spPr>
          <a:xfrm>
            <a:off x="6410254" y="2058565"/>
            <a:ext cx="1998567" cy="428194"/>
          </a:xfrm>
          <a:prstGeom prst="rect">
            <a:avLst/>
          </a:prstGeom>
        </p:spPr>
        <p:txBody>
          <a:bodyPr wrap="square" lIns="0" tIns="0" rIns="0" bIns="0" rtlCol="0" anchor="t">
            <a:spAutoFit/>
          </a:bodyPr>
          <a:lstStyle/>
          <a:p>
            <a:pPr algn="ctr">
              <a:lnSpc>
                <a:spcPts val="3359"/>
              </a:lnSpc>
            </a:pPr>
            <a:r>
              <a:rPr lang="ja-JP" altLang="en-US" sz="2800" dirty="0">
                <a:solidFill>
                  <a:srgbClr val="FFFFFF"/>
                </a:solidFill>
                <a:latin typeface="+mn-ea"/>
              </a:rPr>
              <a:t>説明変数</a:t>
            </a:r>
            <a:endParaRPr lang="en-US" sz="2800" dirty="0">
              <a:solidFill>
                <a:srgbClr val="FFFFFF"/>
              </a:solidFill>
              <a:latin typeface="+mn-ea"/>
            </a:endParaRPr>
          </a:p>
        </p:txBody>
      </p:sp>
      <p:grpSp>
        <p:nvGrpSpPr>
          <p:cNvPr id="36" name="Group 9">
            <a:extLst>
              <a:ext uri="{FF2B5EF4-FFF2-40B4-BE49-F238E27FC236}">
                <a16:creationId xmlns:a16="http://schemas.microsoft.com/office/drawing/2014/main" id="{A3A88DAC-9FCA-5D24-06F6-222332C556AB}"/>
              </a:ext>
            </a:extLst>
          </p:cNvPr>
          <p:cNvGrpSpPr/>
          <p:nvPr/>
        </p:nvGrpSpPr>
        <p:grpSpPr>
          <a:xfrm>
            <a:off x="15047138" y="1866900"/>
            <a:ext cx="2626647" cy="644424"/>
            <a:chOff x="0" y="0"/>
            <a:chExt cx="7272563" cy="1913890"/>
          </a:xfrm>
        </p:grpSpPr>
        <p:sp>
          <p:nvSpPr>
            <p:cNvPr id="37" name="Freeform 10">
              <a:extLst>
                <a:ext uri="{FF2B5EF4-FFF2-40B4-BE49-F238E27FC236}">
                  <a16:creationId xmlns:a16="http://schemas.microsoft.com/office/drawing/2014/main" id="{72A0EE38-A619-D631-8B32-159BA2BB863B}"/>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54B6BF"/>
            </a:solidFill>
            <a:ln w="28575">
              <a:solidFill>
                <a:schemeClr val="accent1"/>
              </a:solidFill>
            </a:ln>
          </p:spPr>
        </p:sp>
      </p:grpSp>
      <p:sp>
        <p:nvSpPr>
          <p:cNvPr id="38" name="TextBox 16">
            <a:extLst>
              <a:ext uri="{FF2B5EF4-FFF2-40B4-BE49-F238E27FC236}">
                <a16:creationId xmlns:a16="http://schemas.microsoft.com/office/drawing/2014/main" id="{AF7DBAB3-AE29-2303-270E-E9C9EE7D81D1}"/>
              </a:ext>
            </a:extLst>
          </p:cNvPr>
          <p:cNvSpPr txBox="1"/>
          <p:nvPr/>
        </p:nvSpPr>
        <p:spPr>
          <a:xfrm>
            <a:off x="15170207" y="1954335"/>
            <a:ext cx="2448737" cy="441275"/>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目的変数</a:t>
            </a:r>
            <a:endParaRPr lang="en-US" sz="3200" b="1" dirty="0">
              <a:solidFill>
                <a:srgbClr val="FFFFFF"/>
              </a:solidFill>
              <a:latin typeface="+mn-ea"/>
            </a:endParaRPr>
          </a:p>
        </p:txBody>
      </p:sp>
      <p:sp>
        <p:nvSpPr>
          <p:cNvPr id="42" name="Google Shape;226;p23">
            <a:extLst>
              <a:ext uri="{FF2B5EF4-FFF2-40B4-BE49-F238E27FC236}">
                <a16:creationId xmlns:a16="http://schemas.microsoft.com/office/drawing/2014/main" id="{52A4DA1D-95CC-43B5-549F-DFD060694B5F}"/>
              </a:ext>
            </a:extLst>
          </p:cNvPr>
          <p:cNvSpPr txBox="1">
            <a:spLocks/>
          </p:cNvSpPr>
          <p:nvPr/>
        </p:nvSpPr>
        <p:spPr>
          <a:xfrm>
            <a:off x="548624" y="1139505"/>
            <a:ext cx="5886831" cy="245739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dirty="0">
                <a:solidFill>
                  <a:schemeClr val="bg1"/>
                </a:solidFill>
                <a:latin typeface="+mn-ea"/>
                <a:sym typeface="Wingdings" panose="05000000000000000000" pitchFamily="2" charset="2"/>
              </a:rPr>
              <a:t></a:t>
            </a:r>
            <a:r>
              <a:rPr lang="ja-JP" altLang="en-US" sz="2800" dirty="0">
                <a:solidFill>
                  <a:schemeClr val="bg1"/>
                </a:solidFill>
                <a:latin typeface="+mn-ea"/>
                <a:cs typeface="Arial"/>
                <a:sym typeface="Arial"/>
              </a:rPr>
              <a:t>５ファイルの結合</a:t>
            </a:r>
            <a:endParaRPr lang="en-US" altLang="ja-JP" sz="2800" dirty="0">
              <a:solidFill>
                <a:schemeClr val="bg1"/>
              </a:solidFill>
              <a:latin typeface="+mn-ea"/>
              <a:cs typeface="Arial"/>
              <a:sym typeface="Arial"/>
            </a:endParaRPr>
          </a:p>
          <a:p>
            <a:pPr marL="0" indent="0">
              <a:spcBef>
                <a:spcPts val="0"/>
              </a:spcBef>
              <a:buNone/>
            </a:pPr>
            <a:r>
              <a:rPr lang="ja-JP" altLang="en-US" sz="2800" dirty="0">
                <a:solidFill>
                  <a:schemeClr val="bg1"/>
                </a:solidFill>
                <a:latin typeface="+mn-ea"/>
                <a:sym typeface="Wingdings" panose="05000000000000000000" pitchFamily="2" charset="2"/>
              </a:rPr>
              <a:t></a:t>
            </a:r>
            <a:r>
              <a:rPr lang="ja-JP" altLang="en-US" sz="2800" dirty="0">
                <a:solidFill>
                  <a:schemeClr val="bg1"/>
                </a:solidFill>
                <a:latin typeface="+mn-ea"/>
              </a:rPr>
              <a:t>特徴量の追加</a:t>
            </a:r>
            <a:br>
              <a:rPr lang="en-US" altLang="ja-JP" sz="2800" dirty="0">
                <a:solidFill>
                  <a:schemeClr val="bg1"/>
                </a:solidFill>
                <a:latin typeface="+mn-ea"/>
                <a:cs typeface="Arial"/>
                <a:sym typeface="Arial"/>
              </a:rPr>
            </a:br>
            <a:r>
              <a:rPr lang="ja-JP" altLang="en-US" sz="2800" dirty="0">
                <a:solidFill>
                  <a:schemeClr val="bg1"/>
                </a:solidFill>
                <a:latin typeface="+mn-ea"/>
                <a:sym typeface="Wingdings" panose="05000000000000000000" pitchFamily="2" charset="2"/>
              </a:rPr>
              <a:t></a:t>
            </a:r>
            <a:r>
              <a:rPr lang="ja-JP" altLang="en-US" sz="2800" dirty="0">
                <a:solidFill>
                  <a:schemeClr val="bg1"/>
                </a:solidFill>
                <a:latin typeface="+mn-ea"/>
              </a:rPr>
              <a:t>質的データを数値データ</a:t>
            </a:r>
            <a:endParaRPr lang="en-US" altLang="ja-JP" sz="2800" dirty="0">
              <a:solidFill>
                <a:schemeClr val="bg1"/>
              </a:solidFill>
              <a:latin typeface="+mn-ea"/>
            </a:endParaRPr>
          </a:p>
          <a:p>
            <a:pPr marL="0" indent="0">
              <a:spcBef>
                <a:spcPts val="0"/>
              </a:spcBef>
              <a:buNone/>
            </a:pPr>
            <a:r>
              <a:rPr lang="ja-JP" altLang="en-US" sz="2800" dirty="0">
                <a:solidFill>
                  <a:schemeClr val="bg1"/>
                </a:solidFill>
                <a:latin typeface="+mn-ea"/>
              </a:rPr>
              <a:t>に変換</a:t>
            </a:r>
            <a:endParaRPr lang="en-US" altLang="ja-JP" sz="2800" dirty="0">
              <a:solidFill>
                <a:schemeClr val="bg1"/>
              </a:solidFill>
              <a:latin typeface="+mn-ea"/>
            </a:endParaRPr>
          </a:p>
          <a:p>
            <a:pPr marL="0" indent="0">
              <a:spcBef>
                <a:spcPts val="0"/>
              </a:spcBef>
              <a:buNone/>
            </a:pPr>
            <a:r>
              <a:rPr lang="ja-JP" altLang="en-US" sz="2800" dirty="0">
                <a:solidFill>
                  <a:schemeClr val="bg1"/>
                </a:solidFill>
                <a:latin typeface="+mn-ea"/>
                <a:sym typeface="Wingdings" panose="05000000000000000000" pitchFamily="2" charset="2"/>
              </a:rPr>
              <a:t></a:t>
            </a:r>
            <a:r>
              <a:rPr lang="ja-JP" altLang="en-US" sz="2800" dirty="0">
                <a:solidFill>
                  <a:schemeClr val="bg1"/>
                </a:solidFill>
                <a:latin typeface="+mn-ea"/>
                <a:cs typeface="Arial"/>
                <a:sym typeface="Arial"/>
              </a:rPr>
              <a:t>欠損値</a:t>
            </a:r>
            <a:r>
              <a:rPr lang="en-US" altLang="ja-JP" sz="2800" dirty="0">
                <a:solidFill>
                  <a:schemeClr val="bg1"/>
                </a:solidFill>
                <a:latin typeface="+mn-ea"/>
                <a:cs typeface="Arial"/>
                <a:sym typeface="Arial"/>
              </a:rPr>
              <a:t>(</a:t>
            </a:r>
            <a:r>
              <a:rPr lang="en-US" altLang="ja-JP" sz="2800" b="1" i="0" u="none" strike="noStrike" cap="none" dirty="0">
                <a:solidFill>
                  <a:schemeClr val="bg1"/>
                </a:solidFill>
                <a:latin typeface="+mn-ea"/>
                <a:cs typeface="Arial"/>
                <a:sym typeface="Arial"/>
              </a:rPr>
              <a:t>WTI</a:t>
            </a:r>
            <a:r>
              <a:rPr lang="ja-JP" altLang="en-US" sz="2800" b="1" i="0" u="none" strike="noStrike" cap="none" dirty="0">
                <a:solidFill>
                  <a:schemeClr val="bg1"/>
                </a:solidFill>
                <a:latin typeface="+mn-ea"/>
                <a:cs typeface="Arial"/>
                <a:sym typeface="Arial"/>
              </a:rPr>
              <a:t>原油先物価格</a:t>
            </a:r>
            <a:r>
              <a:rPr lang="en-US" altLang="ja-JP" sz="2800" b="1" i="0" dirty="0">
                <a:solidFill>
                  <a:schemeClr val="bg1"/>
                </a:solidFill>
                <a:effectLst/>
                <a:latin typeface="+mn-ea"/>
              </a:rPr>
              <a:t> </a:t>
            </a:r>
            <a:r>
              <a:rPr lang="en-US" altLang="ja-JP" sz="2800" dirty="0">
                <a:solidFill>
                  <a:schemeClr val="bg1"/>
                </a:solidFill>
                <a:latin typeface="+mn-ea"/>
                <a:cs typeface="Arial"/>
                <a:sym typeface="Arial"/>
              </a:rPr>
              <a:t>)</a:t>
            </a:r>
          </a:p>
          <a:p>
            <a:pPr marL="0" indent="0">
              <a:spcBef>
                <a:spcPts val="0"/>
              </a:spcBef>
              <a:buNone/>
            </a:pPr>
            <a:r>
              <a:rPr lang="ja-JP" altLang="en-US" sz="2800" dirty="0">
                <a:solidFill>
                  <a:schemeClr val="bg1"/>
                </a:solidFill>
                <a:latin typeface="+mn-ea"/>
                <a:cs typeface="Arial"/>
                <a:sym typeface="Arial"/>
              </a:rPr>
              <a:t>に中央値</a:t>
            </a:r>
            <a:r>
              <a:rPr lang="en-US" altLang="ja-JP" sz="2800" dirty="0">
                <a:solidFill>
                  <a:schemeClr val="bg1"/>
                </a:solidFill>
                <a:latin typeface="+mn-ea"/>
                <a:cs typeface="Arial"/>
                <a:sym typeface="Arial"/>
              </a:rPr>
              <a:t>or3</a:t>
            </a:r>
            <a:r>
              <a:rPr lang="ja-JP" altLang="en-US" sz="2800" dirty="0">
                <a:solidFill>
                  <a:schemeClr val="bg1"/>
                </a:solidFill>
                <a:latin typeface="+mn-ea"/>
                <a:cs typeface="Arial"/>
                <a:sym typeface="Arial"/>
              </a:rPr>
              <a:t>日間移動平均</a:t>
            </a:r>
            <a:r>
              <a:rPr lang="en-US" altLang="ja-JP" sz="2800" dirty="0">
                <a:solidFill>
                  <a:schemeClr val="bg1"/>
                </a:solidFill>
                <a:latin typeface="+mn-ea"/>
                <a:cs typeface="Arial"/>
                <a:sym typeface="Arial"/>
              </a:rPr>
              <a:t>or</a:t>
            </a:r>
          </a:p>
          <a:p>
            <a:pPr marL="0" indent="0">
              <a:spcBef>
                <a:spcPts val="0"/>
              </a:spcBef>
              <a:buNone/>
            </a:pPr>
            <a:r>
              <a:rPr lang="ja-JP" altLang="en-US" sz="2800" dirty="0">
                <a:solidFill>
                  <a:schemeClr val="bg1"/>
                </a:solidFill>
                <a:latin typeface="+mn-ea"/>
                <a:cs typeface="Arial"/>
                <a:sym typeface="Arial"/>
              </a:rPr>
              <a:t>直前値直後値を代入</a:t>
            </a:r>
            <a:endParaRPr lang="en-US" altLang="ja-JP" sz="2800" dirty="0">
              <a:solidFill>
                <a:schemeClr val="bg1"/>
              </a:solidFill>
              <a:latin typeface="+mn-ea"/>
            </a:endParaRPr>
          </a:p>
          <a:p>
            <a:pPr marL="0" indent="0">
              <a:spcBef>
                <a:spcPts val="0"/>
              </a:spcBef>
              <a:buNone/>
            </a:pPr>
            <a:endParaRPr lang="en-US" altLang="ja-JP" sz="2800"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sz="2400" dirty="0">
              <a:solidFill>
                <a:schemeClr val="bg1"/>
              </a:solidFill>
              <a:latin typeface="ＭＳ 明朝" panose="02020609040205080304" pitchFamily="17" charset="-128"/>
              <a:ea typeface="ＭＳ 明朝" panose="02020609040205080304" pitchFamily="17" charset="-128"/>
            </a:endParaRPr>
          </a:p>
        </p:txBody>
      </p:sp>
      <p:sp>
        <p:nvSpPr>
          <p:cNvPr id="43" name="テキスト ボックス 42">
            <a:extLst>
              <a:ext uri="{FF2B5EF4-FFF2-40B4-BE49-F238E27FC236}">
                <a16:creationId xmlns:a16="http://schemas.microsoft.com/office/drawing/2014/main" id="{B24B13A2-48CB-56B8-E5F6-B9682770CCD7}"/>
              </a:ext>
            </a:extLst>
          </p:cNvPr>
          <p:cNvSpPr txBox="1"/>
          <p:nvPr/>
        </p:nvSpPr>
        <p:spPr>
          <a:xfrm>
            <a:off x="403753" y="564059"/>
            <a:ext cx="1882247" cy="769441"/>
          </a:xfrm>
          <a:prstGeom prst="rect">
            <a:avLst/>
          </a:prstGeom>
          <a:noFill/>
        </p:spPr>
        <p:txBody>
          <a:bodyPr wrap="none" rtlCol="0">
            <a:spAutoFit/>
          </a:bodyPr>
          <a:lstStyle/>
          <a:p>
            <a:r>
              <a:rPr kumimoji="1" lang="ja-JP" altLang="en-US" sz="4400" b="1" dirty="0">
                <a:solidFill>
                  <a:srgbClr val="0070C0"/>
                </a:solidFill>
                <a:latin typeface="+mn-ea"/>
              </a:rPr>
              <a:t>前処理</a:t>
            </a:r>
          </a:p>
        </p:txBody>
      </p:sp>
      <p:sp>
        <p:nvSpPr>
          <p:cNvPr id="2" name="スライド番号プレースホルダー 1">
            <a:extLst>
              <a:ext uri="{FF2B5EF4-FFF2-40B4-BE49-F238E27FC236}">
                <a16:creationId xmlns:a16="http://schemas.microsoft.com/office/drawing/2014/main" id="{19DEE8DE-C5C4-2AC8-3063-DDAFDC07EDAB}"/>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47" name="Google Shape;407;p30">
            <a:extLst>
              <a:ext uri="{FF2B5EF4-FFF2-40B4-BE49-F238E27FC236}">
                <a16:creationId xmlns:a16="http://schemas.microsoft.com/office/drawing/2014/main" id="{3C42F315-9514-8AB4-C4C9-BE429457F40F}"/>
              </a:ext>
            </a:extLst>
          </p:cNvPr>
          <p:cNvSpPr/>
          <p:nvPr/>
        </p:nvSpPr>
        <p:spPr>
          <a:xfrm>
            <a:off x="5900792" y="723900"/>
            <a:ext cx="12006208" cy="716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226;p23">
            <a:extLst>
              <a:ext uri="{FF2B5EF4-FFF2-40B4-BE49-F238E27FC236}">
                <a16:creationId xmlns:a16="http://schemas.microsoft.com/office/drawing/2014/main" id="{C57B0CF7-9903-D7D7-76BA-2DC299D896CF}"/>
              </a:ext>
            </a:extLst>
          </p:cNvPr>
          <p:cNvSpPr txBox="1">
            <a:spLocks/>
          </p:cNvSpPr>
          <p:nvPr/>
        </p:nvSpPr>
        <p:spPr>
          <a:xfrm>
            <a:off x="8854180" y="876300"/>
            <a:ext cx="5176074" cy="62067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3200" dirty="0">
                <a:solidFill>
                  <a:schemeClr val="bg1"/>
                </a:solidFill>
                <a:latin typeface="游ゴシック" panose="020B0400000000000000" pitchFamily="50" charset="-128"/>
                <a:ea typeface="ＭＳ 明朝" panose="02020609040205080304" pitchFamily="17" charset="-128"/>
                <a:sym typeface="Wingdings" panose="05000000000000000000" pitchFamily="2" charset="2"/>
              </a:rPr>
              <a:t>データ</a:t>
            </a:r>
            <a:r>
              <a:rPr lang="ja-JP" altLang="en-US" sz="3200" dirty="0">
                <a:solidFill>
                  <a:schemeClr val="bg1"/>
                </a:solidFill>
                <a:latin typeface="+mn-ea"/>
                <a:sym typeface="Wingdings" panose="05000000000000000000" pitchFamily="2" charset="2"/>
              </a:rPr>
              <a:t>全行数</a:t>
            </a:r>
            <a:r>
              <a:rPr lang="ja-JP" altLang="en-US" dirty="0">
                <a:solidFill>
                  <a:schemeClr val="bg1"/>
                </a:solidFill>
                <a:latin typeface="游ゴシック" panose="020B0400000000000000" pitchFamily="50" charset="-128"/>
                <a:ea typeface="ＭＳ 明朝" panose="02020609040205080304" pitchFamily="17" charset="-128"/>
              </a:rPr>
              <a:t>：</a:t>
            </a:r>
            <a:r>
              <a:rPr lang="en-US" altLang="ja-JP" sz="2800" dirty="0">
                <a:solidFill>
                  <a:schemeClr val="tx2"/>
                </a:solidFill>
                <a:latin typeface="游ゴシック" panose="020B0400000000000000" pitchFamily="50" charset="-128"/>
                <a:ea typeface="游ゴシック" panose="020B0400000000000000" pitchFamily="50" charset="-128"/>
              </a:rPr>
              <a:t>3054348</a:t>
            </a:r>
            <a:endParaRPr lang="en-US" altLang="ja-JP" sz="2800" i="0" dirty="0">
              <a:solidFill>
                <a:schemeClr val="tx2"/>
              </a:solidFill>
              <a:effectLst/>
              <a:latin typeface="游ゴシック" panose="020B0400000000000000" pitchFamily="50" charset="-128"/>
              <a:ea typeface="游ゴシック" panose="020B0400000000000000" pitchFamily="50" charset="-128"/>
            </a:endParaRPr>
          </a:p>
          <a:p>
            <a:pPr marL="0" indent="0">
              <a:spcBef>
                <a:spcPts val="0"/>
              </a:spcBef>
              <a:buNone/>
            </a:pPr>
            <a:endParaRPr lang="en-US" altLang="ja-JP"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sz="2400" dirty="0">
              <a:solidFill>
                <a:schemeClr val="bg1"/>
              </a:solidFill>
              <a:latin typeface="ＭＳ 明朝" panose="02020609040205080304" pitchFamily="17" charset="-128"/>
              <a:ea typeface="ＭＳ 明朝" panose="02020609040205080304" pitchFamily="17" charset="-128"/>
            </a:endParaRPr>
          </a:p>
        </p:txBody>
      </p:sp>
      <p:sp>
        <p:nvSpPr>
          <p:cNvPr id="57" name="Google Shape;440;p31">
            <a:extLst>
              <a:ext uri="{FF2B5EF4-FFF2-40B4-BE49-F238E27FC236}">
                <a16:creationId xmlns:a16="http://schemas.microsoft.com/office/drawing/2014/main" id="{CADB0EF5-38C4-37BA-8A9D-50CDF3323B68}"/>
              </a:ext>
            </a:extLst>
          </p:cNvPr>
          <p:cNvSpPr/>
          <p:nvPr/>
        </p:nvSpPr>
        <p:spPr>
          <a:xfrm>
            <a:off x="13474470" y="5660089"/>
            <a:ext cx="2070330"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祝日種類</a:t>
            </a:r>
            <a:endParaRPr lang="ja-JP" altLang="en-US" sz="2400" b="1" i="0" u="none" strike="noStrike" cap="none" dirty="0">
              <a:solidFill>
                <a:srgbClr val="000000"/>
              </a:solidFill>
              <a:latin typeface="+mn-ea"/>
              <a:cs typeface="Arial"/>
              <a:sym typeface="Arial"/>
            </a:endParaRPr>
          </a:p>
        </p:txBody>
      </p:sp>
      <p:sp>
        <p:nvSpPr>
          <p:cNvPr id="56" name="Google Shape;226;p23">
            <a:extLst>
              <a:ext uri="{FF2B5EF4-FFF2-40B4-BE49-F238E27FC236}">
                <a16:creationId xmlns:a16="http://schemas.microsoft.com/office/drawing/2014/main" id="{552630F0-8FBE-1FB7-2206-27CFD2363DC6}"/>
              </a:ext>
            </a:extLst>
          </p:cNvPr>
          <p:cNvSpPr txBox="1">
            <a:spLocks/>
          </p:cNvSpPr>
          <p:nvPr/>
        </p:nvSpPr>
        <p:spPr>
          <a:xfrm>
            <a:off x="512158" y="4115335"/>
            <a:ext cx="3134457" cy="95491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Font typeface="Wingdings" panose="05000000000000000000" pitchFamily="2" charset="2"/>
              <a:buChar char="ü"/>
            </a:pPr>
            <a:r>
              <a:rPr lang="en-US" altLang="ja-JP" sz="2800" dirty="0">
                <a:solidFill>
                  <a:schemeClr val="bg1"/>
                </a:solidFill>
                <a:latin typeface="游ゴシック" panose="020B0400000000000000" pitchFamily="50" charset="-128"/>
                <a:ea typeface="游ゴシック" panose="020B0400000000000000" pitchFamily="50" charset="-128"/>
                <a:cs typeface="Arial"/>
                <a:sym typeface="Arial"/>
              </a:rPr>
              <a:t>PCA=11,12</a:t>
            </a:r>
          </a:p>
          <a:p>
            <a:pPr marL="0" indent="0">
              <a:spcBef>
                <a:spcPts val="0"/>
              </a:spcBef>
              <a:buNone/>
            </a:pPr>
            <a:br>
              <a:rPr lang="en-US" altLang="ja-JP" sz="2800" dirty="0">
                <a:solidFill>
                  <a:schemeClr val="bg1"/>
                </a:solidFill>
                <a:latin typeface="ＭＳ 明朝" panose="02020609040205080304" pitchFamily="17" charset="-128"/>
                <a:ea typeface="ＭＳ 明朝" panose="02020609040205080304" pitchFamily="17" charset="-128"/>
                <a:cs typeface="Arial"/>
                <a:sym typeface="Arial"/>
              </a:rPr>
            </a:br>
            <a:endParaRPr lang="en-US" altLang="ja-JP"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sz="2400" dirty="0">
              <a:solidFill>
                <a:schemeClr val="bg1"/>
              </a:solidFill>
              <a:latin typeface="ＭＳ 明朝" panose="02020609040205080304" pitchFamily="17" charset="-128"/>
              <a:ea typeface="ＭＳ 明朝" panose="02020609040205080304" pitchFamily="17" charset="-128"/>
            </a:endParaRPr>
          </a:p>
        </p:txBody>
      </p:sp>
      <p:sp>
        <p:nvSpPr>
          <p:cNvPr id="58" name="Google Shape;226;p23">
            <a:extLst>
              <a:ext uri="{FF2B5EF4-FFF2-40B4-BE49-F238E27FC236}">
                <a16:creationId xmlns:a16="http://schemas.microsoft.com/office/drawing/2014/main" id="{A2A9947D-8F00-2C31-34ED-2A32C7A1ADFE}"/>
              </a:ext>
            </a:extLst>
          </p:cNvPr>
          <p:cNvSpPr txBox="1">
            <a:spLocks/>
          </p:cNvSpPr>
          <p:nvPr/>
        </p:nvSpPr>
        <p:spPr>
          <a:xfrm>
            <a:off x="8153400" y="8444716"/>
            <a:ext cx="5241139" cy="1499136"/>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i="0" u="none" strike="noStrike" cap="none" dirty="0">
                <a:solidFill>
                  <a:schemeClr val="bg1"/>
                </a:solidFill>
                <a:latin typeface="游ゴシック" panose="020B0400000000000000" pitchFamily="50" charset="-128"/>
                <a:ea typeface="ＭＳ 明朝" panose="02020609040205080304" pitchFamily="17" charset="-128"/>
                <a:cs typeface="Arial"/>
                <a:sym typeface="Arial"/>
              </a:rPr>
              <a:t>・</a:t>
            </a:r>
            <a:r>
              <a:rPr lang="ja-JP" altLang="en-US" sz="2800" b="1" i="0" u="none" strike="noStrike" cap="none" dirty="0">
                <a:solidFill>
                  <a:schemeClr val="bg1"/>
                </a:solidFill>
                <a:latin typeface="+mn-ea"/>
                <a:cs typeface="Arial"/>
                <a:sym typeface="Arial"/>
              </a:rPr>
              <a:t>店舗種別　</a:t>
            </a:r>
            <a:r>
              <a:rPr lang="en-US" altLang="ja-JP" sz="2800" i="0" dirty="0">
                <a:solidFill>
                  <a:schemeClr val="tx2"/>
                </a:solidFill>
                <a:effectLst/>
                <a:latin typeface="+mn-ea"/>
              </a:rPr>
              <a:t>249117</a:t>
            </a:r>
          </a:p>
          <a:p>
            <a:pPr marL="0" indent="0">
              <a:spcBef>
                <a:spcPts val="0"/>
              </a:spcBef>
              <a:buNone/>
            </a:pPr>
            <a:r>
              <a:rPr lang="ja-JP" altLang="en-US" sz="2800" b="1" i="0" u="none" strike="noStrike" cap="none" dirty="0">
                <a:solidFill>
                  <a:schemeClr val="bg1"/>
                </a:solidFill>
                <a:latin typeface="+mn-ea"/>
                <a:cs typeface="Arial"/>
                <a:sym typeface="Arial"/>
              </a:rPr>
              <a:t>・</a:t>
            </a:r>
            <a:r>
              <a:rPr lang="en-US" altLang="ja-JP" sz="2800" b="1" i="0" u="none" strike="noStrike" cap="none" dirty="0">
                <a:solidFill>
                  <a:schemeClr val="bg1"/>
                </a:solidFill>
                <a:latin typeface="+mn-ea"/>
                <a:cs typeface="Arial"/>
                <a:sym typeface="Arial"/>
              </a:rPr>
              <a:t>WTI</a:t>
            </a:r>
            <a:r>
              <a:rPr lang="ja-JP" altLang="en-US" sz="2800" b="1" i="0" u="none" strike="noStrike" cap="none" dirty="0">
                <a:solidFill>
                  <a:schemeClr val="bg1"/>
                </a:solidFill>
                <a:latin typeface="+mn-ea"/>
                <a:cs typeface="Arial"/>
                <a:sym typeface="Arial"/>
              </a:rPr>
              <a:t>原油先物価格</a:t>
            </a:r>
            <a:r>
              <a:rPr lang="en-US" altLang="ja-JP" sz="2800" b="1" i="0" dirty="0">
                <a:solidFill>
                  <a:schemeClr val="bg1"/>
                </a:solidFill>
                <a:effectLst/>
                <a:latin typeface="+mn-ea"/>
              </a:rPr>
              <a:t> </a:t>
            </a:r>
            <a:r>
              <a:rPr lang="en-US" altLang="ja-JP" sz="2800" i="0" dirty="0">
                <a:solidFill>
                  <a:schemeClr val="tx2"/>
                </a:solidFill>
                <a:effectLst/>
                <a:latin typeface="+mn-ea"/>
              </a:rPr>
              <a:t>955152</a:t>
            </a:r>
          </a:p>
          <a:p>
            <a:pPr marL="0" indent="0">
              <a:spcBef>
                <a:spcPts val="0"/>
              </a:spcBef>
              <a:buNone/>
            </a:pPr>
            <a:r>
              <a:rPr lang="ja-JP" altLang="en-US" sz="2800" b="1" i="0" u="none" strike="noStrike" cap="none" dirty="0">
                <a:solidFill>
                  <a:schemeClr val="bg1"/>
                </a:solidFill>
                <a:latin typeface="+mn-ea"/>
                <a:cs typeface="Arial"/>
                <a:sym typeface="Arial"/>
              </a:rPr>
              <a:t>・祝日種類　</a:t>
            </a:r>
            <a:r>
              <a:rPr lang="en-US" altLang="ja-JP" sz="2800" i="0" dirty="0">
                <a:solidFill>
                  <a:schemeClr val="tx2"/>
                </a:solidFill>
                <a:effectLst/>
                <a:latin typeface="+mn-ea"/>
              </a:rPr>
              <a:t>2551824</a:t>
            </a:r>
          </a:p>
          <a:p>
            <a:pPr marL="0" indent="0">
              <a:spcBef>
                <a:spcPts val="0"/>
              </a:spcBef>
              <a:buNone/>
            </a:pPr>
            <a:endParaRPr lang="en-US" altLang="ja-JP"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sz="2400" dirty="0">
              <a:solidFill>
                <a:schemeClr val="bg1"/>
              </a:solidFill>
              <a:latin typeface="ＭＳ 明朝" panose="02020609040205080304" pitchFamily="17" charset="-128"/>
              <a:ea typeface="ＭＳ 明朝" panose="02020609040205080304" pitchFamily="17" charset="-128"/>
            </a:endParaRPr>
          </a:p>
        </p:txBody>
      </p:sp>
      <p:sp>
        <p:nvSpPr>
          <p:cNvPr id="59" name="Google Shape;226;p23">
            <a:extLst>
              <a:ext uri="{FF2B5EF4-FFF2-40B4-BE49-F238E27FC236}">
                <a16:creationId xmlns:a16="http://schemas.microsoft.com/office/drawing/2014/main" id="{926D06FE-6AC4-DDDB-A8F5-8A2F31029038}"/>
              </a:ext>
            </a:extLst>
          </p:cNvPr>
          <p:cNvSpPr txBox="1">
            <a:spLocks/>
          </p:cNvSpPr>
          <p:nvPr/>
        </p:nvSpPr>
        <p:spPr>
          <a:xfrm>
            <a:off x="12877800" y="8291504"/>
            <a:ext cx="4976776" cy="195683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i="0" u="none" strike="noStrike" cap="none" dirty="0">
                <a:solidFill>
                  <a:srgbClr val="FFFFFF"/>
                </a:solidFill>
                <a:latin typeface="ＭＳ 明朝" panose="02020609040205080304" pitchFamily="17" charset="-128"/>
                <a:ea typeface="ＭＳ 明朝" panose="02020609040205080304" pitchFamily="17" charset="-128"/>
                <a:cs typeface="Arial"/>
                <a:sym typeface="Arial"/>
              </a:rPr>
              <a:t>・</a:t>
            </a:r>
            <a:r>
              <a:rPr lang="ja-JP" altLang="en-US" sz="2800" b="1" i="0" u="none" strike="noStrike" cap="none" dirty="0">
                <a:solidFill>
                  <a:srgbClr val="FFFFFF"/>
                </a:solidFill>
                <a:latin typeface="+mn-ea"/>
                <a:cs typeface="Arial"/>
                <a:sym typeface="Arial"/>
              </a:rPr>
              <a:t>適合範囲</a:t>
            </a:r>
            <a:r>
              <a:rPr lang="en-US" altLang="ja-JP" sz="2800" i="0" dirty="0">
                <a:solidFill>
                  <a:schemeClr val="tx2"/>
                </a:solidFill>
                <a:effectLst/>
                <a:latin typeface="+mn-ea"/>
              </a:rPr>
              <a:t> 2551824</a:t>
            </a:r>
          </a:p>
          <a:p>
            <a:pPr marL="0" indent="0">
              <a:spcBef>
                <a:spcPts val="0"/>
              </a:spcBef>
              <a:buNone/>
            </a:pPr>
            <a:r>
              <a:rPr lang="ja-JP" altLang="en-US" sz="2800" b="1" i="0" u="none" strike="noStrike" cap="none" dirty="0">
                <a:solidFill>
                  <a:srgbClr val="FFFFFF"/>
                </a:solidFill>
                <a:latin typeface="+mn-ea"/>
                <a:cs typeface="Arial"/>
                <a:sym typeface="Arial"/>
              </a:rPr>
              <a:t>・適合範囲名</a:t>
            </a:r>
            <a:r>
              <a:rPr lang="ja-JP" altLang="en-US" sz="2800" b="1" dirty="0">
                <a:solidFill>
                  <a:srgbClr val="000000"/>
                </a:solidFill>
                <a:latin typeface="+mn-ea"/>
                <a:cs typeface="Arial"/>
                <a:sym typeface="Arial"/>
              </a:rPr>
              <a:t>　</a:t>
            </a:r>
            <a:r>
              <a:rPr lang="en-US" altLang="ja-JP" sz="2800" i="0" dirty="0">
                <a:solidFill>
                  <a:schemeClr val="tx2"/>
                </a:solidFill>
                <a:effectLst/>
                <a:latin typeface="+mn-ea"/>
              </a:rPr>
              <a:t>2551824</a:t>
            </a:r>
          </a:p>
          <a:p>
            <a:pPr marL="0" indent="0">
              <a:spcBef>
                <a:spcPts val="0"/>
              </a:spcBef>
              <a:buNone/>
            </a:pPr>
            <a:r>
              <a:rPr lang="ja-JP" altLang="en-US" sz="2800" b="1" i="0" u="none" strike="noStrike" cap="none" dirty="0">
                <a:solidFill>
                  <a:srgbClr val="FFFFFF"/>
                </a:solidFill>
                <a:latin typeface="+mn-ea"/>
                <a:cs typeface="Arial"/>
                <a:sym typeface="Arial"/>
              </a:rPr>
              <a:t>・説明</a:t>
            </a:r>
            <a:r>
              <a:rPr lang="ja-JP" altLang="en-US" sz="2800" b="1" dirty="0">
                <a:solidFill>
                  <a:srgbClr val="000000"/>
                </a:solidFill>
                <a:latin typeface="+mn-ea"/>
                <a:cs typeface="Arial"/>
                <a:sym typeface="Arial"/>
              </a:rPr>
              <a:t>　</a:t>
            </a:r>
            <a:r>
              <a:rPr lang="en-US" altLang="ja-JP" sz="2800" i="0" dirty="0">
                <a:solidFill>
                  <a:schemeClr val="tx2"/>
                </a:solidFill>
                <a:effectLst/>
                <a:latin typeface="+mn-ea"/>
              </a:rPr>
              <a:t>2551824 </a:t>
            </a:r>
          </a:p>
          <a:p>
            <a:pPr marL="0" indent="0">
              <a:spcBef>
                <a:spcPts val="0"/>
              </a:spcBef>
              <a:buNone/>
            </a:pPr>
            <a:r>
              <a:rPr lang="ja-JP" altLang="en-US" sz="2800" b="1" i="0" u="none" strike="noStrike" cap="none" dirty="0">
                <a:solidFill>
                  <a:schemeClr val="bg1"/>
                </a:solidFill>
                <a:latin typeface="+mn-ea"/>
                <a:cs typeface="Arial"/>
                <a:sym typeface="Arial"/>
              </a:rPr>
              <a:t>・政府都合の休日</a:t>
            </a:r>
            <a:r>
              <a:rPr lang="ja-JP" altLang="en-US" sz="2800" b="1" dirty="0">
                <a:solidFill>
                  <a:schemeClr val="bg1"/>
                </a:solidFill>
                <a:latin typeface="+mn-ea"/>
                <a:cs typeface="Arial"/>
                <a:sym typeface="Arial"/>
              </a:rPr>
              <a:t>　</a:t>
            </a:r>
            <a:r>
              <a:rPr lang="en-US" altLang="ja-JP" sz="2800" i="0" dirty="0">
                <a:solidFill>
                  <a:schemeClr val="tx2"/>
                </a:solidFill>
                <a:effectLst/>
                <a:latin typeface="+mn-ea"/>
              </a:rPr>
              <a:t>2551824</a:t>
            </a:r>
            <a:endParaRPr lang="en-US" altLang="ja-JP" sz="2800" dirty="0">
              <a:solidFill>
                <a:schemeClr val="tx2"/>
              </a:solidFill>
              <a:latin typeface="+mn-ea"/>
            </a:endParaRPr>
          </a:p>
          <a:p>
            <a:pPr marL="0" indent="0">
              <a:spcBef>
                <a:spcPts val="0"/>
              </a:spcBef>
              <a:buNone/>
            </a:pPr>
            <a:endParaRPr lang="en-US" altLang="ja-JP" dirty="0">
              <a:solidFill>
                <a:schemeClr val="bg1"/>
              </a:solidFill>
              <a:latin typeface="ＭＳ 明朝" panose="02020609040205080304" pitchFamily="17" charset="-128"/>
              <a:ea typeface="ＭＳ 明朝" panose="02020609040205080304" pitchFamily="17" charset="-128"/>
            </a:endParaRPr>
          </a:p>
          <a:p>
            <a:pPr marL="0" indent="0">
              <a:spcBef>
                <a:spcPts val="0"/>
              </a:spcBef>
              <a:buNone/>
            </a:pPr>
            <a:endParaRPr lang="en-US" altLang="ja-JP" sz="2400" dirty="0">
              <a:solidFill>
                <a:schemeClr val="bg1"/>
              </a:solidFill>
              <a:latin typeface="ＭＳ 明朝" panose="02020609040205080304" pitchFamily="17" charset="-128"/>
              <a:ea typeface="ＭＳ 明朝" panose="02020609040205080304" pitchFamily="17" charset="-128"/>
            </a:endParaRPr>
          </a:p>
        </p:txBody>
      </p:sp>
      <p:sp>
        <p:nvSpPr>
          <p:cNvPr id="60" name="Google Shape;407;p30">
            <a:extLst>
              <a:ext uri="{FF2B5EF4-FFF2-40B4-BE49-F238E27FC236}">
                <a16:creationId xmlns:a16="http://schemas.microsoft.com/office/drawing/2014/main" id="{844624EC-183E-105E-5317-9EC184EC2656}"/>
              </a:ext>
            </a:extLst>
          </p:cNvPr>
          <p:cNvSpPr/>
          <p:nvPr/>
        </p:nvSpPr>
        <p:spPr>
          <a:xfrm>
            <a:off x="5900792" y="8215868"/>
            <a:ext cx="12006208" cy="195683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Freeform 10">
            <a:extLst>
              <a:ext uri="{FF2B5EF4-FFF2-40B4-BE49-F238E27FC236}">
                <a16:creationId xmlns:a16="http://schemas.microsoft.com/office/drawing/2014/main" id="{24A5E9BF-4030-EFE2-4049-400D9DB17274}"/>
              </a:ext>
            </a:extLst>
          </p:cNvPr>
          <p:cNvSpPr/>
          <p:nvPr/>
        </p:nvSpPr>
        <p:spPr>
          <a:xfrm>
            <a:off x="6019800" y="8408401"/>
            <a:ext cx="2217794" cy="697499"/>
          </a:xfrm>
          <a:prstGeom prst="roundRect">
            <a:avLst/>
          </a:prstGeom>
          <a:solidFill>
            <a:srgbClr val="6CE5E8"/>
          </a:solidFill>
          <a:ln w="28575">
            <a:solidFill>
              <a:schemeClr val="accent1"/>
            </a:solidFill>
          </a:ln>
        </p:spPr>
        <p:txBody>
          <a:bodyPr anchor="ctr"/>
          <a:lstStyle/>
          <a:p>
            <a:pPr algn="ctr"/>
            <a:r>
              <a:rPr lang="ja-JP" altLang="en-US" sz="3200" dirty="0">
                <a:solidFill>
                  <a:schemeClr val="bg1"/>
                </a:solidFill>
                <a:latin typeface="+mn-ea"/>
              </a:rPr>
              <a:t>欠損値数</a:t>
            </a:r>
          </a:p>
        </p:txBody>
      </p:sp>
      <p:pic>
        <p:nvPicPr>
          <p:cNvPr id="6" name="図 5">
            <a:extLst>
              <a:ext uri="{FF2B5EF4-FFF2-40B4-BE49-F238E27FC236}">
                <a16:creationId xmlns:a16="http://schemas.microsoft.com/office/drawing/2014/main" id="{A65C3723-7546-AE83-E4E1-EA7D4075D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9" y="6108630"/>
            <a:ext cx="5886832" cy="3985876"/>
          </a:xfrm>
          <a:prstGeom prst="rect">
            <a:avLst/>
          </a:prstGeom>
        </p:spPr>
      </p:pic>
      <p:cxnSp>
        <p:nvCxnSpPr>
          <p:cNvPr id="62" name="Google Shape;414;p30">
            <a:extLst>
              <a:ext uri="{FF2B5EF4-FFF2-40B4-BE49-F238E27FC236}">
                <a16:creationId xmlns:a16="http://schemas.microsoft.com/office/drawing/2014/main" id="{366B66A9-E4B7-70AF-4337-0F1960C91870}"/>
              </a:ext>
            </a:extLst>
          </p:cNvPr>
          <p:cNvCxnSpPr>
            <a:cxnSpLocks/>
          </p:cNvCxnSpPr>
          <p:nvPr/>
        </p:nvCxnSpPr>
        <p:spPr>
          <a:xfrm flipV="1">
            <a:off x="3581400" y="5905500"/>
            <a:ext cx="0" cy="3694241"/>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Google Shape;414;p30">
            <a:extLst>
              <a:ext uri="{FF2B5EF4-FFF2-40B4-BE49-F238E27FC236}">
                <a16:creationId xmlns:a16="http://schemas.microsoft.com/office/drawing/2014/main" id="{25D1D022-0DF5-B4CF-F88A-2CF69B673762}"/>
              </a:ext>
            </a:extLst>
          </p:cNvPr>
          <p:cNvCxnSpPr>
            <a:cxnSpLocks/>
          </p:cNvCxnSpPr>
          <p:nvPr/>
        </p:nvCxnSpPr>
        <p:spPr>
          <a:xfrm flipV="1">
            <a:off x="3810000" y="5905500"/>
            <a:ext cx="0" cy="3694241"/>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67" name="Google Shape;226;p23">
            <a:extLst>
              <a:ext uri="{FF2B5EF4-FFF2-40B4-BE49-F238E27FC236}">
                <a16:creationId xmlns:a16="http://schemas.microsoft.com/office/drawing/2014/main" id="{C0368688-9928-A771-5605-6DF43A3881DB}"/>
              </a:ext>
            </a:extLst>
          </p:cNvPr>
          <p:cNvSpPr txBox="1">
            <a:spLocks/>
          </p:cNvSpPr>
          <p:nvPr/>
        </p:nvSpPr>
        <p:spPr>
          <a:xfrm>
            <a:off x="3266344" y="5458794"/>
            <a:ext cx="1229456" cy="675306"/>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ja-JP" sz="2400" dirty="0">
                <a:solidFill>
                  <a:schemeClr val="bg1"/>
                </a:solidFill>
                <a:latin typeface="游ゴシック" panose="020B0400000000000000" pitchFamily="50" charset="-128"/>
                <a:ea typeface="游ゴシック" panose="020B0400000000000000" pitchFamily="50" charset="-128"/>
                <a:cs typeface="Arial"/>
                <a:sym typeface="Arial"/>
              </a:rPr>
              <a:t>11,12</a:t>
            </a:r>
            <a:endParaRPr lang="en-US" altLang="ja-JP" sz="2400" dirty="0">
              <a:solidFill>
                <a:schemeClr val="bg1"/>
              </a:solidFill>
              <a:latin typeface="游ゴシック" panose="020B0400000000000000" pitchFamily="50" charset="-128"/>
              <a:ea typeface="游ゴシック" panose="020B0400000000000000" pitchFamily="50" charset="-128"/>
            </a:endParaRPr>
          </a:p>
        </p:txBody>
      </p:sp>
      <p:grpSp>
        <p:nvGrpSpPr>
          <p:cNvPr id="69" name="Group 9">
            <a:extLst>
              <a:ext uri="{FF2B5EF4-FFF2-40B4-BE49-F238E27FC236}">
                <a16:creationId xmlns:a16="http://schemas.microsoft.com/office/drawing/2014/main" id="{ECC3B959-5164-B58A-38FE-A4BE25EC8CBA}"/>
              </a:ext>
            </a:extLst>
          </p:cNvPr>
          <p:cNvGrpSpPr/>
          <p:nvPr/>
        </p:nvGrpSpPr>
        <p:grpSpPr>
          <a:xfrm>
            <a:off x="200875" y="5337276"/>
            <a:ext cx="3075725" cy="644424"/>
            <a:chOff x="0" y="0"/>
            <a:chExt cx="7272563" cy="1913890"/>
          </a:xfrm>
        </p:grpSpPr>
        <p:sp>
          <p:nvSpPr>
            <p:cNvPr id="73" name="Freeform 10">
              <a:extLst>
                <a:ext uri="{FF2B5EF4-FFF2-40B4-BE49-F238E27FC236}">
                  <a16:creationId xmlns:a16="http://schemas.microsoft.com/office/drawing/2014/main" id="{46F9A1D0-1DEF-F29A-EEFE-67CDED3BBC1E}"/>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54B6BF"/>
            </a:solidFill>
            <a:ln w="28575">
              <a:solidFill>
                <a:schemeClr val="accent1"/>
              </a:solidFill>
            </a:ln>
          </p:spPr>
        </p:sp>
      </p:grpSp>
      <p:sp>
        <p:nvSpPr>
          <p:cNvPr id="68" name="Google Shape;226;p23">
            <a:extLst>
              <a:ext uri="{FF2B5EF4-FFF2-40B4-BE49-F238E27FC236}">
                <a16:creationId xmlns:a16="http://schemas.microsoft.com/office/drawing/2014/main" id="{009F0E07-25CB-76DC-42E5-0EA53B5FD956}"/>
              </a:ext>
            </a:extLst>
          </p:cNvPr>
          <p:cNvSpPr txBox="1">
            <a:spLocks/>
          </p:cNvSpPr>
          <p:nvPr/>
        </p:nvSpPr>
        <p:spPr>
          <a:xfrm>
            <a:off x="328106" y="5216747"/>
            <a:ext cx="3100894" cy="84115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ja-JP" b="0" dirty="0">
                <a:solidFill>
                  <a:schemeClr val="bg1"/>
                </a:solidFill>
                <a:effectLst/>
                <a:latin typeface="游ゴシック" panose="020B0400000000000000" pitchFamily="50" charset="-128"/>
                <a:ea typeface="游ゴシック" panose="020B0400000000000000" pitchFamily="50" charset="-128"/>
              </a:rPr>
              <a:t>PCA</a:t>
            </a:r>
            <a:r>
              <a:rPr lang="ja-JP" altLang="en-US" b="0" dirty="0">
                <a:solidFill>
                  <a:schemeClr val="bg1"/>
                </a:solidFill>
                <a:effectLst/>
                <a:latin typeface="游ゴシック" panose="020B0400000000000000" pitchFamily="50" charset="-128"/>
              </a:rPr>
              <a:t>累積寄与率</a:t>
            </a:r>
            <a:endParaRPr lang="en-US" altLang="ja-JP" b="0" dirty="0">
              <a:solidFill>
                <a:schemeClr val="bg1"/>
              </a:solidFill>
              <a:effectLst/>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E1F52CC0-EF62-F48B-7D31-EF335A80E7F3}"/>
              </a:ext>
            </a:extLst>
          </p:cNvPr>
          <p:cNvSpPr txBox="1"/>
          <p:nvPr/>
        </p:nvSpPr>
        <p:spPr>
          <a:xfrm>
            <a:off x="688062" y="4610100"/>
            <a:ext cx="4520789" cy="461665"/>
          </a:xfrm>
          <a:prstGeom prst="rect">
            <a:avLst/>
          </a:prstGeom>
          <a:noFill/>
        </p:spPr>
        <p:txBody>
          <a:bodyPr wrap="none" rtlCol="0">
            <a:spAutoFit/>
          </a:bodyPr>
          <a:lstStyle/>
          <a:p>
            <a:r>
              <a:rPr kumimoji="1" lang="en-US" altLang="ja-JP" sz="2400" dirty="0">
                <a:solidFill>
                  <a:schemeClr val="bg1"/>
                </a:solidFill>
                <a:latin typeface="+mn-ea"/>
              </a:rPr>
              <a:t>(</a:t>
            </a:r>
            <a:r>
              <a:rPr kumimoji="1" lang="ja-JP" altLang="en-US" sz="2400" dirty="0">
                <a:solidFill>
                  <a:schemeClr val="bg1"/>
                </a:solidFill>
                <a:latin typeface="+mn-ea"/>
              </a:rPr>
              <a:t>分散</a:t>
            </a:r>
            <a:r>
              <a:rPr kumimoji="1" lang="en-US" altLang="ja-JP" sz="2400" dirty="0">
                <a:solidFill>
                  <a:schemeClr val="bg1"/>
                </a:solidFill>
                <a:latin typeface="+mn-ea"/>
              </a:rPr>
              <a:t>90%</a:t>
            </a:r>
            <a:r>
              <a:rPr kumimoji="1" lang="ja-JP" altLang="en-US" sz="2400" dirty="0">
                <a:solidFill>
                  <a:schemeClr val="bg1"/>
                </a:solidFill>
                <a:latin typeface="+mn-ea"/>
              </a:rPr>
              <a:t>保持に必要次元数</a:t>
            </a:r>
            <a:r>
              <a:rPr kumimoji="1" lang="en-US" altLang="ja-JP" sz="2400" dirty="0">
                <a:solidFill>
                  <a:schemeClr val="bg1"/>
                </a:solidFill>
                <a:latin typeface="+mn-ea"/>
              </a:rPr>
              <a:t>:10)</a:t>
            </a:r>
            <a:endParaRPr kumimoji="1" lang="ja-JP" altLang="en-US" sz="2400" dirty="0">
              <a:solidFill>
                <a:schemeClr val="bg1"/>
              </a:solidFill>
              <a:latin typeface="+mn-ea"/>
            </a:endParaRPr>
          </a:p>
        </p:txBody>
      </p:sp>
      <p:sp>
        <p:nvSpPr>
          <p:cNvPr id="74" name="Google Shape;437;p31">
            <a:extLst>
              <a:ext uri="{FF2B5EF4-FFF2-40B4-BE49-F238E27FC236}">
                <a16:creationId xmlns:a16="http://schemas.microsoft.com/office/drawing/2014/main" id="{22C7DFED-BCC1-FD9A-8268-13C250FB8BD9}"/>
              </a:ext>
            </a:extLst>
          </p:cNvPr>
          <p:cNvSpPr/>
          <p:nvPr/>
        </p:nvSpPr>
        <p:spPr>
          <a:xfrm>
            <a:off x="14173200" y="6438900"/>
            <a:ext cx="378493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1"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WTI</a:t>
            </a:r>
            <a:r>
              <a:rPr lang="ja-JP" altLang="en-US" sz="2400" b="1" i="0" u="none" strike="noStrike" cap="none" dirty="0">
                <a:solidFill>
                  <a:schemeClr val="bg1"/>
                </a:solidFill>
                <a:latin typeface="+mn-ea"/>
                <a:cs typeface="Arial"/>
                <a:sym typeface="Arial"/>
              </a:rPr>
              <a:t>原油先物</a:t>
            </a:r>
            <a:r>
              <a:rPr lang="ja-JP" altLang="en-US" sz="2400" b="1" i="0" u="none" strike="noStrike" cap="none" dirty="0">
                <a:solidFill>
                  <a:schemeClr val="bg1"/>
                </a:solidFill>
                <a:latin typeface="游ゴシック" panose="020B0400000000000000" pitchFamily="50" charset="-128"/>
                <a:ea typeface="ＭＳ 明朝" panose="02020609040205080304" pitchFamily="17" charset="-128"/>
                <a:cs typeface="Arial"/>
                <a:sym typeface="Arial"/>
              </a:rPr>
              <a:t>価格３日間移動平均</a:t>
            </a:r>
          </a:p>
        </p:txBody>
      </p:sp>
      <p:sp>
        <p:nvSpPr>
          <p:cNvPr id="7" name="Google Shape;437;p31">
            <a:extLst>
              <a:ext uri="{FF2B5EF4-FFF2-40B4-BE49-F238E27FC236}">
                <a16:creationId xmlns:a16="http://schemas.microsoft.com/office/drawing/2014/main" id="{EF993192-6EEB-0420-0CD4-192D3925BDF2}"/>
              </a:ext>
            </a:extLst>
          </p:cNvPr>
          <p:cNvSpPr/>
          <p:nvPr/>
        </p:nvSpPr>
        <p:spPr>
          <a:xfrm>
            <a:off x="10362088" y="7170000"/>
            <a:ext cx="378493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年初から２８日毎のカウント</a:t>
            </a:r>
          </a:p>
        </p:txBody>
      </p:sp>
      <p:sp>
        <p:nvSpPr>
          <p:cNvPr id="8" name="Google Shape;437;p31">
            <a:extLst>
              <a:ext uri="{FF2B5EF4-FFF2-40B4-BE49-F238E27FC236}">
                <a16:creationId xmlns:a16="http://schemas.microsoft.com/office/drawing/2014/main" id="{60102A02-1354-2972-972E-828B88E49DC4}"/>
              </a:ext>
            </a:extLst>
          </p:cNvPr>
          <p:cNvSpPr/>
          <p:nvPr/>
        </p:nvSpPr>
        <p:spPr>
          <a:xfrm>
            <a:off x="10354008" y="6445039"/>
            <a:ext cx="3784938" cy="716700"/>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年初から１４日毎のカウント</a:t>
            </a:r>
          </a:p>
        </p:txBody>
      </p:sp>
    </p:spTree>
    <p:extLst>
      <p:ext uri="{BB962C8B-B14F-4D97-AF65-F5344CB8AC3E}">
        <p14:creationId xmlns:p14="http://schemas.microsoft.com/office/powerpoint/2010/main" val="243537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59050" y="-3706281"/>
            <a:ext cx="9698562" cy="18364201"/>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精度（回帰）</a:t>
            </a:r>
            <a:endParaRPr lang="ja-JP" altLang="en-US" sz="3600" dirty="0">
              <a:solidFill>
                <a:schemeClr val="bg1"/>
              </a:solidFill>
            </a:endParaRPr>
          </a:p>
        </p:txBody>
      </p:sp>
      <p:grpSp>
        <p:nvGrpSpPr>
          <p:cNvPr id="23" name="Group 2">
            <a:extLst>
              <a:ext uri="{FF2B5EF4-FFF2-40B4-BE49-F238E27FC236}">
                <a16:creationId xmlns:a16="http://schemas.microsoft.com/office/drawing/2014/main" id="{EAFA5CEE-FC5D-C3A6-A165-BD509352523A}"/>
              </a:ext>
            </a:extLst>
          </p:cNvPr>
          <p:cNvGrpSpPr/>
          <p:nvPr/>
        </p:nvGrpSpPr>
        <p:grpSpPr>
          <a:xfrm>
            <a:off x="228601" y="1104900"/>
            <a:ext cx="5837458" cy="8991597"/>
            <a:chOff x="0" y="0"/>
            <a:chExt cx="17789934" cy="14293296"/>
          </a:xfrm>
        </p:grpSpPr>
        <p:sp>
          <p:nvSpPr>
            <p:cNvPr id="24" name="Freeform 3">
              <a:extLst>
                <a:ext uri="{FF2B5EF4-FFF2-40B4-BE49-F238E27FC236}">
                  <a16:creationId xmlns:a16="http://schemas.microsoft.com/office/drawing/2014/main" id="{48F722CF-637C-BA75-8816-3C4748841ECF}"/>
                </a:ext>
              </a:extLst>
            </p:cNvPr>
            <p:cNvSpPr/>
            <p:nvPr/>
          </p:nvSpPr>
          <p:spPr>
            <a:xfrm>
              <a:off x="0" y="0"/>
              <a:ext cx="17789934" cy="14293295"/>
            </a:xfrm>
            <a:custGeom>
              <a:avLst/>
              <a:gdLst/>
              <a:ahLst/>
              <a:cxnLst/>
              <a:rect l="l" t="t" r="r" b="b"/>
              <a:pathLst>
                <a:path w="17789934" h="14293295">
                  <a:moveTo>
                    <a:pt x="0" y="0"/>
                  </a:moveTo>
                  <a:lnTo>
                    <a:pt x="0" y="14293295"/>
                  </a:lnTo>
                  <a:lnTo>
                    <a:pt x="17789934" y="14293295"/>
                  </a:lnTo>
                  <a:lnTo>
                    <a:pt x="17789934" y="0"/>
                  </a:lnTo>
                  <a:lnTo>
                    <a:pt x="0" y="0"/>
                  </a:lnTo>
                  <a:close/>
                  <a:moveTo>
                    <a:pt x="17728974" y="14232336"/>
                  </a:moveTo>
                  <a:lnTo>
                    <a:pt x="59690" y="14232336"/>
                  </a:lnTo>
                  <a:lnTo>
                    <a:pt x="59690" y="59690"/>
                  </a:lnTo>
                  <a:lnTo>
                    <a:pt x="17728974" y="59690"/>
                  </a:lnTo>
                  <a:lnTo>
                    <a:pt x="17728974" y="14232336"/>
                  </a:lnTo>
                  <a:close/>
                </a:path>
              </a:pathLst>
            </a:custGeom>
            <a:solidFill>
              <a:srgbClr val="006BCB"/>
            </a:solidFill>
          </p:spPr>
        </p:sp>
      </p:grpSp>
      <p:sp>
        <p:nvSpPr>
          <p:cNvPr id="28" name="Freeform 5">
            <a:extLst>
              <a:ext uri="{FF2B5EF4-FFF2-40B4-BE49-F238E27FC236}">
                <a16:creationId xmlns:a16="http://schemas.microsoft.com/office/drawing/2014/main" id="{3A46C2DB-9FAE-857F-15BD-9CB338751F2A}"/>
              </a:ext>
            </a:extLst>
          </p:cNvPr>
          <p:cNvSpPr/>
          <p:nvPr/>
        </p:nvSpPr>
        <p:spPr>
          <a:xfrm>
            <a:off x="1524001" y="720084"/>
            <a:ext cx="3104854" cy="861715"/>
          </a:xfrm>
          <a:custGeom>
            <a:avLst/>
            <a:gdLst/>
            <a:ahLst/>
            <a:cxnLst/>
            <a:rect l="l" t="t" r="r" b="b"/>
            <a:pathLst>
              <a:path w="1732669" h="405012">
                <a:moveTo>
                  <a:pt x="0" y="0"/>
                </a:moveTo>
                <a:lnTo>
                  <a:pt x="1732669" y="0"/>
                </a:lnTo>
                <a:lnTo>
                  <a:pt x="1732669" y="405012"/>
                </a:lnTo>
                <a:lnTo>
                  <a:pt x="0" y="405012"/>
                </a:lnTo>
                <a:close/>
              </a:path>
            </a:pathLst>
          </a:custGeom>
          <a:solidFill>
            <a:srgbClr val="5BB5BD"/>
          </a:solidFill>
        </p:spPr>
        <p:txBody>
          <a:bodyPr/>
          <a:lstStyle/>
          <a:p>
            <a:endParaRPr lang="ja-JP" altLang="en-US" dirty="0"/>
          </a:p>
        </p:txBody>
      </p:sp>
      <p:sp>
        <p:nvSpPr>
          <p:cNvPr id="25" name="TextBox 12">
            <a:extLst>
              <a:ext uri="{FF2B5EF4-FFF2-40B4-BE49-F238E27FC236}">
                <a16:creationId xmlns:a16="http://schemas.microsoft.com/office/drawing/2014/main" id="{776264FA-49D8-71E4-5F7F-8BC31C565FC9}"/>
              </a:ext>
            </a:extLst>
          </p:cNvPr>
          <p:cNvSpPr txBox="1"/>
          <p:nvPr/>
        </p:nvSpPr>
        <p:spPr>
          <a:xfrm>
            <a:off x="1435754" y="860351"/>
            <a:ext cx="3391387" cy="498085"/>
          </a:xfrm>
          <a:prstGeom prst="rect">
            <a:avLst/>
          </a:prstGeom>
        </p:spPr>
        <p:txBody>
          <a:bodyPr wrap="square" lIns="0" tIns="0" rIns="0" bIns="0" rtlCol="0" anchor="t">
            <a:spAutoFit/>
          </a:bodyPr>
          <a:lstStyle/>
          <a:p>
            <a:pPr algn="ctr">
              <a:lnSpc>
                <a:spcPts val="4200"/>
              </a:lnSpc>
            </a:pPr>
            <a:r>
              <a:rPr lang="ja" altLang="en-US" sz="2800" b="1" dirty="0">
                <a:solidFill>
                  <a:srgbClr val="0070C0"/>
                </a:solidFill>
              </a:rPr>
              <a:t>■</a:t>
            </a:r>
            <a:r>
              <a:rPr lang="ja-JP" altLang="en-US" sz="3000" b="1" spc="150" dirty="0">
                <a:solidFill>
                  <a:srgbClr val="006BCB"/>
                </a:solidFill>
              </a:rPr>
              <a:t>交差検証なし</a:t>
            </a:r>
            <a:endParaRPr lang="en-US" sz="3000" spc="150" dirty="0">
              <a:solidFill>
                <a:srgbClr val="006BCB"/>
              </a:solidFill>
              <a:ea typeface="筑紫B明朝 Bold"/>
            </a:endParaRPr>
          </a:p>
        </p:txBody>
      </p:sp>
      <p:grpSp>
        <p:nvGrpSpPr>
          <p:cNvPr id="56" name="Group 4">
            <a:extLst>
              <a:ext uri="{FF2B5EF4-FFF2-40B4-BE49-F238E27FC236}">
                <a16:creationId xmlns:a16="http://schemas.microsoft.com/office/drawing/2014/main" id="{DC17F0B1-D989-CEB0-2E1B-070BC30BD9A4}"/>
              </a:ext>
            </a:extLst>
          </p:cNvPr>
          <p:cNvGrpSpPr/>
          <p:nvPr/>
        </p:nvGrpSpPr>
        <p:grpSpPr>
          <a:xfrm>
            <a:off x="6647095" y="2588419"/>
            <a:ext cx="6306905" cy="6546863"/>
            <a:chOff x="-187192" y="-28575"/>
            <a:chExt cx="8409207" cy="8729152"/>
          </a:xfrm>
        </p:grpSpPr>
        <p:sp>
          <p:nvSpPr>
            <p:cNvPr id="57" name="TextBox 5">
              <a:extLst>
                <a:ext uri="{FF2B5EF4-FFF2-40B4-BE49-F238E27FC236}">
                  <a16:creationId xmlns:a16="http://schemas.microsoft.com/office/drawing/2014/main" id="{28FB1147-FC03-02C8-AFC1-8D2FA73E72FB}"/>
                </a:ext>
              </a:extLst>
            </p:cNvPr>
            <p:cNvSpPr txBox="1"/>
            <p:nvPr/>
          </p:nvSpPr>
          <p:spPr>
            <a:xfrm>
              <a:off x="886176" y="7971573"/>
              <a:ext cx="800356" cy="729004"/>
            </a:xfrm>
            <a:prstGeom prst="rect">
              <a:avLst/>
            </a:prstGeom>
          </p:spPr>
          <p:txBody>
            <a:bodyPr lIns="0" tIns="0" rIns="0" bIns="0" rtlCol="0" anchor="t">
              <a:spAutoFit/>
            </a:bodyPr>
            <a:lstStyle/>
            <a:p>
              <a:pPr algn="ctr">
                <a:lnSpc>
                  <a:spcPts val="2240"/>
                </a:lnSpc>
              </a:pPr>
              <a:r>
                <a:rPr lang="en-US" sz="1600" dirty="0">
                  <a:solidFill>
                    <a:srgbClr val="000000"/>
                  </a:solidFill>
                  <a:latin typeface="Open Sans"/>
                </a:rPr>
                <a:t>Valid 1</a:t>
              </a:r>
            </a:p>
          </p:txBody>
        </p:sp>
        <p:sp>
          <p:nvSpPr>
            <p:cNvPr id="58" name="TextBox 6">
              <a:extLst>
                <a:ext uri="{FF2B5EF4-FFF2-40B4-BE49-F238E27FC236}">
                  <a16:creationId xmlns:a16="http://schemas.microsoft.com/office/drawing/2014/main" id="{B40696C8-A16D-5AF3-AC5C-0B2CDC366F8C}"/>
                </a:ext>
              </a:extLst>
            </p:cNvPr>
            <p:cNvSpPr txBox="1"/>
            <p:nvPr/>
          </p:nvSpPr>
          <p:spPr>
            <a:xfrm>
              <a:off x="2427433" y="7971572"/>
              <a:ext cx="800356" cy="729004"/>
            </a:xfrm>
            <a:prstGeom prst="rect">
              <a:avLst/>
            </a:prstGeom>
          </p:spPr>
          <p:txBody>
            <a:bodyPr wrap="square" lIns="0" tIns="0" rIns="0" bIns="0" rtlCol="0" anchor="t">
              <a:spAutoFit/>
            </a:bodyPr>
            <a:lstStyle/>
            <a:p>
              <a:pPr algn="ctr">
                <a:lnSpc>
                  <a:spcPts val="2240"/>
                </a:lnSpc>
              </a:pPr>
              <a:r>
                <a:rPr lang="en-US" sz="1600" dirty="0">
                  <a:solidFill>
                    <a:srgbClr val="000000"/>
                  </a:solidFill>
                  <a:latin typeface="Open Sans"/>
                </a:rPr>
                <a:t>Valid 2</a:t>
              </a:r>
            </a:p>
          </p:txBody>
        </p:sp>
        <p:sp>
          <p:nvSpPr>
            <p:cNvPr id="59" name="TextBox 7">
              <a:extLst>
                <a:ext uri="{FF2B5EF4-FFF2-40B4-BE49-F238E27FC236}">
                  <a16:creationId xmlns:a16="http://schemas.microsoft.com/office/drawing/2014/main" id="{B95B09C5-9999-4EF6-EC0B-B75CCA10041B}"/>
                </a:ext>
              </a:extLst>
            </p:cNvPr>
            <p:cNvSpPr txBox="1"/>
            <p:nvPr/>
          </p:nvSpPr>
          <p:spPr>
            <a:xfrm>
              <a:off x="3968692" y="7971572"/>
              <a:ext cx="800356" cy="729004"/>
            </a:xfrm>
            <a:prstGeom prst="rect">
              <a:avLst/>
            </a:prstGeom>
          </p:spPr>
          <p:txBody>
            <a:bodyPr lIns="0" tIns="0" rIns="0" bIns="0" rtlCol="0" anchor="t">
              <a:spAutoFit/>
            </a:bodyPr>
            <a:lstStyle/>
            <a:p>
              <a:pPr algn="ctr">
                <a:lnSpc>
                  <a:spcPts val="2240"/>
                </a:lnSpc>
              </a:pPr>
              <a:r>
                <a:rPr lang="en-US" sz="1600" dirty="0">
                  <a:solidFill>
                    <a:srgbClr val="000000"/>
                  </a:solidFill>
                  <a:latin typeface="Open Sans"/>
                </a:rPr>
                <a:t>Valid 3</a:t>
              </a:r>
            </a:p>
          </p:txBody>
        </p:sp>
        <p:sp>
          <p:nvSpPr>
            <p:cNvPr id="60" name="TextBox 8">
              <a:extLst>
                <a:ext uri="{FF2B5EF4-FFF2-40B4-BE49-F238E27FC236}">
                  <a16:creationId xmlns:a16="http://schemas.microsoft.com/office/drawing/2014/main" id="{16A563BE-B60D-C965-3D45-7DC176A0D5D9}"/>
                </a:ext>
              </a:extLst>
            </p:cNvPr>
            <p:cNvSpPr txBox="1"/>
            <p:nvPr/>
          </p:nvSpPr>
          <p:spPr>
            <a:xfrm>
              <a:off x="5509950" y="7971572"/>
              <a:ext cx="800356" cy="729004"/>
            </a:xfrm>
            <a:prstGeom prst="rect">
              <a:avLst/>
            </a:prstGeom>
          </p:spPr>
          <p:txBody>
            <a:bodyPr lIns="0" tIns="0" rIns="0" bIns="0" rtlCol="0" anchor="t">
              <a:spAutoFit/>
            </a:bodyPr>
            <a:lstStyle/>
            <a:p>
              <a:pPr algn="ctr">
                <a:lnSpc>
                  <a:spcPts val="2240"/>
                </a:lnSpc>
              </a:pPr>
              <a:r>
                <a:rPr lang="en-US" sz="1600" dirty="0">
                  <a:solidFill>
                    <a:srgbClr val="000000"/>
                  </a:solidFill>
                  <a:latin typeface="Open Sans"/>
                </a:rPr>
                <a:t>Valid 4</a:t>
              </a:r>
            </a:p>
          </p:txBody>
        </p:sp>
        <p:sp>
          <p:nvSpPr>
            <p:cNvPr id="61" name="TextBox 9">
              <a:extLst>
                <a:ext uri="{FF2B5EF4-FFF2-40B4-BE49-F238E27FC236}">
                  <a16:creationId xmlns:a16="http://schemas.microsoft.com/office/drawing/2014/main" id="{A58B7AE3-4C1D-B01C-304D-3BEA9111D493}"/>
                </a:ext>
              </a:extLst>
            </p:cNvPr>
            <p:cNvSpPr txBox="1"/>
            <p:nvPr/>
          </p:nvSpPr>
          <p:spPr>
            <a:xfrm>
              <a:off x="7051208" y="7971572"/>
              <a:ext cx="800356" cy="729004"/>
            </a:xfrm>
            <a:prstGeom prst="rect">
              <a:avLst/>
            </a:prstGeom>
          </p:spPr>
          <p:txBody>
            <a:bodyPr lIns="0" tIns="0" rIns="0" bIns="0" rtlCol="0" anchor="t">
              <a:spAutoFit/>
            </a:bodyPr>
            <a:lstStyle/>
            <a:p>
              <a:pPr algn="ctr">
                <a:lnSpc>
                  <a:spcPts val="2240"/>
                </a:lnSpc>
              </a:pPr>
              <a:r>
                <a:rPr lang="en-US" sz="1600" dirty="0">
                  <a:solidFill>
                    <a:srgbClr val="000000"/>
                  </a:solidFill>
                  <a:latin typeface="Open Sans"/>
                </a:rPr>
                <a:t>Valid 5</a:t>
              </a:r>
            </a:p>
          </p:txBody>
        </p:sp>
        <p:grpSp>
          <p:nvGrpSpPr>
            <p:cNvPr id="62" name="Group 10">
              <a:extLst>
                <a:ext uri="{FF2B5EF4-FFF2-40B4-BE49-F238E27FC236}">
                  <a16:creationId xmlns:a16="http://schemas.microsoft.com/office/drawing/2014/main" id="{A5000F6D-F5DA-AC4A-4761-B34FF8E2D365}"/>
                </a:ext>
              </a:extLst>
            </p:cNvPr>
            <p:cNvGrpSpPr>
              <a:grpSpLocks noChangeAspect="1"/>
            </p:cNvGrpSpPr>
            <p:nvPr/>
          </p:nvGrpSpPr>
          <p:grpSpPr>
            <a:xfrm>
              <a:off x="515725" y="158428"/>
              <a:ext cx="7706290" cy="7706252"/>
              <a:chOff x="0" y="0"/>
              <a:chExt cx="10287050" cy="10287000"/>
            </a:xfrm>
          </p:grpSpPr>
          <p:sp>
            <p:nvSpPr>
              <p:cNvPr id="82" name="Freeform 11">
                <a:extLst>
                  <a:ext uri="{FF2B5EF4-FFF2-40B4-BE49-F238E27FC236}">
                    <a16:creationId xmlns:a16="http://schemas.microsoft.com/office/drawing/2014/main" id="{590D56B8-D75D-9B10-F2F5-AC446C273D9D}"/>
                  </a:ext>
                </a:extLst>
              </p:cNvPr>
              <p:cNvSpPr/>
              <p:nvPr/>
            </p:nvSpPr>
            <p:spPr>
              <a:xfrm>
                <a:off x="0" y="-63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83" name="Freeform 12">
                <a:extLst>
                  <a:ext uri="{FF2B5EF4-FFF2-40B4-BE49-F238E27FC236}">
                    <a16:creationId xmlns:a16="http://schemas.microsoft.com/office/drawing/2014/main" id="{B652BB56-789C-0868-B872-5AD2F4B869BB}"/>
                  </a:ext>
                </a:extLst>
              </p:cNvPr>
              <p:cNvSpPr/>
              <p:nvPr/>
            </p:nvSpPr>
            <p:spPr>
              <a:xfrm>
                <a:off x="0" y="20510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84" name="Freeform 13">
                <a:extLst>
                  <a:ext uri="{FF2B5EF4-FFF2-40B4-BE49-F238E27FC236}">
                    <a16:creationId xmlns:a16="http://schemas.microsoft.com/office/drawing/2014/main" id="{EBB3701C-72C6-6A2E-FA1D-30796761ECFF}"/>
                  </a:ext>
                </a:extLst>
              </p:cNvPr>
              <p:cNvSpPr/>
              <p:nvPr/>
            </p:nvSpPr>
            <p:spPr>
              <a:xfrm>
                <a:off x="0" y="41084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85" name="Freeform 14">
                <a:extLst>
                  <a:ext uri="{FF2B5EF4-FFF2-40B4-BE49-F238E27FC236}">
                    <a16:creationId xmlns:a16="http://schemas.microsoft.com/office/drawing/2014/main" id="{C6C90604-78A9-9049-71A1-F8D095F3D2F0}"/>
                  </a:ext>
                </a:extLst>
              </p:cNvPr>
              <p:cNvSpPr/>
              <p:nvPr/>
            </p:nvSpPr>
            <p:spPr>
              <a:xfrm>
                <a:off x="0" y="61658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86" name="Freeform 15">
                <a:extLst>
                  <a:ext uri="{FF2B5EF4-FFF2-40B4-BE49-F238E27FC236}">
                    <a16:creationId xmlns:a16="http://schemas.microsoft.com/office/drawing/2014/main" id="{DF31AFFF-2427-EDC9-18CA-FE83170017E4}"/>
                  </a:ext>
                </a:extLst>
              </p:cNvPr>
              <p:cNvSpPr/>
              <p:nvPr/>
            </p:nvSpPr>
            <p:spPr>
              <a:xfrm>
                <a:off x="0" y="82232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87" name="Freeform 16">
                <a:extLst>
                  <a:ext uri="{FF2B5EF4-FFF2-40B4-BE49-F238E27FC236}">
                    <a16:creationId xmlns:a16="http://schemas.microsoft.com/office/drawing/2014/main" id="{23106D90-EFB2-5CA9-6925-8B5D64C7BCEB}"/>
                  </a:ext>
                </a:extLst>
              </p:cNvPr>
              <p:cNvSpPr/>
              <p:nvPr/>
            </p:nvSpPr>
            <p:spPr>
              <a:xfrm>
                <a:off x="0" y="102806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grpSp>
        <p:sp>
          <p:nvSpPr>
            <p:cNvPr id="63" name="TextBox 17">
              <a:extLst>
                <a:ext uri="{FF2B5EF4-FFF2-40B4-BE49-F238E27FC236}">
                  <a16:creationId xmlns:a16="http://schemas.microsoft.com/office/drawing/2014/main" id="{10299C55-571D-556B-0E4F-965D67A2B44D}"/>
                </a:ext>
              </a:extLst>
            </p:cNvPr>
            <p:cNvSpPr txBox="1"/>
            <p:nvPr/>
          </p:nvSpPr>
          <p:spPr>
            <a:xfrm>
              <a:off x="-118061" y="-28575"/>
              <a:ext cx="498319"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840 </a:t>
              </a:r>
            </a:p>
          </p:txBody>
        </p:sp>
        <p:sp>
          <p:nvSpPr>
            <p:cNvPr id="64" name="TextBox 18">
              <a:extLst>
                <a:ext uri="{FF2B5EF4-FFF2-40B4-BE49-F238E27FC236}">
                  <a16:creationId xmlns:a16="http://schemas.microsoft.com/office/drawing/2014/main" id="{00244419-97F9-65E1-5105-C5484F191E6A}"/>
                </a:ext>
              </a:extLst>
            </p:cNvPr>
            <p:cNvSpPr txBox="1"/>
            <p:nvPr/>
          </p:nvSpPr>
          <p:spPr>
            <a:xfrm>
              <a:off x="-187192" y="1512675"/>
              <a:ext cx="567451"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740 </a:t>
              </a:r>
            </a:p>
          </p:txBody>
        </p:sp>
        <p:sp>
          <p:nvSpPr>
            <p:cNvPr id="65" name="TextBox 19">
              <a:extLst>
                <a:ext uri="{FF2B5EF4-FFF2-40B4-BE49-F238E27FC236}">
                  <a16:creationId xmlns:a16="http://schemas.microsoft.com/office/drawing/2014/main" id="{3C2726A3-1C48-6663-61AF-9A795F1FB750}"/>
                </a:ext>
              </a:extLst>
            </p:cNvPr>
            <p:cNvSpPr txBox="1"/>
            <p:nvPr/>
          </p:nvSpPr>
          <p:spPr>
            <a:xfrm>
              <a:off x="-118061" y="3053925"/>
              <a:ext cx="498320"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640 </a:t>
              </a:r>
            </a:p>
          </p:txBody>
        </p:sp>
        <p:sp>
          <p:nvSpPr>
            <p:cNvPr id="66" name="TextBox 20">
              <a:extLst>
                <a:ext uri="{FF2B5EF4-FFF2-40B4-BE49-F238E27FC236}">
                  <a16:creationId xmlns:a16="http://schemas.microsoft.com/office/drawing/2014/main" id="{510E0625-383F-94BC-2BBB-A0391A88235E}"/>
                </a:ext>
              </a:extLst>
            </p:cNvPr>
            <p:cNvSpPr txBox="1"/>
            <p:nvPr/>
          </p:nvSpPr>
          <p:spPr>
            <a:xfrm>
              <a:off x="-187192" y="4595176"/>
              <a:ext cx="567451"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540 </a:t>
              </a:r>
            </a:p>
          </p:txBody>
        </p:sp>
        <p:sp>
          <p:nvSpPr>
            <p:cNvPr id="67" name="TextBox 21">
              <a:extLst>
                <a:ext uri="{FF2B5EF4-FFF2-40B4-BE49-F238E27FC236}">
                  <a16:creationId xmlns:a16="http://schemas.microsoft.com/office/drawing/2014/main" id="{1CB52542-7897-031A-8522-67B2C1439326}"/>
                </a:ext>
              </a:extLst>
            </p:cNvPr>
            <p:cNvSpPr txBox="1"/>
            <p:nvPr/>
          </p:nvSpPr>
          <p:spPr>
            <a:xfrm>
              <a:off x="-129792" y="6136427"/>
              <a:ext cx="510049"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340 </a:t>
              </a:r>
            </a:p>
          </p:txBody>
        </p:sp>
        <p:sp>
          <p:nvSpPr>
            <p:cNvPr id="68" name="TextBox 22">
              <a:extLst>
                <a:ext uri="{FF2B5EF4-FFF2-40B4-BE49-F238E27FC236}">
                  <a16:creationId xmlns:a16="http://schemas.microsoft.com/office/drawing/2014/main" id="{07852853-B98D-756F-5423-F8265D98FB60}"/>
                </a:ext>
              </a:extLst>
            </p:cNvPr>
            <p:cNvSpPr txBox="1"/>
            <p:nvPr/>
          </p:nvSpPr>
          <p:spPr>
            <a:xfrm>
              <a:off x="-115667" y="7677677"/>
              <a:ext cx="495924" cy="352832"/>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240 </a:t>
              </a:r>
            </a:p>
          </p:txBody>
        </p:sp>
        <p:grpSp>
          <p:nvGrpSpPr>
            <p:cNvPr id="69" name="Group 23">
              <a:extLst>
                <a:ext uri="{FF2B5EF4-FFF2-40B4-BE49-F238E27FC236}">
                  <a16:creationId xmlns:a16="http://schemas.microsoft.com/office/drawing/2014/main" id="{1C5FA2CC-6E38-5FA6-3516-7B818192A5D8}"/>
                </a:ext>
              </a:extLst>
            </p:cNvPr>
            <p:cNvGrpSpPr>
              <a:grpSpLocks noChangeAspect="1"/>
            </p:cNvGrpSpPr>
            <p:nvPr/>
          </p:nvGrpSpPr>
          <p:grpSpPr>
            <a:xfrm>
              <a:off x="1238393" y="2618323"/>
              <a:ext cx="6160303" cy="5139462"/>
              <a:chOff x="964682" y="3283690"/>
              <a:chExt cx="8223327" cy="6860617"/>
            </a:xfrm>
          </p:grpSpPr>
          <p:sp>
            <p:nvSpPr>
              <p:cNvPr id="70" name="Freeform 24">
                <a:extLst>
                  <a:ext uri="{FF2B5EF4-FFF2-40B4-BE49-F238E27FC236}">
                    <a16:creationId xmlns:a16="http://schemas.microsoft.com/office/drawing/2014/main" id="{668E390A-A4FA-C351-ACEE-77FFC6937997}"/>
                  </a:ext>
                </a:extLst>
              </p:cNvPr>
              <p:cNvSpPr/>
              <p:nvPr/>
            </p:nvSpPr>
            <p:spPr>
              <a:xfrm>
                <a:off x="964682" y="7786166"/>
                <a:ext cx="2153420" cy="2358141"/>
              </a:xfrm>
              <a:custGeom>
                <a:avLst/>
                <a:gdLst/>
                <a:ahLst/>
                <a:cxnLst/>
                <a:rect l="l" t="t" r="r" b="b"/>
                <a:pathLst>
                  <a:path w="2152897" h="2564049">
                    <a:moveTo>
                      <a:pt x="127000" y="2500833"/>
                    </a:moveTo>
                    <a:cubicBezTo>
                      <a:pt x="126844" y="2465874"/>
                      <a:pt x="98460" y="2437617"/>
                      <a:pt x="63500" y="2437617"/>
                    </a:cubicBezTo>
                    <a:cubicBezTo>
                      <a:pt x="28540" y="2437617"/>
                      <a:pt x="156" y="2465874"/>
                      <a:pt x="0" y="2500833"/>
                    </a:cubicBezTo>
                    <a:cubicBezTo>
                      <a:pt x="156" y="2535792"/>
                      <a:pt x="28540" y="2564049"/>
                      <a:pt x="63500" y="2564049"/>
                    </a:cubicBezTo>
                    <a:cubicBezTo>
                      <a:pt x="98460" y="2564049"/>
                      <a:pt x="126844" y="2535792"/>
                      <a:pt x="127000" y="2500833"/>
                    </a:cubicBezTo>
                    <a:close/>
                    <a:moveTo>
                      <a:pt x="41548" y="2482540"/>
                    </a:moveTo>
                    <a:cubicBezTo>
                      <a:pt x="31531" y="2494670"/>
                      <a:pt x="33203" y="2512615"/>
                      <a:pt x="45288" y="2522687"/>
                    </a:cubicBezTo>
                    <a:cubicBezTo>
                      <a:pt x="57374" y="2532758"/>
                      <a:pt x="75326" y="2531167"/>
                      <a:pt x="85452" y="2519126"/>
                    </a:cubicBezTo>
                    <a:lnTo>
                      <a:pt x="2142862" y="50246"/>
                    </a:lnTo>
                    <a:cubicBezTo>
                      <a:pt x="2152897" y="38117"/>
                      <a:pt x="2151232" y="20157"/>
                      <a:pt x="2139138" y="10079"/>
                    </a:cubicBezTo>
                    <a:cubicBezTo>
                      <a:pt x="2127045" y="0"/>
                      <a:pt x="2109078" y="1602"/>
                      <a:pt x="2098958" y="13660"/>
                    </a:cubicBezTo>
                    <a:close/>
                  </a:path>
                </a:pathLst>
              </a:custGeom>
              <a:solidFill>
                <a:srgbClr val="000000"/>
              </a:solidFill>
            </p:spPr>
          </p:sp>
          <p:sp>
            <p:nvSpPr>
              <p:cNvPr id="71" name="Freeform 25">
                <a:extLst>
                  <a:ext uri="{FF2B5EF4-FFF2-40B4-BE49-F238E27FC236}">
                    <a16:creationId xmlns:a16="http://schemas.microsoft.com/office/drawing/2014/main" id="{ED9970AB-35DE-AB68-401F-B2DFA2E16044}"/>
                  </a:ext>
                </a:extLst>
              </p:cNvPr>
              <p:cNvSpPr/>
              <p:nvPr/>
            </p:nvSpPr>
            <p:spPr>
              <a:xfrm>
                <a:off x="3022614" y="6963073"/>
                <a:ext cx="2120816" cy="918262"/>
              </a:xfrm>
              <a:custGeom>
                <a:avLst/>
                <a:gdLst/>
                <a:ahLst/>
                <a:cxnLst/>
                <a:rect l="l" t="t" r="r" b="b"/>
                <a:pathLst>
                  <a:path w="2153162" h="5444655">
                    <a:moveTo>
                      <a:pt x="127000" y="5381439"/>
                    </a:moveTo>
                    <a:cubicBezTo>
                      <a:pt x="126844" y="5346480"/>
                      <a:pt x="98459" y="5318222"/>
                      <a:pt x="63500" y="5318222"/>
                    </a:cubicBezTo>
                    <a:cubicBezTo>
                      <a:pt x="28540" y="5318222"/>
                      <a:pt x="156" y="5346480"/>
                      <a:pt x="0" y="5381439"/>
                    </a:cubicBezTo>
                    <a:cubicBezTo>
                      <a:pt x="156" y="5416398"/>
                      <a:pt x="28540" y="5444655"/>
                      <a:pt x="63500" y="5444655"/>
                    </a:cubicBezTo>
                    <a:cubicBezTo>
                      <a:pt x="98459" y="5444655"/>
                      <a:pt x="126844" y="5416398"/>
                      <a:pt x="127000" y="5381439"/>
                    </a:cubicBezTo>
                    <a:close/>
                    <a:moveTo>
                      <a:pt x="36830" y="5371181"/>
                    </a:moveTo>
                    <a:cubicBezTo>
                      <a:pt x="31248" y="5385890"/>
                      <a:pt x="38605" y="5402343"/>
                      <a:pt x="53288" y="5407991"/>
                    </a:cubicBezTo>
                    <a:cubicBezTo>
                      <a:pt x="67971" y="5413637"/>
                      <a:pt x="84457" y="5406355"/>
                      <a:pt x="90170" y="5391697"/>
                    </a:cubicBezTo>
                    <a:lnTo>
                      <a:pt x="2147580" y="42457"/>
                    </a:lnTo>
                    <a:cubicBezTo>
                      <a:pt x="2153162" y="27748"/>
                      <a:pt x="2145805" y="11295"/>
                      <a:pt x="2131122" y="5648"/>
                    </a:cubicBezTo>
                    <a:cubicBezTo>
                      <a:pt x="2116438" y="0"/>
                      <a:pt x="2099952" y="7283"/>
                      <a:pt x="2094239" y="21941"/>
                    </a:cubicBezTo>
                    <a:close/>
                  </a:path>
                </a:pathLst>
              </a:custGeom>
              <a:solidFill>
                <a:srgbClr val="000000"/>
              </a:solidFill>
            </p:spPr>
          </p:sp>
          <p:sp>
            <p:nvSpPr>
              <p:cNvPr id="72" name="Freeform 26">
                <a:extLst>
                  <a:ext uri="{FF2B5EF4-FFF2-40B4-BE49-F238E27FC236}">
                    <a16:creationId xmlns:a16="http://schemas.microsoft.com/office/drawing/2014/main" id="{8B7C5BAF-68DE-A555-BAE6-8112E7CE0321}"/>
                  </a:ext>
                </a:extLst>
              </p:cNvPr>
              <p:cNvSpPr/>
              <p:nvPr/>
            </p:nvSpPr>
            <p:spPr>
              <a:xfrm flipV="1">
                <a:off x="4972115" y="6533163"/>
                <a:ext cx="2361864" cy="459532"/>
              </a:xfrm>
              <a:custGeom>
                <a:avLst/>
                <a:gdLst/>
                <a:ahLst/>
                <a:cxnLst/>
                <a:rect l="l" t="t" r="r" b="b"/>
                <a:pathLst>
                  <a:path w="2152952" h="1741223">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81350" y="40904"/>
                    </a:moveTo>
                    <a:cubicBezTo>
                      <a:pt x="69022" y="31131"/>
                      <a:pt x="51113" y="33162"/>
                      <a:pt x="41286" y="45446"/>
                    </a:cubicBezTo>
                    <a:cubicBezTo>
                      <a:pt x="31458" y="57731"/>
                      <a:pt x="33409" y="75648"/>
                      <a:pt x="45649" y="85530"/>
                    </a:cubicBezTo>
                    <a:lnTo>
                      <a:pt x="2103059" y="1731450"/>
                    </a:lnTo>
                    <a:cubicBezTo>
                      <a:pt x="2115388" y="1741223"/>
                      <a:pt x="2133296" y="1739193"/>
                      <a:pt x="2143124" y="1726908"/>
                    </a:cubicBezTo>
                    <a:cubicBezTo>
                      <a:pt x="2152951" y="1714624"/>
                      <a:pt x="2151001" y="1696706"/>
                      <a:pt x="2138761" y="1686824"/>
                    </a:cubicBezTo>
                    <a:close/>
                  </a:path>
                </a:pathLst>
              </a:custGeom>
              <a:solidFill>
                <a:srgbClr val="000000"/>
              </a:solidFill>
            </p:spPr>
          </p:sp>
          <p:sp>
            <p:nvSpPr>
              <p:cNvPr id="73" name="Freeform 27">
                <a:extLst>
                  <a:ext uri="{FF2B5EF4-FFF2-40B4-BE49-F238E27FC236}">
                    <a16:creationId xmlns:a16="http://schemas.microsoft.com/office/drawing/2014/main" id="{6BFBAF11-EE8D-891F-2FB2-A68F0334E404}"/>
                  </a:ext>
                </a:extLst>
              </p:cNvPr>
              <p:cNvSpPr/>
              <p:nvPr/>
            </p:nvSpPr>
            <p:spPr>
              <a:xfrm flipV="1">
                <a:off x="7341981" y="6535853"/>
                <a:ext cx="1846028" cy="1061270"/>
              </a:xfrm>
              <a:custGeom>
                <a:avLst/>
                <a:gdLst/>
                <a:ahLst/>
                <a:cxnLst/>
                <a:rect l="l" t="t" r="r" b="b"/>
                <a:pathLst>
                  <a:path w="2184410" h="537913">
                    <a:moveTo>
                      <a:pt x="127000" y="474697"/>
                    </a:moveTo>
                    <a:cubicBezTo>
                      <a:pt x="126843" y="439738"/>
                      <a:pt x="98460" y="411480"/>
                      <a:pt x="63500" y="411480"/>
                    </a:cubicBezTo>
                    <a:cubicBezTo>
                      <a:pt x="28540" y="411480"/>
                      <a:pt x="156" y="439738"/>
                      <a:pt x="0" y="474697"/>
                    </a:cubicBezTo>
                    <a:cubicBezTo>
                      <a:pt x="156" y="509656"/>
                      <a:pt x="28540" y="537914"/>
                      <a:pt x="63500" y="537914"/>
                    </a:cubicBezTo>
                    <a:cubicBezTo>
                      <a:pt x="98460" y="537914"/>
                      <a:pt x="126843" y="509656"/>
                      <a:pt x="127000" y="474697"/>
                    </a:cubicBezTo>
                    <a:close/>
                    <a:moveTo>
                      <a:pt x="57896" y="446677"/>
                    </a:moveTo>
                    <a:cubicBezTo>
                      <a:pt x="42483" y="449831"/>
                      <a:pt x="32520" y="464850"/>
                      <a:pt x="35605" y="480276"/>
                    </a:cubicBezTo>
                    <a:cubicBezTo>
                      <a:pt x="38690" y="495702"/>
                      <a:pt x="53663" y="505733"/>
                      <a:pt x="69103" y="502717"/>
                    </a:cubicBezTo>
                    <a:lnTo>
                      <a:pt x="2126513" y="91237"/>
                    </a:lnTo>
                    <a:cubicBezTo>
                      <a:pt x="2141926" y="88083"/>
                      <a:pt x="2151889" y="73065"/>
                      <a:pt x="2148804" y="57638"/>
                    </a:cubicBezTo>
                    <a:cubicBezTo>
                      <a:pt x="2145719" y="42212"/>
                      <a:pt x="2130746" y="32181"/>
                      <a:pt x="2115306" y="35197"/>
                    </a:cubicBezTo>
                    <a:close/>
                    <a:moveTo>
                      <a:pt x="2184410" y="63217"/>
                    </a:moveTo>
                    <a:cubicBezTo>
                      <a:pt x="2184253" y="28258"/>
                      <a:pt x="2155870" y="0"/>
                      <a:pt x="2120910" y="0"/>
                    </a:cubicBezTo>
                    <a:cubicBezTo>
                      <a:pt x="2085950" y="0"/>
                      <a:pt x="2057567" y="28258"/>
                      <a:pt x="2057410" y="63217"/>
                    </a:cubicBezTo>
                    <a:cubicBezTo>
                      <a:pt x="2057567" y="98176"/>
                      <a:pt x="2085950" y="126434"/>
                      <a:pt x="2120910" y="126434"/>
                    </a:cubicBezTo>
                    <a:cubicBezTo>
                      <a:pt x="2155870" y="126434"/>
                      <a:pt x="2184253" y="98176"/>
                      <a:pt x="2184410" y="63217"/>
                    </a:cubicBezTo>
                    <a:close/>
                  </a:path>
                </a:pathLst>
              </a:custGeom>
              <a:solidFill>
                <a:srgbClr val="000000"/>
              </a:solidFill>
            </p:spPr>
          </p:sp>
          <p:sp>
            <p:nvSpPr>
              <p:cNvPr id="74" name="Freeform 28">
                <a:extLst>
                  <a:ext uri="{FF2B5EF4-FFF2-40B4-BE49-F238E27FC236}">
                    <a16:creationId xmlns:a16="http://schemas.microsoft.com/office/drawing/2014/main" id="{7FB02AFA-2B60-C091-3920-23F471B036F7}"/>
                  </a:ext>
                </a:extLst>
              </p:cNvPr>
              <p:cNvSpPr/>
              <p:nvPr/>
            </p:nvSpPr>
            <p:spPr>
              <a:xfrm flipV="1">
                <a:off x="965152" y="6533162"/>
                <a:ext cx="2019096" cy="450433"/>
              </a:xfrm>
              <a:custGeom>
                <a:avLst/>
                <a:gdLst/>
                <a:ahLst/>
                <a:cxnLst/>
                <a:rect l="l" t="t" r="r" b="b"/>
                <a:pathLst>
                  <a:path w="2152951" h="1741222">
                    <a:moveTo>
                      <a:pt x="127000" y="63217"/>
                    </a:moveTo>
                    <a:cubicBezTo>
                      <a:pt x="126844" y="28258"/>
                      <a:pt x="98460" y="0"/>
                      <a:pt x="63500" y="0"/>
                    </a:cubicBezTo>
                    <a:cubicBezTo>
                      <a:pt x="28540" y="0"/>
                      <a:pt x="156" y="28258"/>
                      <a:pt x="0" y="63217"/>
                    </a:cubicBezTo>
                    <a:cubicBezTo>
                      <a:pt x="156" y="98176"/>
                      <a:pt x="28540" y="126433"/>
                      <a:pt x="63500" y="126433"/>
                    </a:cubicBezTo>
                    <a:cubicBezTo>
                      <a:pt x="98460" y="126433"/>
                      <a:pt x="126844" y="98176"/>
                      <a:pt x="127000" y="63217"/>
                    </a:cubicBezTo>
                    <a:close/>
                    <a:moveTo>
                      <a:pt x="81351" y="40903"/>
                    </a:moveTo>
                    <a:cubicBezTo>
                      <a:pt x="69022" y="31131"/>
                      <a:pt x="51114" y="33161"/>
                      <a:pt x="41286" y="45446"/>
                    </a:cubicBezTo>
                    <a:cubicBezTo>
                      <a:pt x="31459" y="57730"/>
                      <a:pt x="33409" y="75648"/>
                      <a:pt x="45649" y="85530"/>
                    </a:cubicBezTo>
                    <a:lnTo>
                      <a:pt x="2103059" y="1731451"/>
                    </a:lnTo>
                    <a:cubicBezTo>
                      <a:pt x="2115388" y="1741223"/>
                      <a:pt x="2133296" y="1739193"/>
                      <a:pt x="2143124" y="1726908"/>
                    </a:cubicBezTo>
                    <a:cubicBezTo>
                      <a:pt x="2152951" y="1714624"/>
                      <a:pt x="2151001" y="1696706"/>
                      <a:pt x="2138761" y="1686824"/>
                    </a:cubicBezTo>
                    <a:close/>
                  </a:path>
                </a:pathLst>
              </a:custGeom>
              <a:solidFill>
                <a:srgbClr val="D4D4D4"/>
              </a:solidFill>
            </p:spPr>
          </p:sp>
          <p:sp>
            <p:nvSpPr>
              <p:cNvPr id="75" name="Freeform 29">
                <a:extLst>
                  <a:ext uri="{FF2B5EF4-FFF2-40B4-BE49-F238E27FC236}">
                    <a16:creationId xmlns:a16="http://schemas.microsoft.com/office/drawing/2014/main" id="{E605752C-95D9-BA0F-0CA4-B2EF04B79AB7}"/>
                  </a:ext>
                </a:extLst>
              </p:cNvPr>
              <p:cNvSpPr/>
              <p:nvPr/>
            </p:nvSpPr>
            <p:spPr>
              <a:xfrm>
                <a:off x="2879952" y="3283690"/>
                <a:ext cx="2153420" cy="3387517"/>
              </a:xfrm>
              <a:custGeom>
                <a:avLst/>
                <a:gdLst/>
                <a:ahLst/>
                <a:cxnLst/>
                <a:rect l="l" t="t" r="r" b="b"/>
                <a:pathLst>
                  <a:path w="2153420" h="3387518">
                    <a:moveTo>
                      <a:pt x="127000" y="3324301"/>
                    </a:moveTo>
                    <a:cubicBezTo>
                      <a:pt x="126844" y="3289342"/>
                      <a:pt x="98459" y="3261085"/>
                      <a:pt x="63500" y="3261085"/>
                    </a:cubicBezTo>
                    <a:cubicBezTo>
                      <a:pt x="28540" y="3261085"/>
                      <a:pt x="156" y="3289342"/>
                      <a:pt x="0" y="3324301"/>
                    </a:cubicBezTo>
                    <a:cubicBezTo>
                      <a:pt x="156" y="3359260"/>
                      <a:pt x="28540" y="3387517"/>
                      <a:pt x="63500" y="3387517"/>
                    </a:cubicBezTo>
                    <a:cubicBezTo>
                      <a:pt x="98459" y="3387517"/>
                      <a:pt x="126844" y="3359260"/>
                      <a:pt x="127000" y="3324301"/>
                    </a:cubicBezTo>
                    <a:close/>
                    <a:moveTo>
                      <a:pt x="39268" y="3309156"/>
                    </a:moveTo>
                    <a:cubicBezTo>
                      <a:pt x="30990" y="3322534"/>
                      <a:pt x="35082" y="3340086"/>
                      <a:pt x="48423" y="3348424"/>
                    </a:cubicBezTo>
                    <a:cubicBezTo>
                      <a:pt x="61763" y="3356763"/>
                      <a:pt x="79334" y="3352749"/>
                      <a:pt x="87731" y="3339446"/>
                    </a:cubicBezTo>
                    <a:lnTo>
                      <a:pt x="2145141" y="47606"/>
                    </a:lnTo>
                    <a:cubicBezTo>
                      <a:pt x="2153419" y="34228"/>
                      <a:pt x="2149327" y="16676"/>
                      <a:pt x="2135987" y="8338"/>
                    </a:cubicBezTo>
                    <a:cubicBezTo>
                      <a:pt x="2122647" y="0"/>
                      <a:pt x="2105076" y="4013"/>
                      <a:pt x="2096678" y="17316"/>
                    </a:cubicBezTo>
                    <a:close/>
                  </a:path>
                </a:pathLst>
              </a:custGeom>
              <a:solidFill>
                <a:srgbClr val="D4D4D4"/>
              </a:solidFill>
            </p:spPr>
            <p:txBody>
              <a:bodyPr/>
              <a:lstStyle/>
              <a:p>
                <a:endParaRPr lang="ja-JP" altLang="en-US" dirty="0"/>
              </a:p>
            </p:txBody>
          </p:sp>
          <p:sp>
            <p:nvSpPr>
              <p:cNvPr id="76" name="Freeform 30">
                <a:extLst>
                  <a:ext uri="{FF2B5EF4-FFF2-40B4-BE49-F238E27FC236}">
                    <a16:creationId xmlns:a16="http://schemas.microsoft.com/office/drawing/2014/main" id="{C75448EA-1AE5-C56B-C860-C0E0ADB2F547}"/>
                  </a:ext>
                </a:extLst>
              </p:cNvPr>
              <p:cNvSpPr/>
              <p:nvPr/>
            </p:nvSpPr>
            <p:spPr>
              <a:xfrm>
                <a:off x="4978253" y="3351171"/>
                <a:ext cx="1969919" cy="2678336"/>
              </a:xfrm>
              <a:custGeom>
                <a:avLst/>
                <a:gdLst/>
                <a:ahLst/>
                <a:cxnLst/>
                <a:rect l="l" t="t" r="r" b="b"/>
                <a:pathLst>
                  <a:path w="2153389" h="1124447">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76279" y="37659"/>
                    </a:moveTo>
                    <a:cubicBezTo>
                      <a:pt x="62177" y="30686"/>
                      <a:pt x="45091" y="36424"/>
                      <a:pt x="38056" y="50495"/>
                    </a:cubicBezTo>
                    <a:cubicBezTo>
                      <a:pt x="31020" y="64566"/>
                      <a:pt x="36681" y="81677"/>
                      <a:pt x="50721" y="88775"/>
                    </a:cubicBezTo>
                    <a:lnTo>
                      <a:pt x="2108131" y="1117475"/>
                    </a:lnTo>
                    <a:cubicBezTo>
                      <a:pt x="2122233" y="1124448"/>
                      <a:pt x="2139319" y="1118710"/>
                      <a:pt x="2146354" y="1104639"/>
                    </a:cubicBezTo>
                    <a:cubicBezTo>
                      <a:pt x="2153389" y="1090568"/>
                      <a:pt x="2147728" y="1073457"/>
                      <a:pt x="2133689" y="1066359"/>
                    </a:cubicBezTo>
                    <a:close/>
                  </a:path>
                </a:pathLst>
              </a:custGeom>
              <a:solidFill>
                <a:srgbClr val="D4D4D4"/>
              </a:solidFill>
            </p:spPr>
          </p:sp>
        </p:grpSp>
      </p:grpSp>
      <p:sp>
        <p:nvSpPr>
          <p:cNvPr id="89" name="Freeform 11">
            <a:extLst>
              <a:ext uri="{FF2B5EF4-FFF2-40B4-BE49-F238E27FC236}">
                <a16:creationId xmlns:a16="http://schemas.microsoft.com/office/drawing/2014/main" id="{68801466-897F-5C2A-5FA5-21812D01A0FE}"/>
              </a:ext>
            </a:extLst>
          </p:cNvPr>
          <p:cNvSpPr/>
          <p:nvPr/>
        </p:nvSpPr>
        <p:spPr>
          <a:xfrm>
            <a:off x="7103772" y="1619250"/>
            <a:ext cx="5779717" cy="7135"/>
          </a:xfrm>
          <a:custGeom>
            <a:avLst/>
            <a:gdLst/>
            <a:ahLst/>
            <a:cxnLst/>
            <a:rect l="l" t="t" r="r" b="b"/>
            <a:pathLst>
              <a:path w="10287050" h="12700">
                <a:moveTo>
                  <a:pt x="0" y="0"/>
                </a:moveTo>
                <a:lnTo>
                  <a:pt x="10287050" y="0"/>
                </a:lnTo>
                <a:lnTo>
                  <a:pt x="10287050" y="12700"/>
                </a:lnTo>
                <a:lnTo>
                  <a:pt x="0" y="12700"/>
                </a:lnTo>
                <a:close/>
              </a:path>
            </a:pathLst>
          </a:custGeom>
          <a:solidFill>
            <a:srgbClr val="000000"/>
          </a:solidFill>
        </p:spPr>
      </p:sp>
      <p:sp>
        <p:nvSpPr>
          <p:cNvPr id="91" name="TextBox 17">
            <a:extLst>
              <a:ext uri="{FF2B5EF4-FFF2-40B4-BE49-F238E27FC236}">
                <a16:creationId xmlns:a16="http://schemas.microsoft.com/office/drawing/2014/main" id="{0DE240F3-E648-A3C1-D3AB-3B5D75DF1BE5}"/>
              </a:ext>
            </a:extLst>
          </p:cNvPr>
          <p:cNvSpPr txBox="1"/>
          <p:nvPr/>
        </p:nvSpPr>
        <p:spPr>
          <a:xfrm>
            <a:off x="6666701" y="1485900"/>
            <a:ext cx="425588" cy="264624"/>
          </a:xfrm>
          <a:prstGeom prst="rect">
            <a:avLst/>
          </a:prstGeom>
        </p:spPr>
        <p:txBody>
          <a:bodyPr wrap="square" lIns="0" tIns="0" rIns="0" bIns="0" rtlCol="0" anchor="t">
            <a:spAutoFit/>
          </a:bodyPr>
          <a:lstStyle/>
          <a:p>
            <a:pPr algn="r">
              <a:lnSpc>
                <a:spcPts val="2240"/>
              </a:lnSpc>
            </a:pPr>
            <a:r>
              <a:rPr lang="en-US" sz="1600" dirty="0">
                <a:solidFill>
                  <a:srgbClr val="000000"/>
                </a:solidFill>
                <a:latin typeface="Open Sans"/>
              </a:rPr>
              <a:t>940 </a:t>
            </a:r>
          </a:p>
        </p:txBody>
      </p:sp>
      <p:sp>
        <p:nvSpPr>
          <p:cNvPr id="94" name="TextBox 12">
            <a:extLst>
              <a:ext uri="{FF2B5EF4-FFF2-40B4-BE49-F238E27FC236}">
                <a16:creationId xmlns:a16="http://schemas.microsoft.com/office/drawing/2014/main" id="{1233B2BC-C271-721B-9B2A-B63F1840E438}"/>
              </a:ext>
            </a:extLst>
          </p:cNvPr>
          <p:cNvSpPr txBox="1"/>
          <p:nvPr/>
        </p:nvSpPr>
        <p:spPr>
          <a:xfrm>
            <a:off x="296003" y="6008013"/>
            <a:ext cx="2057400"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latin typeface="游ゴシック" panose="020B0400000000000000" pitchFamily="50" charset="-128"/>
                <a:ea typeface="セザンヌ"/>
                <a:sym typeface="Wingdings" panose="05000000000000000000" pitchFamily="2" charset="2"/>
              </a:rPr>
              <a:t></a:t>
            </a:r>
            <a:r>
              <a:rPr lang="en-US" altLang="ja-JP" sz="28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Catboost</a:t>
            </a:r>
            <a:endParaRPr lang="en-US" altLang="ja-JP" sz="28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p:txBody>
      </p:sp>
      <p:sp>
        <p:nvSpPr>
          <p:cNvPr id="95" name="TextBox 12">
            <a:extLst>
              <a:ext uri="{FF2B5EF4-FFF2-40B4-BE49-F238E27FC236}">
                <a16:creationId xmlns:a16="http://schemas.microsoft.com/office/drawing/2014/main" id="{4069B7A7-8162-9F5E-F011-30E49A6BBCD8}"/>
              </a:ext>
            </a:extLst>
          </p:cNvPr>
          <p:cNvSpPr txBox="1"/>
          <p:nvPr/>
        </p:nvSpPr>
        <p:spPr>
          <a:xfrm>
            <a:off x="2409272" y="5981700"/>
            <a:ext cx="1553128"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latin typeface="游ゴシック" panose="020B0400000000000000" pitchFamily="50" charset="-128"/>
                <a:ea typeface="セザンヌ"/>
                <a:sym typeface="Wingdings" panose="05000000000000000000" pitchFamily="2" charset="2"/>
              </a:rPr>
              <a:t></a:t>
            </a:r>
            <a:r>
              <a:rPr lang="en-US" altLang="ja-JP" sz="28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lgbm</a:t>
            </a:r>
            <a:endParaRPr lang="en-US" altLang="ja-JP" sz="28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p:txBody>
      </p:sp>
      <p:sp>
        <p:nvSpPr>
          <p:cNvPr id="96" name="TextBox 12">
            <a:extLst>
              <a:ext uri="{FF2B5EF4-FFF2-40B4-BE49-F238E27FC236}">
                <a16:creationId xmlns:a16="http://schemas.microsoft.com/office/drawing/2014/main" id="{62C88918-22AA-DE46-097B-20B649F9E5EA}"/>
              </a:ext>
            </a:extLst>
          </p:cNvPr>
          <p:cNvSpPr txBox="1"/>
          <p:nvPr/>
        </p:nvSpPr>
        <p:spPr>
          <a:xfrm>
            <a:off x="4127883" y="6008013"/>
            <a:ext cx="2057400"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latin typeface="游ゴシック" panose="020B0400000000000000" pitchFamily="50" charset="-128"/>
                <a:ea typeface="セザンヌ"/>
                <a:sym typeface="Wingdings" panose="05000000000000000000" pitchFamily="2" charset="2"/>
              </a:rPr>
              <a:t></a:t>
            </a:r>
            <a:r>
              <a:rPr lang="en-US" altLang="ja-JP" sz="28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Xgboost</a:t>
            </a:r>
            <a:endParaRPr lang="en-US" altLang="ja-JP" sz="28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p:txBody>
      </p:sp>
      <p:sp>
        <p:nvSpPr>
          <p:cNvPr id="97" name="TextBox 12">
            <a:extLst>
              <a:ext uri="{FF2B5EF4-FFF2-40B4-BE49-F238E27FC236}">
                <a16:creationId xmlns:a16="http://schemas.microsoft.com/office/drawing/2014/main" id="{828D8C4E-3DF7-41EF-67A5-20B893565B2E}"/>
              </a:ext>
            </a:extLst>
          </p:cNvPr>
          <p:cNvSpPr txBox="1"/>
          <p:nvPr/>
        </p:nvSpPr>
        <p:spPr>
          <a:xfrm>
            <a:off x="6065336" y="2988063"/>
            <a:ext cx="4731484" cy="490455"/>
          </a:xfrm>
          <a:prstGeom prst="rect">
            <a:avLst/>
          </a:prstGeom>
        </p:spPr>
        <p:txBody>
          <a:bodyPr wrap="square" lIns="0" tIns="0" rIns="0" bIns="0" rtlCol="0" anchor="t">
            <a:spAutoFit/>
          </a:bodyPr>
          <a:lstStyle/>
          <a:p>
            <a:pPr algn="ctr">
              <a:lnSpc>
                <a:spcPts val="4200"/>
              </a:lnSpc>
            </a:pPr>
            <a:r>
              <a:rPr lang="en-US" altLang="ja-JP" sz="2400" b="1" spc="150" dirty="0" err="1">
                <a:solidFill>
                  <a:schemeClr val="bg1"/>
                </a:solidFill>
                <a:latin typeface="游ゴシック" panose="020B0400000000000000" pitchFamily="50" charset="-128"/>
                <a:ea typeface="游ゴシック" panose="020B0400000000000000" pitchFamily="50" charset="-128"/>
              </a:rPr>
              <a:t>lgbm-timeseriessplit</a:t>
            </a:r>
            <a:endParaRPr lang="en-US" sz="2400" spc="150" dirty="0">
              <a:solidFill>
                <a:schemeClr val="bg1"/>
              </a:solidFill>
              <a:latin typeface="游ゴシック" panose="020B0400000000000000" pitchFamily="50" charset="-128"/>
              <a:ea typeface="游ゴシック" panose="020B0400000000000000" pitchFamily="50" charset="-128"/>
            </a:endParaRPr>
          </a:p>
        </p:txBody>
      </p:sp>
      <p:sp>
        <p:nvSpPr>
          <p:cNvPr id="98" name="TextBox 12">
            <a:extLst>
              <a:ext uri="{FF2B5EF4-FFF2-40B4-BE49-F238E27FC236}">
                <a16:creationId xmlns:a16="http://schemas.microsoft.com/office/drawing/2014/main" id="{41645946-A816-44A7-4438-B00F2BFA89BC}"/>
              </a:ext>
            </a:extLst>
          </p:cNvPr>
          <p:cNvSpPr txBox="1"/>
          <p:nvPr/>
        </p:nvSpPr>
        <p:spPr>
          <a:xfrm>
            <a:off x="10493456" y="2656155"/>
            <a:ext cx="3309167" cy="1023485"/>
          </a:xfrm>
          <a:prstGeom prst="rect">
            <a:avLst/>
          </a:prstGeom>
        </p:spPr>
        <p:txBody>
          <a:bodyPr wrap="square" lIns="0" tIns="0" rIns="0" bIns="0" rtlCol="0" anchor="t">
            <a:spAutoFit/>
          </a:bodyPr>
          <a:lstStyle/>
          <a:p>
            <a:pPr algn="ctr">
              <a:lnSpc>
                <a:spcPts val="4200"/>
              </a:lnSpc>
            </a:pPr>
            <a:r>
              <a:rPr lang="en-US" altLang="ja-JP" sz="2400" b="1" spc="150" dirty="0" err="1">
                <a:latin typeface="游ゴシック" panose="020B0400000000000000" pitchFamily="50" charset="-128"/>
                <a:ea typeface="游ゴシック" panose="020B0400000000000000" pitchFamily="50" charset="-128"/>
              </a:rPr>
              <a:t>Oputna</a:t>
            </a:r>
            <a:endParaRPr lang="en-US" altLang="ja-JP" sz="2400" b="1" spc="150" dirty="0">
              <a:latin typeface="游ゴシック" panose="020B0400000000000000" pitchFamily="50" charset="-128"/>
              <a:ea typeface="游ゴシック" panose="020B0400000000000000" pitchFamily="50" charset="-128"/>
            </a:endParaRPr>
          </a:p>
          <a:p>
            <a:pPr algn="ctr">
              <a:lnSpc>
                <a:spcPts val="4200"/>
              </a:lnSpc>
            </a:pPr>
            <a:r>
              <a:rPr lang="en-US" altLang="ja-JP" sz="2400" b="1" spc="150" dirty="0" err="1">
                <a:latin typeface="游ゴシック" panose="020B0400000000000000" pitchFamily="50" charset="-128"/>
                <a:ea typeface="游ゴシック" panose="020B0400000000000000" pitchFamily="50" charset="-128"/>
              </a:rPr>
              <a:t>Catboost-kfold</a:t>
            </a:r>
            <a:endParaRPr lang="en-US" sz="2400" spc="150" dirty="0">
              <a:latin typeface="游ゴシック" panose="020B0400000000000000" pitchFamily="50" charset="-128"/>
              <a:ea typeface="游ゴシック" panose="020B0400000000000000" pitchFamily="50" charset="-128"/>
            </a:endParaRPr>
          </a:p>
        </p:txBody>
      </p:sp>
      <p:sp>
        <p:nvSpPr>
          <p:cNvPr id="99" name="TextBox 12">
            <a:extLst>
              <a:ext uri="{FF2B5EF4-FFF2-40B4-BE49-F238E27FC236}">
                <a16:creationId xmlns:a16="http://schemas.microsoft.com/office/drawing/2014/main" id="{FAA0D017-78F8-0AD5-64A2-E514ABACBBA8}"/>
              </a:ext>
            </a:extLst>
          </p:cNvPr>
          <p:cNvSpPr txBox="1"/>
          <p:nvPr/>
        </p:nvSpPr>
        <p:spPr>
          <a:xfrm>
            <a:off x="381000" y="1679257"/>
            <a:ext cx="4446141"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①</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=42,none</a:t>
            </a:r>
          </a:p>
        </p:txBody>
      </p:sp>
      <p:sp>
        <p:nvSpPr>
          <p:cNvPr id="100" name="TextBox 12">
            <a:extLst>
              <a:ext uri="{FF2B5EF4-FFF2-40B4-BE49-F238E27FC236}">
                <a16:creationId xmlns:a16="http://schemas.microsoft.com/office/drawing/2014/main" id="{80365A47-FEC8-AA98-3508-185971C403C7}"/>
              </a:ext>
            </a:extLst>
          </p:cNvPr>
          <p:cNvSpPr txBox="1"/>
          <p:nvPr/>
        </p:nvSpPr>
        <p:spPr>
          <a:xfrm>
            <a:off x="371105" y="2212657"/>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②</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=42,0</a:t>
            </a:r>
          </a:p>
        </p:txBody>
      </p:sp>
      <p:sp>
        <p:nvSpPr>
          <p:cNvPr id="102" name="TextBox 12">
            <a:extLst>
              <a:ext uri="{FF2B5EF4-FFF2-40B4-BE49-F238E27FC236}">
                <a16:creationId xmlns:a16="http://schemas.microsoft.com/office/drawing/2014/main" id="{E09CD0BA-9E05-443B-4AF0-FE48B7419EA3}"/>
              </a:ext>
            </a:extLst>
          </p:cNvPr>
          <p:cNvSpPr txBox="1"/>
          <p:nvPr/>
        </p:nvSpPr>
        <p:spPr>
          <a:xfrm>
            <a:off x="371105" y="3695700"/>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⑤</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=42,2020</a:t>
            </a:r>
          </a:p>
        </p:txBody>
      </p:sp>
      <p:sp>
        <p:nvSpPr>
          <p:cNvPr id="103" name="TextBox 12">
            <a:extLst>
              <a:ext uri="{FF2B5EF4-FFF2-40B4-BE49-F238E27FC236}">
                <a16:creationId xmlns:a16="http://schemas.microsoft.com/office/drawing/2014/main" id="{716E0062-E126-2B1D-C129-517C38B455F1}"/>
              </a:ext>
            </a:extLst>
          </p:cNvPr>
          <p:cNvSpPr txBox="1"/>
          <p:nvPr/>
        </p:nvSpPr>
        <p:spPr>
          <a:xfrm>
            <a:off x="227626" y="1222762"/>
            <a:ext cx="5030174" cy="491738"/>
          </a:xfrm>
          <a:prstGeom prst="rect">
            <a:avLst/>
          </a:prstGeom>
        </p:spPr>
        <p:txBody>
          <a:bodyPr wrap="square" lIns="0" tIns="0" rIns="0" bIns="0" rtlCol="0" anchor="t">
            <a:spAutoFit/>
          </a:bodyPr>
          <a:lstStyle/>
          <a:p>
            <a:pPr algn="ctr">
              <a:lnSpc>
                <a:spcPts val="4200"/>
              </a:lnSpc>
            </a:pPr>
            <a:r>
              <a:rPr lang="ja-JP" altLang="en-US" sz="2800" b="1" dirty="0">
                <a:solidFill>
                  <a:schemeClr val="bg1"/>
                </a:solidFill>
                <a:latin typeface="游ゴシック" panose="020B0400000000000000" pitchFamily="50" charset="-128"/>
                <a:ea typeface="セザンヌ"/>
                <a:sym typeface="Wingdings" panose="05000000000000000000" pitchFamily="2" charset="2"/>
              </a:rPr>
              <a:t></a:t>
            </a:r>
            <a:r>
              <a:rPr lang="ja" altLang="en-US" sz="2800" b="1" dirty="0">
                <a:solidFill>
                  <a:schemeClr val="bg1"/>
                </a:solidFill>
                <a:latin typeface="+mn-ea"/>
              </a:rPr>
              <a:t>ハイパーパラメータ</a:t>
            </a:r>
            <a:r>
              <a:rPr lang="ja" altLang="en-US" sz="2800" b="1" dirty="0">
                <a:solidFill>
                  <a:schemeClr val="bg1"/>
                </a:solidFill>
                <a:latin typeface="游ゴシック" panose="020B0400000000000000" pitchFamily="50" charset="-128"/>
                <a:ea typeface="ＭＳ 明朝" panose="02020609040205080304" pitchFamily="17" charset="-128"/>
              </a:rPr>
              <a:t>調整なし</a:t>
            </a:r>
            <a:endParaRPr lang="en-US" sz="3000" b="1" spc="150" dirty="0">
              <a:latin typeface="游ゴシック" panose="020B0400000000000000" pitchFamily="50" charset="-128"/>
              <a:ea typeface="游ゴシック" panose="020B0400000000000000" pitchFamily="50" charset="-128"/>
            </a:endParaRPr>
          </a:p>
        </p:txBody>
      </p:sp>
      <p:sp>
        <p:nvSpPr>
          <p:cNvPr id="104" name="TextBox 12">
            <a:extLst>
              <a:ext uri="{FF2B5EF4-FFF2-40B4-BE49-F238E27FC236}">
                <a16:creationId xmlns:a16="http://schemas.microsoft.com/office/drawing/2014/main" id="{AAFFC40F-4242-3ECA-9B29-698FD1E8669F}"/>
              </a:ext>
            </a:extLst>
          </p:cNvPr>
          <p:cNvSpPr txBox="1"/>
          <p:nvPr/>
        </p:nvSpPr>
        <p:spPr>
          <a:xfrm>
            <a:off x="152399" y="3973272"/>
            <a:ext cx="2057399" cy="498406"/>
          </a:xfrm>
          <a:prstGeom prst="rect">
            <a:avLst/>
          </a:prstGeom>
        </p:spPr>
        <p:txBody>
          <a:bodyPr wrap="square" lIns="0" tIns="0" rIns="0" bIns="0" rtlCol="0" anchor="t">
            <a:spAutoFit/>
          </a:bodyPr>
          <a:lstStyle/>
          <a:p>
            <a:pPr algn="ctr">
              <a:lnSpc>
                <a:spcPts val="4200"/>
              </a:lnSpc>
            </a:pPr>
            <a:r>
              <a:rPr lang="ja-JP" altLang="en-US" sz="2800" b="1" dirty="0">
                <a:solidFill>
                  <a:schemeClr val="bg1"/>
                </a:solidFill>
                <a:latin typeface="游ゴシック" panose="020B0400000000000000" pitchFamily="50" charset="-128"/>
                <a:ea typeface="セザンヌ"/>
                <a:sym typeface="Wingdings" panose="05000000000000000000" pitchFamily="2" charset="2"/>
              </a:rPr>
              <a:t></a:t>
            </a:r>
            <a:r>
              <a:rPr lang="en-US" altLang="ja" sz="2800" b="1" dirty="0" err="1">
                <a:solidFill>
                  <a:schemeClr val="bg1"/>
                </a:solidFill>
                <a:latin typeface="游ゴシック" panose="020B0400000000000000" pitchFamily="50" charset="-128"/>
                <a:ea typeface="游ゴシック" panose="020B0400000000000000" pitchFamily="50" charset="-128"/>
              </a:rPr>
              <a:t>Optuna</a:t>
            </a:r>
            <a:endParaRPr lang="en-US" sz="3000" b="1" spc="150" dirty="0">
              <a:latin typeface="游ゴシック" panose="020B0400000000000000" pitchFamily="50" charset="-128"/>
              <a:ea typeface="游ゴシック" panose="020B0400000000000000" pitchFamily="50" charset="-128"/>
            </a:endParaRPr>
          </a:p>
        </p:txBody>
      </p:sp>
      <p:sp>
        <p:nvSpPr>
          <p:cNvPr id="105" name="TextBox 12">
            <a:extLst>
              <a:ext uri="{FF2B5EF4-FFF2-40B4-BE49-F238E27FC236}">
                <a16:creationId xmlns:a16="http://schemas.microsoft.com/office/drawing/2014/main" id="{A7DB1E96-B8F8-4E11-72F1-E4D1D05D93B3}"/>
              </a:ext>
            </a:extLst>
          </p:cNvPr>
          <p:cNvSpPr txBox="1"/>
          <p:nvPr/>
        </p:nvSpPr>
        <p:spPr>
          <a:xfrm>
            <a:off x="402144" y="6421882"/>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①</a:t>
            </a:r>
            <a:r>
              <a:rPr lang="en-US" altLang="ja-JP" sz="2800" dirty="0">
                <a:solidFill>
                  <a:schemeClr val="bg1"/>
                </a:solidFill>
                <a:ea typeface="セザンヌ"/>
                <a:sym typeface="Wingdings" panose="05000000000000000000" pitchFamily="2" charset="2"/>
              </a:rPr>
              <a:t>266.91      308.32       292.64       </a:t>
            </a:r>
          </a:p>
        </p:txBody>
      </p:sp>
      <p:sp>
        <p:nvSpPr>
          <p:cNvPr id="106" name="TextBox 12">
            <a:extLst>
              <a:ext uri="{FF2B5EF4-FFF2-40B4-BE49-F238E27FC236}">
                <a16:creationId xmlns:a16="http://schemas.microsoft.com/office/drawing/2014/main" id="{354F7894-A543-373B-67FF-30B67C9BCB9D}"/>
              </a:ext>
            </a:extLst>
          </p:cNvPr>
          <p:cNvSpPr txBox="1"/>
          <p:nvPr/>
        </p:nvSpPr>
        <p:spPr>
          <a:xfrm>
            <a:off x="381000" y="68462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②</a:t>
            </a:r>
            <a:r>
              <a:rPr lang="en-US" altLang="ja-JP" sz="2800" dirty="0">
                <a:solidFill>
                  <a:schemeClr val="bg1"/>
                </a:solidFill>
                <a:ea typeface="セザンヌ"/>
                <a:sym typeface="Wingdings" panose="05000000000000000000" pitchFamily="2" charset="2"/>
              </a:rPr>
              <a:t>266.91      305.20       292.64       </a:t>
            </a:r>
          </a:p>
        </p:txBody>
      </p:sp>
      <p:sp>
        <p:nvSpPr>
          <p:cNvPr id="108" name="TextBox 12">
            <a:extLst>
              <a:ext uri="{FF2B5EF4-FFF2-40B4-BE49-F238E27FC236}">
                <a16:creationId xmlns:a16="http://schemas.microsoft.com/office/drawing/2014/main" id="{7FCC9A05-CF95-9CC4-24BD-A1CD52947578}"/>
              </a:ext>
            </a:extLst>
          </p:cNvPr>
          <p:cNvSpPr txBox="1"/>
          <p:nvPr/>
        </p:nvSpPr>
        <p:spPr>
          <a:xfrm>
            <a:off x="402144" y="81416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⑤</a:t>
            </a:r>
            <a:r>
              <a:rPr lang="en-US" altLang="ja-JP" sz="2800" dirty="0">
                <a:solidFill>
                  <a:schemeClr val="bg1"/>
                </a:solidFill>
                <a:ea typeface="セザンヌ"/>
                <a:sym typeface="Wingdings" panose="05000000000000000000" pitchFamily="2" charset="2"/>
              </a:rPr>
              <a:t>270.56      303.63       292.64       </a:t>
            </a:r>
          </a:p>
        </p:txBody>
      </p:sp>
      <p:sp>
        <p:nvSpPr>
          <p:cNvPr id="109" name="TextBox 12">
            <a:extLst>
              <a:ext uri="{FF2B5EF4-FFF2-40B4-BE49-F238E27FC236}">
                <a16:creationId xmlns:a16="http://schemas.microsoft.com/office/drawing/2014/main" id="{D7E5925C-82C5-7B7D-6C89-6C65A3F78E76}"/>
              </a:ext>
            </a:extLst>
          </p:cNvPr>
          <p:cNvSpPr txBox="1"/>
          <p:nvPr/>
        </p:nvSpPr>
        <p:spPr>
          <a:xfrm>
            <a:off x="402144" y="85226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⑥</a:t>
            </a:r>
            <a:r>
              <a:rPr lang="en-US" altLang="ja-JP" sz="2800" dirty="0">
                <a:solidFill>
                  <a:schemeClr val="bg1"/>
                </a:solidFill>
                <a:ea typeface="セザンヌ"/>
                <a:sym typeface="Wingdings" panose="05000000000000000000" pitchFamily="2" charset="2"/>
              </a:rPr>
              <a:t>327.28            -                 -       </a:t>
            </a:r>
          </a:p>
        </p:txBody>
      </p:sp>
      <p:sp>
        <p:nvSpPr>
          <p:cNvPr id="113" name="TextBox 12">
            <a:extLst>
              <a:ext uri="{FF2B5EF4-FFF2-40B4-BE49-F238E27FC236}">
                <a16:creationId xmlns:a16="http://schemas.microsoft.com/office/drawing/2014/main" id="{25CD1B4E-3445-1442-AB55-5679265CCD77}"/>
              </a:ext>
            </a:extLst>
          </p:cNvPr>
          <p:cNvSpPr txBox="1"/>
          <p:nvPr/>
        </p:nvSpPr>
        <p:spPr>
          <a:xfrm>
            <a:off x="381000" y="4393168"/>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⑥</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=0,0</a:t>
            </a:r>
          </a:p>
        </p:txBody>
      </p:sp>
      <p:sp>
        <p:nvSpPr>
          <p:cNvPr id="114" name="Freeform 4">
            <a:extLst>
              <a:ext uri="{FF2B5EF4-FFF2-40B4-BE49-F238E27FC236}">
                <a16:creationId xmlns:a16="http://schemas.microsoft.com/office/drawing/2014/main" id="{3D764C5F-FA2E-57E6-2350-59E338D19FCA}"/>
              </a:ext>
            </a:extLst>
          </p:cNvPr>
          <p:cNvSpPr/>
          <p:nvPr/>
        </p:nvSpPr>
        <p:spPr>
          <a:xfrm>
            <a:off x="367394" y="7736313"/>
            <a:ext cx="1644882" cy="440179"/>
          </a:xfrm>
          <a:custGeom>
            <a:avLst/>
            <a:gdLst/>
            <a:ahLst/>
            <a:cxnLst/>
            <a:rect l="l" t="t" r="r" b="b"/>
            <a:pathLst>
              <a:path w="812800" h="346119">
                <a:moveTo>
                  <a:pt x="0" y="0"/>
                </a:moveTo>
                <a:lnTo>
                  <a:pt x="812800" y="0"/>
                </a:lnTo>
                <a:lnTo>
                  <a:pt x="812800" y="346119"/>
                </a:lnTo>
                <a:lnTo>
                  <a:pt x="0" y="346119"/>
                </a:lnTo>
                <a:close/>
              </a:path>
            </a:pathLst>
          </a:custGeom>
          <a:solidFill>
            <a:schemeClr val="accent1">
              <a:lumMod val="75000"/>
            </a:schemeClr>
          </a:solidFill>
          <a:ln>
            <a:solidFill>
              <a:srgbClr val="66F22E"/>
            </a:solidFill>
          </a:ln>
        </p:spPr>
      </p:sp>
      <p:sp>
        <p:nvSpPr>
          <p:cNvPr id="115" name="TextBox 12">
            <a:extLst>
              <a:ext uri="{FF2B5EF4-FFF2-40B4-BE49-F238E27FC236}">
                <a16:creationId xmlns:a16="http://schemas.microsoft.com/office/drawing/2014/main" id="{D2118076-D706-3CD0-7274-3922A3DE6780}"/>
              </a:ext>
            </a:extLst>
          </p:cNvPr>
          <p:cNvSpPr txBox="1"/>
          <p:nvPr/>
        </p:nvSpPr>
        <p:spPr>
          <a:xfrm>
            <a:off x="381000" y="4774168"/>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⑦</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PCA11,random_state=42,-</a:t>
            </a:r>
          </a:p>
        </p:txBody>
      </p:sp>
      <p:sp>
        <p:nvSpPr>
          <p:cNvPr id="116" name="TextBox 12">
            <a:extLst>
              <a:ext uri="{FF2B5EF4-FFF2-40B4-BE49-F238E27FC236}">
                <a16:creationId xmlns:a16="http://schemas.microsoft.com/office/drawing/2014/main" id="{89A5B2F0-50FF-1126-F966-181E501CC31F}"/>
              </a:ext>
            </a:extLst>
          </p:cNvPr>
          <p:cNvSpPr txBox="1"/>
          <p:nvPr/>
        </p:nvSpPr>
        <p:spPr>
          <a:xfrm>
            <a:off x="381000" y="5155168"/>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⑧</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PCA12,random_state=42,-</a:t>
            </a:r>
          </a:p>
        </p:txBody>
      </p:sp>
      <p:sp>
        <p:nvSpPr>
          <p:cNvPr id="117" name="TextBox 12">
            <a:extLst>
              <a:ext uri="{FF2B5EF4-FFF2-40B4-BE49-F238E27FC236}">
                <a16:creationId xmlns:a16="http://schemas.microsoft.com/office/drawing/2014/main" id="{32A748B2-5AFA-CF3C-47B9-AF6A0D9A471D}"/>
              </a:ext>
            </a:extLst>
          </p:cNvPr>
          <p:cNvSpPr txBox="1"/>
          <p:nvPr/>
        </p:nvSpPr>
        <p:spPr>
          <a:xfrm>
            <a:off x="381000" y="5536168"/>
            <a:ext cx="5617656" cy="369332"/>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⑨</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=42,-</a:t>
            </a:r>
          </a:p>
        </p:txBody>
      </p:sp>
      <p:sp>
        <p:nvSpPr>
          <p:cNvPr id="121" name="TextBox 12">
            <a:extLst>
              <a:ext uri="{FF2B5EF4-FFF2-40B4-BE49-F238E27FC236}">
                <a16:creationId xmlns:a16="http://schemas.microsoft.com/office/drawing/2014/main" id="{A98991A3-8FAC-FC71-379E-F67890AE1D2C}"/>
              </a:ext>
            </a:extLst>
          </p:cNvPr>
          <p:cNvSpPr txBox="1"/>
          <p:nvPr/>
        </p:nvSpPr>
        <p:spPr>
          <a:xfrm>
            <a:off x="402144" y="89036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⑦</a:t>
            </a:r>
            <a:r>
              <a:rPr lang="en-US" altLang="ja-JP" sz="2800" dirty="0">
                <a:solidFill>
                  <a:schemeClr val="bg1"/>
                </a:solidFill>
                <a:ea typeface="セザンヌ"/>
                <a:sym typeface="Wingdings" panose="05000000000000000000" pitchFamily="2" charset="2"/>
              </a:rPr>
              <a:t>       -          434.06            -       </a:t>
            </a:r>
          </a:p>
        </p:txBody>
      </p:sp>
      <p:sp>
        <p:nvSpPr>
          <p:cNvPr id="122" name="TextBox 12">
            <a:extLst>
              <a:ext uri="{FF2B5EF4-FFF2-40B4-BE49-F238E27FC236}">
                <a16:creationId xmlns:a16="http://schemas.microsoft.com/office/drawing/2014/main" id="{3CF85A6A-ADBA-8072-E112-B613EA4DD99B}"/>
              </a:ext>
            </a:extLst>
          </p:cNvPr>
          <p:cNvSpPr txBox="1"/>
          <p:nvPr/>
        </p:nvSpPr>
        <p:spPr>
          <a:xfrm>
            <a:off x="402144" y="92846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⑧       </a:t>
            </a:r>
            <a:r>
              <a:rPr lang="en-US" altLang="ja-JP" sz="2800" dirty="0">
                <a:solidFill>
                  <a:schemeClr val="bg1"/>
                </a:solidFill>
                <a:ea typeface="セザンヌ"/>
                <a:sym typeface="Wingdings" panose="05000000000000000000" pitchFamily="2" charset="2"/>
              </a:rPr>
              <a:t>-          523.62            -       </a:t>
            </a:r>
          </a:p>
        </p:txBody>
      </p:sp>
      <p:sp>
        <p:nvSpPr>
          <p:cNvPr id="123" name="TextBox 12">
            <a:extLst>
              <a:ext uri="{FF2B5EF4-FFF2-40B4-BE49-F238E27FC236}">
                <a16:creationId xmlns:a16="http://schemas.microsoft.com/office/drawing/2014/main" id="{68117805-8CE6-E2E9-EE84-452395BA16C3}"/>
              </a:ext>
            </a:extLst>
          </p:cNvPr>
          <p:cNvSpPr txBox="1"/>
          <p:nvPr/>
        </p:nvSpPr>
        <p:spPr>
          <a:xfrm>
            <a:off x="402144" y="9665613"/>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⑨      </a:t>
            </a:r>
            <a:r>
              <a:rPr lang="en-US" altLang="ja-JP" sz="2800" dirty="0">
                <a:solidFill>
                  <a:schemeClr val="bg1"/>
                </a:solidFill>
                <a:ea typeface="セザンヌ"/>
                <a:sym typeface="Wingdings" panose="05000000000000000000" pitchFamily="2" charset="2"/>
              </a:rPr>
              <a:t>-           286.97            -             </a:t>
            </a:r>
          </a:p>
        </p:txBody>
      </p:sp>
      <p:sp>
        <p:nvSpPr>
          <p:cNvPr id="128" name="Freeform 10">
            <a:extLst>
              <a:ext uri="{FF2B5EF4-FFF2-40B4-BE49-F238E27FC236}">
                <a16:creationId xmlns:a16="http://schemas.microsoft.com/office/drawing/2014/main" id="{0536A6AA-AAA8-6D00-39D1-F4203C668947}"/>
              </a:ext>
            </a:extLst>
          </p:cNvPr>
          <p:cNvSpPr/>
          <p:nvPr/>
        </p:nvSpPr>
        <p:spPr>
          <a:xfrm>
            <a:off x="6990536" y="9451844"/>
            <a:ext cx="3502920" cy="697499"/>
          </a:xfrm>
          <a:prstGeom prst="roundRect">
            <a:avLst/>
          </a:prstGeom>
          <a:solidFill>
            <a:schemeClr val="accent1">
              <a:lumMod val="75000"/>
            </a:schemeClr>
          </a:solidFill>
          <a:ln w="28575">
            <a:solidFill>
              <a:schemeClr val="accent1"/>
            </a:solidFill>
          </a:ln>
        </p:spPr>
        <p:txBody>
          <a:bodyPr anchor="ctr"/>
          <a:lstStyle/>
          <a:p>
            <a:pPr algn="ctr"/>
            <a:r>
              <a:rPr lang="ja-JP" altLang="en-US" sz="3200" dirty="0">
                <a:solidFill>
                  <a:schemeClr val="bg1"/>
                </a:solidFill>
                <a:latin typeface="游ゴシック" panose="020B0400000000000000" pitchFamily="50" charset="-128"/>
              </a:rPr>
              <a:t>評価指標：</a:t>
            </a:r>
            <a:r>
              <a:rPr lang="en-US" altLang="ja-JP" sz="3200" dirty="0">
                <a:solidFill>
                  <a:schemeClr val="bg1"/>
                </a:solidFill>
                <a:latin typeface="游ゴシック" panose="020B0400000000000000" pitchFamily="50" charset="-128"/>
                <a:ea typeface="游ゴシック" panose="020B0400000000000000" pitchFamily="50" charset="-128"/>
              </a:rPr>
              <a:t>RMSE</a:t>
            </a:r>
            <a:endParaRPr lang="ja-JP" altLang="en-US" sz="3200" dirty="0">
              <a:solidFill>
                <a:schemeClr val="bg1"/>
              </a:solidFill>
              <a:latin typeface="游ゴシック" panose="020B0400000000000000" pitchFamily="50" charset="-128"/>
            </a:endParaRPr>
          </a:p>
        </p:txBody>
      </p:sp>
      <p:sp>
        <p:nvSpPr>
          <p:cNvPr id="77" name="Freeform 4">
            <a:extLst>
              <a:ext uri="{FF2B5EF4-FFF2-40B4-BE49-F238E27FC236}">
                <a16:creationId xmlns:a16="http://schemas.microsoft.com/office/drawing/2014/main" id="{12646C99-1BF5-6233-25A4-5F805D5FC393}"/>
              </a:ext>
            </a:extLst>
          </p:cNvPr>
          <p:cNvSpPr/>
          <p:nvPr/>
        </p:nvSpPr>
        <p:spPr>
          <a:xfrm>
            <a:off x="322096" y="3042183"/>
            <a:ext cx="5624015" cy="682203"/>
          </a:xfrm>
          <a:custGeom>
            <a:avLst/>
            <a:gdLst/>
            <a:ahLst/>
            <a:cxnLst/>
            <a:rect l="l" t="t" r="r" b="b"/>
            <a:pathLst>
              <a:path w="812800" h="346119">
                <a:moveTo>
                  <a:pt x="0" y="0"/>
                </a:moveTo>
                <a:lnTo>
                  <a:pt x="812800" y="0"/>
                </a:lnTo>
                <a:lnTo>
                  <a:pt x="812800" y="346119"/>
                </a:lnTo>
                <a:lnTo>
                  <a:pt x="0" y="346119"/>
                </a:lnTo>
                <a:close/>
              </a:path>
            </a:pathLst>
          </a:custGeom>
          <a:solidFill>
            <a:schemeClr val="accent1">
              <a:lumMod val="75000"/>
            </a:schemeClr>
          </a:solidFill>
          <a:ln>
            <a:solidFill>
              <a:srgbClr val="66F22E"/>
            </a:solidFill>
          </a:ln>
        </p:spPr>
      </p:sp>
      <p:cxnSp>
        <p:nvCxnSpPr>
          <p:cNvPr id="78" name="Google Shape;414;p30">
            <a:extLst>
              <a:ext uri="{FF2B5EF4-FFF2-40B4-BE49-F238E27FC236}">
                <a16:creationId xmlns:a16="http://schemas.microsoft.com/office/drawing/2014/main" id="{7BA3E43D-B2B4-AD7B-BB29-9E3DD37B74A0}"/>
              </a:ext>
            </a:extLst>
          </p:cNvPr>
          <p:cNvCxnSpPr>
            <a:cxnSpLocks/>
          </p:cNvCxnSpPr>
          <p:nvPr/>
        </p:nvCxnSpPr>
        <p:spPr>
          <a:xfrm flipH="1">
            <a:off x="76200" y="5981700"/>
            <a:ext cx="6109083" cy="0"/>
          </a:xfrm>
          <a:prstGeom prst="straightConnector1">
            <a:avLst/>
          </a:prstGeom>
          <a:noFill/>
          <a:ln w="47625" cap="flat" cmpd="sng">
            <a:solidFill>
              <a:schemeClr val="accent5"/>
            </a:solidFill>
            <a:prstDash val="solid"/>
            <a:round/>
            <a:headEnd type="none" w="med" len="med"/>
            <a:tailEnd type="none" w="med" len="med"/>
          </a:ln>
        </p:spPr>
      </p:cxnSp>
      <p:sp>
        <p:nvSpPr>
          <p:cNvPr id="5" name="四角形: 角を丸くする 4">
            <a:extLst>
              <a:ext uri="{FF2B5EF4-FFF2-40B4-BE49-F238E27FC236}">
                <a16:creationId xmlns:a16="http://schemas.microsoft.com/office/drawing/2014/main" id="{24B85B65-FFB5-661F-927C-5778883B99E3}"/>
              </a:ext>
            </a:extLst>
          </p:cNvPr>
          <p:cNvSpPr/>
          <p:nvPr/>
        </p:nvSpPr>
        <p:spPr>
          <a:xfrm>
            <a:off x="5486400" y="2095500"/>
            <a:ext cx="461665" cy="780224"/>
          </a:xfrm>
          <a:prstGeom prst="round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四角形: 角を丸くする 79">
            <a:extLst>
              <a:ext uri="{FF2B5EF4-FFF2-40B4-BE49-F238E27FC236}">
                <a16:creationId xmlns:a16="http://schemas.microsoft.com/office/drawing/2014/main" id="{3795C798-4C61-562C-C41C-721C3DD2C2E2}"/>
              </a:ext>
            </a:extLst>
          </p:cNvPr>
          <p:cNvSpPr/>
          <p:nvPr/>
        </p:nvSpPr>
        <p:spPr>
          <a:xfrm>
            <a:off x="5486399" y="8270549"/>
            <a:ext cx="461665" cy="780224"/>
          </a:xfrm>
          <a:prstGeom prst="round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TextBox 12">
            <a:extLst>
              <a:ext uri="{FF2B5EF4-FFF2-40B4-BE49-F238E27FC236}">
                <a16:creationId xmlns:a16="http://schemas.microsoft.com/office/drawing/2014/main" id="{9C1D1F33-60B3-8F3F-FEE1-62E1D8BFF794}"/>
              </a:ext>
            </a:extLst>
          </p:cNvPr>
          <p:cNvSpPr txBox="1"/>
          <p:nvPr/>
        </p:nvSpPr>
        <p:spPr>
          <a:xfrm>
            <a:off x="8534400" y="952500"/>
            <a:ext cx="3391387" cy="498085"/>
          </a:xfrm>
          <a:prstGeom prst="rect">
            <a:avLst/>
          </a:prstGeom>
        </p:spPr>
        <p:txBody>
          <a:bodyPr wrap="square" lIns="0" tIns="0" rIns="0" bIns="0" rtlCol="0" anchor="t">
            <a:spAutoFit/>
          </a:bodyPr>
          <a:lstStyle/>
          <a:p>
            <a:pPr algn="ctr">
              <a:lnSpc>
                <a:spcPts val="4200"/>
              </a:lnSpc>
            </a:pPr>
            <a:r>
              <a:rPr lang="ja" altLang="en-US" sz="2800" b="1" dirty="0">
                <a:solidFill>
                  <a:schemeClr val="bg1"/>
                </a:solidFill>
              </a:rPr>
              <a:t>■</a:t>
            </a:r>
            <a:r>
              <a:rPr lang="ja-JP" altLang="en-US" sz="3000" b="1" spc="150" dirty="0">
                <a:solidFill>
                  <a:schemeClr val="bg1"/>
                </a:solidFill>
              </a:rPr>
              <a:t>交差検証あり</a:t>
            </a:r>
            <a:endParaRPr lang="en-US" sz="3000" spc="150" dirty="0">
              <a:solidFill>
                <a:schemeClr val="bg1"/>
              </a:solidFill>
              <a:ea typeface="筑紫B明朝 Bold"/>
            </a:endParaRPr>
          </a:p>
        </p:txBody>
      </p:sp>
      <p:pic>
        <p:nvPicPr>
          <p:cNvPr id="90" name="図 89">
            <a:extLst>
              <a:ext uri="{FF2B5EF4-FFF2-40B4-BE49-F238E27FC236}">
                <a16:creationId xmlns:a16="http://schemas.microsoft.com/office/drawing/2014/main" id="{585CC034-43B9-E554-9136-B21398FB3DE0}"/>
              </a:ext>
            </a:extLst>
          </p:cNvPr>
          <p:cNvPicPr>
            <a:picLocks noChangeAspect="1"/>
          </p:cNvPicPr>
          <p:nvPr/>
        </p:nvPicPr>
        <p:blipFill>
          <a:blip r:embed="rId5"/>
          <a:stretch>
            <a:fillRect/>
          </a:stretch>
        </p:blipFill>
        <p:spPr>
          <a:xfrm>
            <a:off x="13802623" y="987922"/>
            <a:ext cx="4078577" cy="4371080"/>
          </a:xfrm>
          <a:prstGeom prst="rect">
            <a:avLst/>
          </a:prstGeom>
        </p:spPr>
      </p:pic>
      <p:pic>
        <p:nvPicPr>
          <p:cNvPr id="3" name="図 2">
            <a:extLst>
              <a:ext uri="{FF2B5EF4-FFF2-40B4-BE49-F238E27FC236}">
                <a16:creationId xmlns:a16="http://schemas.microsoft.com/office/drawing/2014/main" id="{1B9708D2-5620-69C4-F434-1623E8BFD6ED}"/>
              </a:ext>
            </a:extLst>
          </p:cNvPr>
          <p:cNvPicPr>
            <a:picLocks noChangeAspect="1"/>
          </p:cNvPicPr>
          <p:nvPr/>
        </p:nvPicPr>
        <p:blipFill>
          <a:blip r:embed="rId6"/>
          <a:stretch>
            <a:fillRect/>
          </a:stretch>
        </p:blipFill>
        <p:spPr>
          <a:xfrm>
            <a:off x="14445300" y="760976"/>
            <a:ext cx="2960999" cy="953524"/>
          </a:xfrm>
          <a:prstGeom prst="rect">
            <a:avLst/>
          </a:prstGeom>
        </p:spPr>
      </p:pic>
      <p:sp>
        <p:nvSpPr>
          <p:cNvPr id="112" name="TextBox 12">
            <a:extLst>
              <a:ext uri="{FF2B5EF4-FFF2-40B4-BE49-F238E27FC236}">
                <a16:creationId xmlns:a16="http://schemas.microsoft.com/office/drawing/2014/main" id="{A9127916-0FE2-58F0-C335-6E92A87ECE68}"/>
              </a:ext>
            </a:extLst>
          </p:cNvPr>
          <p:cNvSpPr txBox="1"/>
          <p:nvPr/>
        </p:nvSpPr>
        <p:spPr>
          <a:xfrm>
            <a:off x="14724198" y="715125"/>
            <a:ext cx="2374610" cy="1050544"/>
          </a:xfrm>
          <a:prstGeom prst="rect">
            <a:avLst/>
          </a:prstGeom>
        </p:spPr>
        <p:txBody>
          <a:bodyPr wrap="square" lIns="0" tIns="0" rIns="0" bIns="0" rtlCol="0" anchor="t">
            <a:spAutoFit/>
          </a:bodyPr>
          <a:lstStyle/>
          <a:p>
            <a:pPr algn="ctr">
              <a:lnSpc>
                <a:spcPts val="4200"/>
              </a:lnSpc>
            </a:pPr>
            <a:r>
              <a:rPr lang="ja-JP" altLang="en-US" sz="3000" spc="150" dirty="0">
                <a:solidFill>
                  <a:srgbClr val="006BCB"/>
                </a:solidFill>
                <a:latin typeface="+mj-ea"/>
                <a:ea typeface="+mj-ea"/>
              </a:rPr>
              <a:t>効果が</a:t>
            </a:r>
            <a:endParaRPr lang="en-US" altLang="ja-JP" sz="3000" spc="150" dirty="0">
              <a:solidFill>
                <a:srgbClr val="006BCB"/>
              </a:solidFill>
              <a:latin typeface="+mj-ea"/>
              <a:ea typeface="+mj-ea"/>
            </a:endParaRPr>
          </a:p>
          <a:p>
            <a:pPr algn="ctr">
              <a:lnSpc>
                <a:spcPts val="4200"/>
              </a:lnSpc>
            </a:pPr>
            <a:r>
              <a:rPr lang="ja-JP" altLang="en-US" sz="3000" spc="150" dirty="0">
                <a:solidFill>
                  <a:srgbClr val="006BCB"/>
                </a:solidFill>
                <a:latin typeface="+mn-ea"/>
              </a:rPr>
              <a:t>あった</a:t>
            </a:r>
            <a:r>
              <a:rPr lang="ja-JP" altLang="en-US" sz="3000" spc="150" dirty="0">
                <a:solidFill>
                  <a:srgbClr val="006BCB"/>
                </a:solidFill>
                <a:latin typeface="+mj-ea"/>
                <a:ea typeface="+mj-ea"/>
              </a:rPr>
              <a:t>こと</a:t>
            </a:r>
            <a:endParaRPr lang="en-US" sz="3000" spc="150" dirty="0">
              <a:solidFill>
                <a:srgbClr val="006BCB"/>
              </a:solidFill>
              <a:latin typeface="+mj-ea"/>
              <a:ea typeface="+mj-ea"/>
            </a:endParaRPr>
          </a:p>
        </p:txBody>
      </p:sp>
      <p:sp>
        <p:nvSpPr>
          <p:cNvPr id="101" name="TextBox 12">
            <a:extLst>
              <a:ext uri="{FF2B5EF4-FFF2-40B4-BE49-F238E27FC236}">
                <a16:creationId xmlns:a16="http://schemas.microsoft.com/office/drawing/2014/main" id="{4450E42A-3B64-61AA-202F-905465C3AAE5}"/>
              </a:ext>
            </a:extLst>
          </p:cNvPr>
          <p:cNvSpPr txBox="1"/>
          <p:nvPr/>
        </p:nvSpPr>
        <p:spPr>
          <a:xfrm>
            <a:off x="371105" y="2663301"/>
            <a:ext cx="5617656" cy="738664"/>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③</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=0,0</a:t>
            </a:r>
          </a:p>
          <a:p>
            <a:pPr>
              <a:buClr>
                <a:srgbClr val="000000"/>
              </a:buClr>
              <a:buSzPts val="1400"/>
            </a:pPr>
            <a:endPar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p:txBody>
      </p:sp>
      <p:sp>
        <p:nvSpPr>
          <p:cNvPr id="4" name="テキスト ボックス 3">
            <a:extLst>
              <a:ext uri="{FF2B5EF4-FFF2-40B4-BE49-F238E27FC236}">
                <a16:creationId xmlns:a16="http://schemas.microsoft.com/office/drawing/2014/main" id="{EBBEC7B6-E740-4472-9E65-C28A5BE858AA}"/>
              </a:ext>
            </a:extLst>
          </p:cNvPr>
          <p:cNvSpPr txBox="1"/>
          <p:nvPr/>
        </p:nvSpPr>
        <p:spPr>
          <a:xfrm>
            <a:off x="5455622" y="2171700"/>
            <a:ext cx="492443" cy="598882"/>
          </a:xfrm>
          <a:prstGeom prst="rect">
            <a:avLst/>
          </a:prstGeom>
          <a:noFill/>
        </p:spPr>
        <p:txBody>
          <a:bodyPr vert="eaVert" wrap="none" rtlCol="0">
            <a:spAutoFit/>
          </a:bodyPr>
          <a:lstStyle/>
          <a:p>
            <a:r>
              <a:rPr kumimoji="1" lang="ja-JP" altLang="en-US" sz="2000" b="1" dirty="0">
                <a:solidFill>
                  <a:schemeClr val="bg1"/>
                </a:solidFill>
              </a:rPr>
              <a:t>方法</a:t>
            </a:r>
          </a:p>
        </p:txBody>
      </p:sp>
      <p:sp>
        <p:nvSpPr>
          <p:cNvPr id="79" name="テキスト ボックス 78">
            <a:extLst>
              <a:ext uri="{FF2B5EF4-FFF2-40B4-BE49-F238E27FC236}">
                <a16:creationId xmlns:a16="http://schemas.microsoft.com/office/drawing/2014/main" id="{A9528E26-18D4-C60B-5D32-47FAAC2F03F4}"/>
              </a:ext>
            </a:extLst>
          </p:cNvPr>
          <p:cNvSpPr txBox="1"/>
          <p:nvPr/>
        </p:nvSpPr>
        <p:spPr>
          <a:xfrm>
            <a:off x="5502260" y="8359422"/>
            <a:ext cx="492443" cy="598882"/>
          </a:xfrm>
          <a:prstGeom prst="rect">
            <a:avLst/>
          </a:prstGeom>
          <a:noFill/>
        </p:spPr>
        <p:txBody>
          <a:bodyPr vert="eaVert" wrap="none" rtlCol="0">
            <a:spAutoFit/>
          </a:bodyPr>
          <a:lstStyle/>
          <a:p>
            <a:r>
              <a:rPr kumimoji="1" lang="ja-JP" altLang="en-US" sz="2000" b="1" dirty="0">
                <a:solidFill>
                  <a:schemeClr val="bg1"/>
                </a:solidFill>
              </a:rPr>
              <a:t>結果</a:t>
            </a:r>
          </a:p>
        </p:txBody>
      </p:sp>
      <p:sp>
        <p:nvSpPr>
          <p:cNvPr id="107" name="TextBox 12">
            <a:extLst>
              <a:ext uri="{FF2B5EF4-FFF2-40B4-BE49-F238E27FC236}">
                <a16:creationId xmlns:a16="http://schemas.microsoft.com/office/drawing/2014/main" id="{CF3CE505-E273-B7FF-D9E8-0C470544793B}"/>
              </a:ext>
            </a:extLst>
          </p:cNvPr>
          <p:cNvSpPr txBox="1"/>
          <p:nvPr/>
        </p:nvSpPr>
        <p:spPr>
          <a:xfrm>
            <a:off x="402144" y="7303413"/>
            <a:ext cx="5617656" cy="430887"/>
          </a:xfrm>
          <a:prstGeom prst="rect">
            <a:avLst/>
          </a:prstGeom>
          <a:ln>
            <a:noFill/>
          </a:ln>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③</a:t>
            </a:r>
            <a:r>
              <a:rPr lang="en-US" altLang="ja-JP" sz="2800" dirty="0">
                <a:solidFill>
                  <a:schemeClr val="bg1"/>
                </a:solidFill>
                <a:ea typeface="セザンヌ"/>
                <a:sym typeface="Wingdings" panose="05000000000000000000" pitchFamily="2" charset="2"/>
              </a:rPr>
              <a:t>255.01      296.56       287.51       </a:t>
            </a:r>
          </a:p>
        </p:txBody>
      </p:sp>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2" name="TextBox 12">
            <a:extLst>
              <a:ext uri="{FF2B5EF4-FFF2-40B4-BE49-F238E27FC236}">
                <a16:creationId xmlns:a16="http://schemas.microsoft.com/office/drawing/2014/main" id="{39C21651-CC99-0841-80CA-70CAC5EE6EE3}"/>
              </a:ext>
            </a:extLst>
          </p:cNvPr>
          <p:cNvSpPr txBox="1"/>
          <p:nvPr/>
        </p:nvSpPr>
        <p:spPr>
          <a:xfrm>
            <a:off x="402144" y="3009900"/>
            <a:ext cx="5617656" cy="1107996"/>
          </a:xfrm>
          <a:prstGeom prst="rect">
            <a:avLst/>
          </a:prstGeom>
        </p:spPr>
        <p:txBody>
          <a:bodyPr wrap="square" lIns="0" tIns="0" rIns="0" bIns="0" rtlCol="0" anchor="t">
            <a:spAutoFit/>
          </a:bodyPr>
          <a:lstStyle/>
          <a:p>
            <a:pPr>
              <a:buClr>
                <a:srgbClr val="000000"/>
              </a:buClr>
              <a:buSzPts val="1400"/>
            </a:pPr>
            <a:r>
              <a:rPr lang="ja-JP" altLang="en-US" sz="2400" dirty="0">
                <a:solidFill>
                  <a:schemeClr val="bg1"/>
                </a:solidFill>
                <a:latin typeface="游ゴシック" panose="020B0400000000000000" pitchFamily="50" charset="-128"/>
                <a:ea typeface="セザンヌ"/>
                <a:sym typeface="Wingdings" panose="05000000000000000000" pitchFamily="2" charset="2"/>
              </a:rPr>
              <a:t>④</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=0,0+</a:t>
            </a:r>
            <a:r>
              <a:rPr lang="ja-JP" altLang="en-US"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２週間４週間毎の特徴量</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直前値直後値</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欠損値処理</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a:t>
            </a:r>
          </a:p>
          <a:p>
            <a:pPr>
              <a:buClr>
                <a:srgbClr val="000000"/>
              </a:buClr>
              <a:buSzPts val="1400"/>
            </a:pPr>
            <a:endPar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p:txBody>
      </p:sp>
      <p:sp>
        <p:nvSpPr>
          <p:cNvPr id="8" name="TextBox 12">
            <a:extLst>
              <a:ext uri="{FF2B5EF4-FFF2-40B4-BE49-F238E27FC236}">
                <a16:creationId xmlns:a16="http://schemas.microsoft.com/office/drawing/2014/main" id="{171A2715-2341-E16E-B1B0-E10B24EA19DE}"/>
              </a:ext>
            </a:extLst>
          </p:cNvPr>
          <p:cNvSpPr txBox="1"/>
          <p:nvPr/>
        </p:nvSpPr>
        <p:spPr>
          <a:xfrm>
            <a:off x="381000" y="7734300"/>
            <a:ext cx="5617656" cy="430887"/>
          </a:xfrm>
          <a:prstGeom prst="rect">
            <a:avLst/>
          </a:prstGeom>
        </p:spPr>
        <p:txBody>
          <a:bodyPr wrap="square" lIns="0" tIns="0" rIns="0" bIns="0" rtlCol="0" anchor="t">
            <a:spAutoFit/>
          </a:bodyPr>
          <a:lstStyle/>
          <a:p>
            <a:pPr>
              <a:buClr>
                <a:srgbClr val="000000"/>
              </a:buClr>
              <a:buSzPts val="1400"/>
            </a:pPr>
            <a:r>
              <a:rPr lang="ja-JP" altLang="en-US" sz="2800" dirty="0">
                <a:solidFill>
                  <a:schemeClr val="bg1"/>
                </a:solidFill>
                <a:ea typeface="セザンヌ"/>
                <a:sym typeface="Wingdings" panose="05000000000000000000" pitchFamily="2" charset="2"/>
              </a:rPr>
              <a:t>④</a:t>
            </a:r>
            <a:r>
              <a:rPr lang="en-US" altLang="ja-JP" sz="2800" dirty="0">
                <a:solidFill>
                  <a:schemeClr val="bg1"/>
                </a:solidFill>
                <a:ea typeface="セザンヌ"/>
                <a:sym typeface="Wingdings" panose="05000000000000000000" pitchFamily="2" charset="2"/>
              </a:rPr>
              <a:t>241.17      298.80       270.18       </a:t>
            </a:r>
          </a:p>
        </p:txBody>
      </p:sp>
      <p:pic>
        <p:nvPicPr>
          <p:cNvPr id="13" name="図 12">
            <a:extLst>
              <a:ext uri="{FF2B5EF4-FFF2-40B4-BE49-F238E27FC236}">
                <a16:creationId xmlns:a16="http://schemas.microsoft.com/office/drawing/2014/main" id="{12210DBF-1B66-4905-9A8D-7244F135F68F}"/>
              </a:ext>
            </a:extLst>
          </p:cNvPr>
          <p:cNvPicPr>
            <a:picLocks noChangeAspect="1"/>
          </p:cNvPicPr>
          <p:nvPr/>
        </p:nvPicPr>
        <p:blipFill>
          <a:blip r:embed="rId5"/>
          <a:stretch>
            <a:fillRect/>
          </a:stretch>
        </p:blipFill>
        <p:spPr>
          <a:xfrm>
            <a:off x="13806488" y="6057900"/>
            <a:ext cx="4078577" cy="4167643"/>
          </a:xfrm>
          <a:prstGeom prst="rect">
            <a:avLst/>
          </a:prstGeom>
        </p:spPr>
      </p:pic>
      <p:sp>
        <p:nvSpPr>
          <p:cNvPr id="10" name="テキスト ボックス 9">
            <a:extLst>
              <a:ext uri="{FF2B5EF4-FFF2-40B4-BE49-F238E27FC236}">
                <a16:creationId xmlns:a16="http://schemas.microsoft.com/office/drawing/2014/main" id="{68B22E14-38F4-A9CE-9918-7C9BB9ABA4FF}"/>
              </a:ext>
            </a:extLst>
          </p:cNvPr>
          <p:cNvSpPr txBox="1"/>
          <p:nvPr/>
        </p:nvSpPr>
        <p:spPr>
          <a:xfrm>
            <a:off x="13688688" y="6412587"/>
            <a:ext cx="4227665" cy="3803221"/>
          </a:xfrm>
          <a:prstGeom prst="rect">
            <a:avLst/>
          </a:prstGeom>
          <a:noFill/>
        </p:spPr>
        <p:txBody>
          <a:bodyPr wrap="square" rtlCol="0">
            <a:spAutoFit/>
          </a:bodyPr>
          <a:lstStyle/>
          <a:p>
            <a:pPr marL="302259" marR="0" lvl="1" indent="0" algn="l" defTabSz="914400" rtl="0" eaLnBrk="1" fontAlgn="auto" latinLnBrk="0" hangingPunct="1">
              <a:lnSpc>
                <a:spcPts val="4199"/>
              </a:lnSpc>
              <a:spcBef>
                <a:spcPct val="0"/>
              </a:spcBef>
              <a:spcAft>
                <a:spcPts val="0"/>
              </a:spcAft>
              <a:buClrTx/>
              <a:buSzTx/>
              <a:buFontTx/>
              <a:buNone/>
              <a:tabLst/>
              <a:defRPr/>
            </a:pP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中央値または</a:t>
            </a:r>
            <a:r>
              <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rPr>
              <a:t>3</a:t>
            </a: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日間移動平均を使用した欠損値処理</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endParaRPr>
          </a:p>
          <a:p>
            <a:pPr marL="302259" marR="0" lvl="1" indent="0" algn="l" defTabSz="914400" rtl="0" eaLnBrk="1" fontAlgn="auto" latinLnBrk="0" hangingPunct="1">
              <a:lnSpc>
                <a:spcPts val="4199"/>
              </a:lnSpc>
              <a:spcBef>
                <a:spcPct val="0"/>
              </a:spcBef>
              <a:spcAft>
                <a:spcPts val="0"/>
              </a:spcAft>
              <a:buClrTx/>
              <a:buSzTx/>
              <a:buFontTx/>
              <a:buNone/>
              <a:tabLst/>
              <a:defRPr/>
            </a:pP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endParaRPr>
          </a:p>
          <a:p>
            <a:pPr marL="302259" marR="0" lvl="1" indent="0" algn="l" defTabSz="914400" rtl="0" eaLnBrk="1" fontAlgn="auto" latinLnBrk="0" hangingPunct="1">
              <a:lnSpc>
                <a:spcPts val="4199"/>
              </a:lnSpc>
              <a:spcBef>
                <a:spcPct val="0"/>
              </a:spcBef>
              <a:spcAft>
                <a:spcPts val="0"/>
              </a:spcAft>
              <a:buClrTx/>
              <a:buSzTx/>
              <a:buFontTx/>
              <a:buNone/>
              <a:tabLst/>
              <a:defRPr/>
            </a:pP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移動平均</a:t>
            </a:r>
            <a:r>
              <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rPr>
              <a:t>(</a:t>
            </a:r>
            <a:r>
              <a:rPr kumimoji="0" lang="en-US" altLang="ja-JP" sz="2400" b="1"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Arial"/>
                <a:sym typeface="Arial"/>
              </a:rPr>
              <a:t>WTI</a:t>
            </a:r>
            <a:r>
              <a:rPr kumimoji="0" lang="ja-JP" altLang="en-US" sz="2400" b="1" i="0" u="none" strike="noStrike" kern="1200" cap="none" spc="0" normalizeH="0" baseline="0" noProof="0" dirty="0">
                <a:ln>
                  <a:noFill/>
                </a:ln>
                <a:solidFill>
                  <a:prstClr val="white"/>
                </a:solidFill>
                <a:effectLst/>
                <a:uLnTx/>
                <a:uFillTx/>
                <a:latin typeface="游ゴシック" panose="020B0400000000000000" pitchFamily="50" charset="-128"/>
                <a:ea typeface="ＭＳ 明朝" panose="02020609040205080304" pitchFamily="17" charset="-128"/>
                <a:cs typeface="Arial"/>
                <a:sym typeface="Arial"/>
              </a:rPr>
              <a:t>原油先物価</a:t>
            </a:r>
            <a:r>
              <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rPr>
              <a:t>)</a:t>
            </a: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を使用した特徴量追加</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endParaRPr>
          </a:p>
          <a:p>
            <a:pPr marL="302259" marR="0" lvl="1" indent="0" algn="l" defTabSz="914400" rtl="0" eaLnBrk="1" fontAlgn="auto" latinLnBrk="0" hangingPunct="1">
              <a:lnSpc>
                <a:spcPts val="4199"/>
              </a:lnSpc>
              <a:spcBef>
                <a:spcPct val="0"/>
              </a:spcBef>
              <a:spcAft>
                <a:spcPts val="0"/>
              </a:spcAft>
              <a:buClrTx/>
              <a:buSzTx/>
              <a:buFontTx/>
              <a:buNone/>
              <a:tabLst/>
              <a:defRPr/>
            </a:pP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endParaRPr>
          </a:p>
          <a:p>
            <a:pPr marL="302259" marR="0" lvl="1" indent="0" algn="l" defTabSz="914400" rtl="0" eaLnBrk="1" fontAlgn="auto" latinLnBrk="0" hangingPunct="1">
              <a:lnSpc>
                <a:spcPts val="4199"/>
              </a:lnSpc>
              <a:spcBef>
                <a:spcPct val="0"/>
              </a:spcBef>
              <a:spcAft>
                <a:spcPts val="0"/>
              </a:spcAft>
              <a:buClrTx/>
              <a:buSzTx/>
              <a:buFontTx/>
              <a:buNone/>
              <a:tabLst/>
              <a:defRPr/>
            </a:pP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a:t>
            </a:r>
            <a:r>
              <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rPr>
              <a:t>PCA</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endParaRPr>
          </a:p>
        </p:txBody>
      </p:sp>
      <p:sp>
        <p:nvSpPr>
          <p:cNvPr id="92" name="TextBox 12">
            <a:extLst>
              <a:ext uri="{FF2B5EF4-FFF2-40B4-BE49-F238E27FC236}">
                <a16:creationId xmlns:a16="http://schemas.microsoft.com/office/drawing/2014/main" id="{16CA0E52-401D-6D3F-6A67-DAFE610C4D4A}"/>
              </a:ext>
            </a:extLst>
          </p:cNvPr>
          <p:cNvSpPr txBox="1"/>
          <p:nvPr/>
        </p:nvSpPr>
        <p:spPr>
          <a:xfrm>
            <a:off x="14710026" y="5432216"/>
            <a:ext cx="2511174" cy="1050544"/>
          </a:xfrm>
          <a:prstGeom prst="rect">
            <a:avLst/>
          </a:prstGeom>
          <a:solidFill>
            <a:srgbClr val="80ADB2"/>
          </a:solidFill>
        </p:spPr>
        <p:txBody>
          <a:bodyPr wrap="square" lIns="0" tIns="0" rIns="0" bIns="0" rtlCol="0" anchor="t">
            <a:spAutoFit/>
          </a:bodyPr>
          <a:lstStyle/>
          <a:p>
            <a:pPr algn="ctr">
              <a:lnSpc>
                <a:spcPts val="4200"/>
              </a:lnSpc>
            </a:pPr>
            <a:r>
              <a:rPr lang="ja-JP" altLang="en-US" sz="3000" spc="150" dirty="0">
                <a:solidFill>
                  <a:srgbClr val="006BCB"/>
                </a:solidFill>
                <a:latin typeface="+mj-ea"/>
                <a:ea typeface="+mj-ea"/>
              </a:rPr>
              <a:t>効果が</a:t>
            </a:r>
            <a:endParaRPr lang="en-US" altLang="ja-JP" sz="3000" spc="150" dirty="0">
              <a:solidFill>
                <a:srgbClr val="006BCB"/>
              </a:solidFill>
              <a:latin typeface="+mj-ea"/>
              <a:ea typeface="+mj-ea"/>
            </a:endParaRPr>
          </a:p>
          <a:p>
            <a:pPr algn="ctr">
              <a:lnSpc>
                <a:spcPts val="4200"/>
              </a:lnSpc>
            </a:pPr>
            <a:r>
              <a:rPr lang="ja-JP" altLang="en-US" sz="3000" spc="150" dirty="0">
                <a:solidFill>
                  <a:srgbClr val="006BCB"/>
                </a:solidFill>
                <a:latin typeface="+mn-ea"/>
              </a:rPr>
              <a:t>なかった</a:t>
            </a:r>
            <a:r>
              <a:rPr lang="ja-JP" altLang="en-US" sz="3000" spc="150" dirty="0">
                <a:solidFill>
                  <a:srgbClr val="006BCB"/>
                </a:solidFill>
                <a:latin typeface="+mj-ea"/>
                <a:ea typeface="+mj-ea"/>
              </a:rPr>
              <a:t>こと</a:t>
            </a:r>
            <a:endParaRPr lang="en-US" sz="3000" spc="150" dirty="0">
              <a:solidFill>
                <a:srgbClr val="006BCB"/>
              </a:solidFill>
              <a:latin typeface="+mj-ea"/>
              <a:ea typeface="+mj-ea"/>
            </a:endParaRPr>
          </a:p>
        </p:txBody>
      </p:sp>
      <p:sp>
        <p:nvSpPr>
          <p:cNvPr id="6" name="テキスト ボックス 5">
            <a:extLst>
              <a:ext uri="{FF2B5EF4-FFF2-40B4-BE49-F238E27FC236}">
                <a16:creationId xmlns:a16="http://schemas.microsoft.com/office/drawing/2014/main" id="{BF29320E-B1E9-ADA8-2F8C-1D791F360C20}"/>
              </a:ext>
            </a:extLst>
          </p:cNvPr>
          <p:cNvSpPr txBox="1"/>
          <p:nvPr/>
        </p:nvSpPr>
        <p:spPr>
          <a:xfrm>
            <a:off x="14040655" y="1944112"/>
            <a:ext cx="4017446" cy="3046988"/>
          </a:xfrm>
          <a:prstGeom prst="rect">
            <a:avLst/>
          </a:prstGeom>
          <a:noFill/>
        </p:spPr>
        <p:txBody>
          <a:bodyPr wrap="none" rtlCol="0">
            <a:spAutoFit/>
          </a:bodyPr>
          <a:lstStyle/>
          <a:p>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a:t>
            </a:r>
            <a:r>
              <a:rPr kumimoji="0" lang="en-US" altLang="ja-JP" sz="2400" b="0" i="0" u="none" strike="noStrike" kern="1200" cap="none" spc="0" normalizeH="0" baseline="0" noProof="0" dirty="0" err="1">
                <a:ln>
                  <a:noFill/>
                </a:ln>
                <a:solidFill>
                  <a:prstClr val="white"/>
                </a:solidFill>
                <a:effectLst/>
                <a:uLnTx/>
                <a:uFillTx/>
                <a:latin typeface="游ゴシック" panose="020B0400000000000000" pitchFamily="50" charset="-128"/>
                <a:ea typeface="游ゴシック" panose="020B0400000000000000" pitchFamily="50" charset="-128"/>
                <a:sym typeface="Wingdings" panose="05000000000000000000" pitchFamily="2" charset="2"/>
              </a:rPr>
              <a:t>random_state</a:t>
            </a: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の変更</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endParaRPr>
          </a:p>
          <a:p>
            <a:endParaRPr lang="en-US" altLang="ja-JP" sz="2400" dirty="0">
              <a:solidFill>
                <a:prstClr val="white"/>
              </a:solidFill>
              <a:latin typeface="游ゴシック" panose="020B0400000000000000" pitchFamily="50" charset="-128"/>
              <a:ea typeface="セザンヌ"/>
              <a:sym typeface="Wingdings" panose="05000000000000000000" pitchFamily="2" charset="2"/>
            </a:endParaRPr>
          </a:p>
          <a:p>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a:t>
            </a:r>
            <a:r>
              <a:rPr kumimoji="0" lang="en-US" altLang="ja-JP" sz="2400" b="0" i="0" u="none" strike="noStrike" kern="1200" cap="none" spc="0" normalizeH="0" baseline="0" noProof="0" dirty="0" err="1">
                <a:ln>
                  <a:noFill/>
                </a:ln>
                <a:solidFill>
                  <a:prstClr val="white"/>
                </a:solidFill>
                <a:effectLst/>
                <a:uLnTx/>
                <a:uFillTx/>
                <a:latin typeface="游ゴシック" panose="020B0400000000000000" pitchFamily="50" charset="-128"/>
                <a:ea typeface="セザンヌ"/>
                <a:sym typeface="Wingdings" panose="05000000000000000000" pitchFamily="2" charset="2"/>
              </a:rPr>
              <a:t>Catboost</a:t>
            </a: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モデル</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endParaRPr>
          </a:p>
          <a:p>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endParaRPr>
          </a:p>
          <a:p>
            <a:r>
              <a:rPr lang="en-US" altLang="ja-JP" sz="2400" dirty="0">
                <a:solidFill>
                  <a:prstClr val="white"/>
                </a:solidFill>
                <a:latin typeface="游ゴシック" panose="020B0400000000000000" pitchFamily="50" charset="-128"/>
                <a:ea typeface="セザンヌ"/>
                <a:sym typeface="Wingdings" panose="05000000000000000000" pitchFamily="2" charset="2"/>
              </a:rPr>
              <a:t>【</a:t>
            </a:r>
            <a:r>
              <a:rPr lang="ja-JP" altLang="en-US" sz="2200" dirty="0">
                <a:solidFill>
                  <a:prstClr val="white"/>
                </a:solidFill>
                <a:latin typeface="游ゴシック" panose="020B0400000000000000" pitchFamily="50" charset="-128"/>
                <a:ea typeface="セザンヌ"/>
                <a:sym typeface="Wingdings" panose="05000000000000000000" pitchFamily="2" charset="2"/>
              </a:rPr>
              <a:t>検証データによって効果</a:t>
            </a:r>
            <a:r>
              <a:rPr lang="en-US" altLang="ja-JP" sz="2400" dirty="0">
                <a:solidFill>
                  <a:prstClr val="white"/>
                </a:solidFill>
                <a:latin typeface="游ゴシック" panose="020B0400000000000000" pitchFamily="50" charset="-128"/>
                <a:ea typeface="セザンヌ"/>
                <a:sym typeface="Wingdings" panose="05000000000000000000" pitchFamily="2" charset="2"/>
              </a:rPr>
              <a:t>】</a:t>
            </a:r>
          </a:p>
          <a:p>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２週間</a:t>
            </a:r>
            <a:r>
              <a:rPr kumimoji="0" lang="ja-JP" altLang="en-US" sz="2400" b="0" i="0" u="none" strike="noStrike" kern="1200" cap="none" spc="0" normalizeH="0" baseline="0" noProof="0" dirty="0">
                <a:ln>
                  <a:noFill/>
                </a:ln>
                <a:solidFill>
                  <a:prstClr val="white"/>
                </a:solidFill>
                <a:effectLst/>
                <a:uLnTx/>
                <a:uFillTx/>
                <a:latin typeface="+mn-ea"/>
                <a:sym typeface="Wingdings" panose="05000000000000000000" pitchFamily="2" charset="2"/>
              </a:rPr>
              <a:t>４週間</a:t>
            </a:r>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毎の特徴量</a:t>
            </a:r>
            <a:endParaRPr kumimoji="0" lang="en-US" altLang="ja-JP"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endParaRPr>
          </a:p>
          <a:p>
            <a:r>
              <a:rPr kumimoji="0" lang="ja-JP" altLang="en-US" sz="2400" b="0" i="0" u="none" strike="noStrike" kern="1200" cap="none" spc="0" normalizeH="0" baseline="0" noProof="0" dirty="0">
                <a:ln>
                  <a:noFill/>
                </a:ln>
                <a:solidFill>
                  <a:prstClr val="white"/>
                </a:solidFill>
                <a:effectLst/>
                <a:uLnTx/>
                <a:uFillTx/>
                <a:latin typeface="游ゴシック" panose="020B0400000000000000" pitchFamily="50" charset="-128"/>
                <a:ea typeface="セザンヌ"/>
                <a:sym typeface="Wingdings" panose="05000000000000000000" pitchFamily="2" charset="2"/>
              </a:rPr>
              <a:t>直前値</a:t>
            </a:r>
            <a:r>
              <a:rPr kumimoji="0" lang="ja-JP" altLang="en-US" sz="2400" b="0" i="0" u="none" strike="noStrike" kern="1200" cap="none" spc="0" normalizeH="0" baseline="0" noProof="0" dirty="0">
                <a:ln>
                  <a:noFill/>
                </a:ln>
                <a:solidFill>
                  <a:prstClr val="white"/>
                </a:solidFill>
                <a:effectLst/>
                <a:uLnTx/>
                <a:uFillTx/>
                <a:latin typeface="+mn-ea"/>
                <a:sym typeface="Wingdings" panose="05000000000000000000" pitchFamily="2" charset="2"/>
              </a:rPr>
              <a:t>直後</a:t>
            </a:r>
            <a:r>
              <a:rPr lang="ja-JP" altLang="en-US" sz="2400" dirty="0">
                <a:solidFill>
                  <a:prstClr val="white"/>
                </a:solidFill>
                <a:latin typeface="+mn-ea"/>
                <a:sym typeface="Wingdings" panose="05000000000000000000" pitchFamily="2" charset="2"/>
              </a:rPr>
              <a:t>値</a:t>
            </a:r>
            <a:r>
              <a:rPr kumimoji="1" lang="ja-JP" altLang="en-US" sz="2400" dirty="0">
                <a:solidFill>
                  <a:prstClr val="white"/>
                </a:solidFill>
                <a:latin typeface="游ゴシック" panose="020B0400000000000000" pitchFamily="50" charset="-128"/>
                <a:ea typeface="セザンヌ"/>
                <a:sym typeface="Wingdings" panose="05000000000000000000" pitchFamily="2" charset="2"/>
              </a:rPr>
              <a:t>を使用した</a:t>
            </a:r>
            <a:endParaRPr kumimoji="1" lang="en-US" altLang="ja-JP" sz="2400" dirty="0">
              <a:solidFill>
                <a:prstClr val="white"/>
              </a:solidFill>
              <a:latin typeface="游ゴシック" panose="020B0400000000000000" pitchFamily="50" charset="-128"/>
              <a:ea typeface="セザンヌ"/>
              <a:sym typeface="Wingdings" panose="05000000000000000000" pitchFamily="2" charset="2"/>
            </a:endParaRPr>
          </a:p>
          <a:p>
            <a:r>
              <a:rPr kumimoji="1" lang="ja-JP" altLang="en-US" sz="2400" dirty="0">
                <a:solidFill>
                  <a:prstClr val="white"/>
                </a:solidFill>
                <a:latin typeface="游ゴシック" panose="020B0400000000000000" pitchFamily="50" charset="-128"/>
                <a:ea typeface="セザンヌ"/>
                <a:sym typeface="Wingdings" panose="05000000000000000000" pitchFamily="2" charset="2"/>
              </a:rPr>
              <a:t>　欠損値処理</a:t>
            </a:r>
            <a:endParaRPr lang="en-US" altLang="ja-JP" sz="2400" dirty="0">
              <a:solidFill>
                <a:prstClr val="white"/>
              </a:solidFill>
              <a:latin typeface="游ゴシック" panose="020B0400000000000000" pitchFamily="50" charset="-128"/>
              <a:ea typeface="セザンヌ"/>
              <a:sym typeface="Wingdings" panose="05000000000000000000" pitchFamily="2" charset="2"/>
            </a:endParaRPr>
          </a:p>
        </p:txBody>
      </p:sp>
    </p:spTree>
    <p:extLst>
      <p:ext uri="{BB962C8B-B14F-4D97-AF65-F5344CB8AC3E}">
        <p14:creationId xmlns:p14="http://schemas.microsoft.com/office/powerpoint/2010/main" val="292797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相関関係（ヒートマップ）</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068372B6-A81C-B821-0BAC-9013D416516E}"/>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7" name="図 6">
            <a:extLst>
              <a:ext uri="{FF2B5EF4-FFF2-40B4-BE49-F238E27FC236}">
                <a16:creationId xmlns:a16="http://schemas.microsoft.com/office/drawing/2014/main" id="{50883C94-BFEA-B1F5-A78E-75DE136500E3}"/>
              </a:ext>
            </a:extLst>
          </p:cNvPr>
          <p:cNvPicPr>
            <a:picLocks noChangeAspect="1"/>
          </p:cNvPicPr>
          <p:nvPr/>
        </p:nvPicPr>
        <p:blipFill>
          <a:blip r:embed="rId5"/>
          <a:stretch>
            <a:fillRect/>
          </a:stretch>
        </p:blipFill>
        <p:spPr>
          <a:xfrm>
            <a:off x="3733800" y="649329"/>
            <a:ext cx="10972800" cy="9637672"/>
          </a:xfrm>
          <a:prstGeom prst="rect">
            <a:avLst/>
          </a:prstGeom>
        </p:spPr>
      </p:pic>
    </p:spTree>
    <p:extLst>
      <p:ext uri="{BB962C8B-B14F-4D97-AF65-F5344CB8AC3E}">
        <p14:creationId xmlns:p14="http://schemas.microsoft.com/office/powerpoint/2010/main" val="3629008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売上＿</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EDA</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068372B6-A81C-B821-0BAC-9013D416516E}"/>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21" name="図 20">
            <a:extLst>
              <a:ext uri="{FF2B5EF4-FFF2-40B4-BE49-F238E27FC236}">
                <a16:creationId xmlns:a16="http://schemas.microsoft.com/office/drawing/2014/main" id="{C57F2562-BC2D-CD23-C4B7-E1B89F8EF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1384488"/>
            <a:ext cx="4749206" cy="4165079"/>
          </a:xfrm>
          <a:prstGeom prst="rect">
            <a:avLst/>
          </a:prstGeom>
        </p:spPr>
      </p:pic>
      <p:pic>
        <p:nvPicPr>
          <p:cNvPr id="23" name="図 22">
            <a:extLst>
              <a:ext uri="{FF2B5EF4-FFF2-40B4-BE49-F238E27FC236}">
                <a16:creationId xmlns:a16="http://schemas.microsoft.com/office/drawing/2014/main" id="{11DF5070-5414-BFCE-89D6-00750ACD7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547" y="1329683"/>
            <a:ext cx="4749206" cy="3593651"/>
          </a:xfrm>
          <a:prstGeom prst="rect">
            <a:avLst/>
          </a:prstGeom>
        </p:spPr>
      </p:pic>
      <p:pic>
        <p:nvPicPr>
          <p:cNvPr id="25" name="図 24">
            <a:extLst>
              <a:ext uri="{FF2B5EF4-FFF2-40B4-BE49-F238E27FC236}">
                <a16:creationId xmlns:a16="http://schemas.microsoft.com/office/drawing/2014/main" id="{401F1098-CDF6-32E0-8D45-E5F6C3D89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5751189"/>
            <a:ext cx="4838095" cy="3593651"/>
          </a:xfrm>
          <a:prstGeom prst="rect">
            <a:avLst/>
          </a:prstGeom>
        </p:spPr>
      </p:pic>
      <p:pic>
        <p:nvPicPr>
          <p:cNvPr id="29" name="図 28">
            <a:extLst>
              <a:ext uri="{FF2B5EF4-FFF2-40B4-BE49-F238E27FC236}">
                <a16:creationId xmlns:a16="http://schemas.microsoft.com/office/drawing/2014/main" id="{E55C9432-6C74-4D6D-6AFC-9FE702D33C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6295" y="5784164"/>
            <a:ext cx="4850793" cy="3606349"/>
          </a:xfrm>
          <a:prstGeom prst="rect">
            <a:avLst/>
          </a:prstGeom>
        </p:spPr>
      </p:pic>
      <p:pic>
        <p:nvPicPr>
          <p:cNvPr id="31" name="図 30">
            <a:extLst>
              <a:ext uri="{FF2B5EF4-FFF2-40B4-BE49-F238E27FC236}">
                <a16:creationId xmlns:a16="http://schemas.microsoft.com/office/drawing/2014/main" id="{0FBB31C3-179D-4513-53F3-E10DD49B82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2300" y="1371401"/>
            <a:ext cx="4774603" cy="3606349"/>
          </a:xfrm>
          <a:prstGeom prst="rect">
            <a:avLst/>
          </a:prstGeom>
        </p:spPr>
      </p:pic>
      <p:pic>
        <p:nvPicPr>
          <p:cNvPr id="35" name="図 34">
            <a:extLst>
              <a:ext uri="{FF2B5EF4-FFF2-40B4-BE49-F238E27FC236}">
                <a16:creationId xmlns:a16="http://schemas.microsoft.com/office/drawing/2014/main" id="{4E95AE7B-0591-27F4-B64A-4D57C86B67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88911" y="5783781"/>
            <a:ext cx="4838095" cy="4165079"/>
          </a:xfrm>
          <a:prstGeom prst="rect">
            <a:avLst/>
          </a:prstGeom>
        </p:spPr>
      </p:pic>
    </p:spTree>
    <p:extLst>
      <p:ext uri="{BB962C8B-B14F-4D97-AF65-F5344CB8AC3E}">
        <p14:creationId xmlns:p14="http://schemas.microsoft.com/office/powerpoint/2010/main" val="203080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32819" y="-3744383"/>
            <a:ext cx="9698562" cy="18364201"/>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285"/>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指数移動平均</a:t>
            </a:r>
            <a:endParaRPr lang="ja-JP" altLang="en-US" sz="3600" dirty="0">
              <a:solidFill>
                <a:schemeClr val="bg1"/>
              </a:solidFill>
            </a:endParaRPr>
          </a:p>
        </p:txBody>
      </p:sp>
      <p:sp>
        <p:nvSpPr>
          <p:cNvPr id="35" name="スライド番号プレースホルダー 34">
            <a:extLst>
              <a:ext uri="{FF2B5EF4-FFF2-40B4-BE49-F238E27FC236}">
                <a16:creationId xmlns:a16="http://schemas.microsoft.com/office/drawing/2014/main" id="{53EA9212-CBF7-8B1C-93C3-E7CF8487D4B2}"/>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40" name="正方形/長方形 39">
            <a:extLst>
              <a:ext uri="{FF2B5EF4-FFF2-40B4-BE49-F238E27FC236}">
                <a16:creationId xmlns:a16="http://schemas.microsoft.com/office/drawing/2014/main" id="{2FB4935C-412D-FB65-D3EF-0FAC15293C6B}"/>
              </a:ext>
            </a:extLst>
          </p:cNvPr>
          <p:cNvSpPr/>
          <p:nvPr/>
        </p:nvSpPr>
        <p:spPr>
          <a:xfrm>
            <a:off x="641920" y="1806659"/>
            <a:ext cx="21336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sz="2800" dirty="0"/>
              <a:t>店舗４４、製品種別６</a:t>
            </a:r>
            <a:endParaRPr kumimoji="1" lang="en-US" altLang="ja-JP" sz="2800" dirty="0"/>
          </a:p>
        </p:txBody>
      </p:sp>
      <p:sp>
        <p:nvSpPr>
          <p:cNvPr id="66" name="正方形/長方形 65">
            <a:extLst>
              <a:ext uri="{FF2B5EF4-FFF2-40B4-BE49-F238E27FC236}">
                <a16:creationId xmlns:a16="http://schemas.microsoft.com/office/drawing/2014/main" id="{BE772C4E-DE20-C9F2-BD01-5B3718664D01}"/>
              </a:ext>
            </a:extLst>
          </p:cNvPr>
          <p:cNvSpPr/>
          <p:nvPr/>
        </p:nvSpPr>
        <p:spPr>
          <a:xfrm>
            <a:off x="3527264" y="1806659"/>
            <a:ext cx="1551397"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en-US" altLang="ja-JP" sz="2400" dirty="0"/>
              <a:t>CATBOOST</a:t>
            </a:r>
          </a:p>
        </p:txBody>
      </p:sp>
      <p:pic>
        <p:nvPicPr>
          <p:cNvPr id="42" name="図 41">
            <a:extLst>
              <a:ext uri="{FF2B5EF4-FFF2-40B4-BE49-F238E27FC236}">
                <a16:creationId xmlns:a16="http://schemas.microsoft.com/office/drawing/2014/main" id="{B97610CA-3B40-580D-38DF-FCAB5BDCF8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8098" y="1422195"/>
            <a:ext cx="768928" cy="768928"/>
          </a:xfrm>
          <a:prstGeom prst="rect">
            <a:avLst/>
          </a:prstGeom>
        </p:spPr>
      </p:pic>
      <p:sp>
        <p:nvSpPr>
          <p:cNvPr id="2" name="正方形/長方形 1">
            <a:extLst>
              <a:ext uri="{FF2B5EF4-FFF2-40B4-BE49-F238E27FC236}">
                <a16:creationId xmlns:a16="http://schemas.microsoft.com/office/drawing/2014/main" id="{E8BD3F5C-460E-B683-51EB-E23CB02FF342}"/>
              </a:ext>
            </a:extLst>
          </p:cNvPr>
          <p:cNvSpPr/>
          <p:nvPr/>
        </p:nvSpPr>
        <p:spPr>
          <a:xfrm>
            <a:off x="7467600" y="1752562"/>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特徴量追加、</a:t>
            </a:r>
            <a:endParaRPr kumimoji="1" lang="en-US" altLang="ja-JP" sz="2400" dirty="0"/>
          </a:p>
          <a:p>
            <a:r>
              <a:rPr kumimoji="1" lang="ja-JP" altLang="en-US" sz="2400" dirty="0"/>
              <a:t>外れ値除去、</a:t>
            </a:r>
            <a:endParaRPr kumimoji="1" lang="en-US" altLang="ja-JP" sz="2400" dirty="0"/>
          </a:p>
          <a:p>
            <a:r>
              <a:rPr kumimoji="1" lang="ja-JP" altLang="en-US" sz="2400" dirty="0"/>
              <a:t>欠損値処理</a:t>
            </a:r>
            <a:endParaRPr kumimoji="1" lang="en-US" altLang="ja-JP" sz="2400" dirty="0"/>
          </a:p>
        </p:txBody>
      </p:sp>
      <p:sp>
        <p:nvSpPr>
          <p:cNvPr id="4" name="正方形/長方形 3">
            <a:extLst>
              <a:ext uri="{FF2B5EF4-FFF2-40B4-BE49-F238E27FC236}">
                <a16:creationId xmlns:a16="http://schemas.microsoft.com/office/drawing/2014/main" id="{9DBBDE54-531C-2466-D13C-12EB0E2CC43C}"/>
              </a:ext>
            </a:extLst>
          </p:cNvPr>
          <p:cNvSpPr/>
          <p:nvPr/>
        </p:nvSpPr>
        <p:spPr>
          <a:xfrm>
            <a:off x="10058400" y="1752562"/>
            <a:ext cx="1730965"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欠損値処理</a:t>
            </a:r>
            <a:endParaRPr kumimoji="1" lang="en-US" altLang="ja-JP" sz="2400" dirty="0"/>
          </a:p>
        </p:txBody>
      </p:sp>
      <p:sp>
        <p:nvSpPr>
          <p:cNvPr id="5" name="正方形/長方形 4">
            <a:extLst>
              <a:ext uri="{FF2B5EF4-FFF2-40B4-BE49-F238E27FC236}">
                <a16:creationId xmlns:a16="http://schemas.microsoft.com/office/drawing/2014/main" id="{48E52BA8-2F9E-2B44-D621-C94AA2653D3F}"/>
              </a:ext>
            </a:extLst>
          </p:cNvPr>
          <p:cNvSpPr/>
          <p:nvPr/>
        </p:nvSpPr>
        <p:spPr>
          <a:xfrm>
            <a:off x="12649200" y="1752562"/>
            <a:ext cx="838200"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2400" dirty="0"/>
              <a:t>TSNE</a:t>
            </a:r>
          </a:p>
        </p:txBody>
      </p:sp>
      <p:sp>
        <p:nvSpPr>
          <p:cNvPr id="8" name="正方形/長方形 7">
            <a:extLst>
              <a:ext uri="{FF2B5EF4-FFF2-40B4-BE49-F238E27FC236}">
                <a16:creationId xmlns:a16="http://schemas.microsoft.com/office/drawing/2014/main" id="{D68D4CAF-DECE-1E8B-900C-490E0002249F}"/>
              </a:ext>
            </a:extLst>
          </p:cNvPr>
          <p:cNvSpPr/>
          <p:nvPr/>
        </p:nvSpPr>
        <p:spPr>
          <a:xfrm>
            <a:off x="14325600" y="1752562"/>
            <a:ext cx="1742344"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kumimoji="1" lang="ja-JP" altLang="en-US" sz="2400" dirty="0"/>
              <a:t>トレンド追加</a:t>
            </a:r>
            <a:endParaRPr kumimoji="1" lang="en-US" altLang="ja-JP" sz="2400" dirty="0"/>
          </a:p>
        </p:txBody>
      </p:sp>
      <p:sp>
        <p:nvSpPr>
          <p:cNvPr id="14" name="矢印: 右 13">
            <a:extLst>
              <a:ext uri="{FF2B5EF4-FFF2-40B4-BE49-F238E27FC236}">
                <a16:creationId xmlns:a16="http://schemas.microsoft.com/office/drawing/2014/main" id="{5FCF9795-53A2-E8A1-F2E6-E7B6A0166A96}"/>
              </a:ext>
            </a:extLst>
          </p:cNvPr>
          <p:cNvSpPr/>
          <p:nvPr/>
        </p:nvSpPr>
        <p:spPr>
          <a:xfrm>
            <a:off x="2841464" y="245118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D9A487D2-A3F6-8D4C-9D07-160D444081EC}"/>
              </a:ext>
            </a:extLst>
          </p:cNvPr>
          <p:cNvSpPr/>
          <p:nvPr/>
        </p:nvSpPr>
        <p:spPr>
          <a:xfrm>
            <a:off x="6781800" y="2397092"/>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8D973B78-13BA-F1FC-CA99-4546F8B8D5EF}"/>
              </a:ext>
            </a:extLst>
          </p:cNvPr>
          <p:cNvSpPr/>
          <p:nvPr/>
        </p:nvSpPr>
        <p:spPr>
          <a:xfrm>
            <a:off x="9220200" y="234005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0AFF37A6-CB9E-0E32-2BB5-7FBC23FC0653}"/>
              </a:ext>
            </a:extLst>
          </p:cNvPr>
          <p:cNvSpPr/>
          <p:nvPr/>
        </p:nvSpPr>
        <p:spPr>
          <a:xfrm>
            <a:off x="11887200" y="237483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83F4A0C2-CB8E-DD99-7D9C-790BEE5455AE}"/>
              </a:ext>
            </a:extLst>
          </p:cNvPr>
          <p:cNvSpPr/>
          <p:nvPr/>
        </p:nvSpPr>
        <p:spPr>
          <a:xfrm>
            <a:off x="13563600" y="2374830"/>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a:extLst>
              <a:ext uri="{FF2B5EF4-FFF2-40B4-BE49-F238E27FC236}">
                <a16:creationId xmlns:a16="http://schemas.microsoft.com/office/drawing/2014/main" id="{D68D4CAF-DECE-1E8B-900C-490E0002249F}"/>
              </a:ext>
            </a:extLst>
          </p:cNvPr>
          <p:cNvSpPr/>
          <p:nvPr/>
        </p:nvSpPr>
        <p:spPr>
          <a:xfrm>
            <a:off x="5844568" y="1758849"/>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34" name="矢印: 右 33">
            <a:extLst>
              <a:ext uri="{FF2B5EF4-FFF2-40B4-BE49-F238E27FC236}">
                <a16:creationId xmlns:a16="http://schemas.microsoft.com/office/drawing/2014/main" id="{E9426594-0F83-323C-F1B5-67760B3F71FD}"/>
              </a:ext>
            </a:extLst>
          </p:cNvPr>
          <p:cNvSpPr/>
          <p:nvPr/>
        </p:nvSpPr>
        <p:spPr>
          <a:xfrm>
            <a:off x="5114880" y="240337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a:extLst>
              <a:ext uri="{FF2B5EF4-FFF2-40B4-BE49-F238E27FC236}">
                <a16:creationId xmlns:a16="http://schemas.microsoft.com/office/drawing/2014/main" id="{D5E8ABE8-B09C-F9BF-416F-0F229F3188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6889" y="1409700"/>
            <a:ext cx="731464" cy="731464"/>
          </a:xfrm>
          <a:prstGeom prst="rect">
            <a:avLst/>
          </a:prstGeom>
          <a:noFill/>
          <a:ln w="47625">
            <a:noFill/>
          </a:ln>
        </p:spPr>
      </p:pic>
      <p:sp>
        <p:nvSpPr>
          <p:cNvPr id="36" name="Google Shape;225;p23">
            <a:extLst>
              <a:ext uri="{FF2B5EF4-FFF2-40B4-BE49-F238E27FC236}">
                <a16:creationId xmlns:a16="http://schemas.microsoft.com/office/drawing/2014/main" id="{4217D556-0294-F540-F0A5-BA180AA2312D}"/>
              </a:ext>
            </a:extLst>
          </p:cNvPr>
          <p:cNvSpPr/>
          <p:nvPr/>
        </p:nvSpPr>
        <p:spPr>
          <a:xfrm>
            <a:off x="5943600" y="2961488"/>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38" name="矢印: 右 37">
            <a:extLst>
              <a:ext uri="{FF2B5EF4-FFF2-40B4-BE49-F238E27FC236}">
                <a16:creationId xmlns:a16="http://schemas.microsoft.com/office/drawing/2014/main" id="{7F9233D0-6877-E593-6B8C-609C9867E4B4}"/>
              </a:ext>
            </a:extLst>
          </p:cNvPr>
          <p:cNvSpPr/>
          <p:nvPr/>
        </p:nvSpPr>
        <p:spPr>
          <a:xfrm>
            <a:off x="16154400" y="2416259"/>
            <a:ext cx="676320" cy="309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a:extLst>
              <a:ext uri="{FF2B5EF4-FFF2-40B4-BE49-F238E27FC236}">
                <a16:creationId xmlns:a16="http://schemas.microsoft.com/office/drawing/2014/main" id="{D867EA1B-49C9-88DD-0A49-0D79B2E8C2B9}"/>
              </a:ext>
            </a:extLst>
          </p:cNvPr>
          <p:cNvSpPr/>
          <p:nvPr/>
        </p:nvSpPr>
        <p:spPr>
          <a:xfrm>
            <a:off x="16893568" y="1752562"/>
            <a:ext cx="861032" cy="157809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ja-JP" altLang="en-US" sz="2400" dirty="0"/>
              <a:t>予測</a:t>
            </a:r>
            <a:endParaRPr kumimoji="1" lang="en-US" altLang="ja-JP" sz="2400" dirty="0"/>
          </a:p>
        </p:txBody>
      </p:sp>
      <p:sp>
        <p:nvSpPr>
          <p:cNvPr id="37" name="Google Shape;225;p23">
            <a:extLst>
              <a:ext uri="{FF2B5EF4-FFF2-40B4-BE49-F238E27FC236}">
                <a16:creationId xmlns:a16="http://schemas.microsoft.com/office/drawing/2014/main" id="{421FFCB5-056F-2102-DA65-FE077F9AB66F}"/>
              </a:ext>
            </a:extLst>
          </p:cNvPr>
          <p:cNvSpPr/>
          <p:nvPr/>
        </p:nvSpPr>
        <p:spPr>
          <a:xfrm>
            <a:off x="17032258" y="2857515"/>
            <a:ext cx="646142" cy="581827"/>
          </a:xfrm>
          <a:prstGeom prst="ellipse">
            <a:avLst/>
          </a:prstGeo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46" name="正方形/長方形 45">
            <a:extLst>
              <a:ext uri="{FF2B5EF4-FFF2-40B4-BE49-F238E27FC236}">
                <a16:creationId xmlns:a16="http://schemas.microsoft.com/office/drawing/2014/main" id="{3F8E1F85-F7C9-01A6-974D-B87442A3D3D6}"/>
              </a:ext>
            </a:extLst>
          </p:cNvPr>
          <p:cNvSpPr/>
          <p:nvPr/>
        </p:nvSpPr>
        <p:spPr>
          <a:xfrm>
            <a:off x="7162801" y="1409700"/>
            <a:ext cx="2325941" cy="23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46465E9-3FAC-8508-3EDF-73CEA5F43C58}"/>
              </a:ext>
            </a:extLst>
          </p:cNvPr>
          <p:cNvSpPr txBox="1"/>
          <p:nvPr/>
        </p:nvSpPr>
        <p:spPr>
          <a:xfrm>
            <a:off x="5835720" y="875455"/>
            <a:ext cx="1138453" cy="369332"/>
          </a:xfrm>
          <a:prstGeom prst="rect">
            <a:avLst/>
          </a:prstGeom>
          <a:noFill/>
        </p:spPr>
        <p:txBody>
          <a:bodyPr wrap="none" rtlCol="0">
            <a:spAutoFit/>
          </a:bodyPr>
          <a:lstStyle/>
          <a:p>
            <a:r>
              <a:rPr kumimoji="1" lang="en-US" altLang="ja-JP" dirty="0"/>
              <a:t>RMSE:138</a:t>
            </a:r>
            <a:endParaRPr kumimoji="1" lang="ja-JP" altLang="en-US" dirty="0"/>
          </a:p>
        </p:txBody>
      </p:sp>
      <p:pic>
        <p:nvPicPr>
          <p:cNvPr id="10" name="図 9">
            <a:extLst>
              <a:ext uri="{FF2B5EF4-FFF2-40B4-BE49-F238E27FC236}">
                <a16:creationId xmlns:a16="http://schemas.microsoft.com/office/drawing/2014/main" id="{329F41EC-7BC3-8423-CE88-B9A63D5A856F}"/>
              </a:ext>
            </a:extLst>
          </p:cNvPr>
          <p:cNvPicPr>
            <a:picLocks noChangeAspect="1"/>
          </p:cNvPicPr>
          <p:nvPr/>
        </p:nvPicPr>
        <p:blipFill>
          <a:blip r:embed="rId7"/>
          <a:stretch>
            <a:fillRect/>
          </a:stretch>
        </p:blipFill>
        <p:spPr>
          <a:xfrm>
            <a:off x="196521" y="4010248"/>
            <a:ext cx="17862879" cy="4181251"/>
          </a:xfrm>
          <a:prstGeom prst="rect">
            <a:avLst/>
          </a:prstGeom>
        </p:spPr>
      </p:pic>
      <p:sp>
        <p:nvSpPr>
          <p:cNvPr id="7" name="テキスト ボックス 6">
            <a:extLst>
              <a:ext uri="{FF2B5EF4-FFF2-40B4-BE49-F238E27FC236}">
                <a16:creationId xmlns:a16="http://schemas.microsoft.com/office/drawing/2014/main" id="{B29C5502-CAA2-0BAE-7AEF-B02B8791AC50}"/>
              </a:ext>
            </a:extLst>
          </p:cNvPr>
          <p:cNvSpPr txBox="1"/>
          <p:nvPr/>
        </p:nvSpPr>
        <p:spPr>
          <a:xfrm>
            <a:off x="566861" y="4114221"/>
            <a:ext cx="5516254" cy="1077218"/>
          </a:xfrm>
          <a:prstGeom prst="rect">
            <a:avLst/>
          </a:prstGeom>
          <a:noFill/>
        </p:spPr>
        <p:txBody>
          <a:bodyPr wrap="none" rtlCol="0">
            <a:spAutoFit/>
          </a:bodyPr>
          <a:lstStyle/>
          <a:p>
            <a:r>
              <a:rPr kumimoji="1" lang="ja-JP" altLang="en-US" sz="3200" dirty="0"/>
              <a:t>特徴量追加：売り上げに対する</a:t>
            </a:r>
            <a:endParaRPr kumimoji="1" lang="en-US" altLang="ja-JP" sz="3200" dirty="0"/>
          </a:p>
          <a:p>
            <a:r>
              <a:rPr kumimoji="1" lang="ja-JP" altLang="en-US" sz="3200" dirty="0"/>
              <a:t>　　　　　　　　指数移動平均</a:t>
            </a:r>
          </a:p>
        </p:txBody>
      </p:sp>
      <p:cxnSp>
        <p:nvCxnSpPr>
          <p:cNvPr id="12" name="直線コネクタ 11">
            <a:extLst>
              <a:ext uri="{FF2B5EF4-FFF2-40B4-BE49-F238E27FC236}">
                <a16:creationId xmlns:a16="http://schemas.microsoft.com/office/drawing/2014/main" id="{9A21EC64-07DD-8B45-43E1-31723A11E9FC}"/>
              </a:ext>
            </a:extLst>
          </p:cNvPr>
          <p:cNvCxnSpPr/>
          <p:nvPr/>
        </p:nvCxnSpPr>
        <p:spPr>
          <a:xfrm>
            <a:off x="1872264" y="4914900"/>
            <a:ext cx="1087847" cy="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表 15">
            <a:extLst>
              <a:ext uri="{FF2B5EF4-FFF2-40B4-BE49-F238E27FC236}">
                <a16:creationId xmlns:a16="http://schemas.microsoft.com/office/drawing/2014/main" id="{CCAB6893-EB40-2ED3-1D77-2E932FFC2237}"/>
              </a:ext>
            </a:extLst>
          </p:cNvPr>
          <p:cNvGraphicFramePr>
            <a:graphicFrameLocks noGrp="1"/>
          </p:cNvGraphicFramePr>
          <p:nvPr/>
        </p:nvGraphicFramePr>
        <p:xfrm>
          <a:off x="12453572" y="4129662"/>
          <a:ext cx="5486400" cy="3867854"/>
        </p:xfrm>
        <a:graphic>
          <a:graphicData uri="http://schemas.openxmlformats.org/drawingml/2006/table">
            <a:tbl>
              <a:tblPr firstRow="1" bandRow="1">
                <a:tableStyleId>{5C22544A-7EE6-4342-B048-85BDC9FD1C3A}</a:tableStyleId>
              </a:tblPr>
              <a:tblGrid>
                <a:gridCol w="391534">
                  <a:extLst>
                    <a:ext uri="{9D8B030D-6E8A-4147-A177-3AD203B41FA5}">
                      <a16:colId xmlns:a16="http://schemas.microsoft.com/office/drawing/2014/main" val="2970777136"/>
                    </a:ext>
                  </a:extLst>
                </a:gridCol>
                <a:gridCol w="990600">
                  <a:extLst>
                    <a:ext uri="{9D8B030D-6E8A-4147-A177-3AD203B41FA5}">
                      <a16:colId xmlns:a16="http://schemas.microsoft.com/office/drawing/2014/main" val="3614336262"/>
                    </a:ext>
                  </a:extLst>
                </a:gridCol>
                <a:gridCol w="1665866">
                  <a:extLst>
                    <a:ext uri="{9D8B030D-6E8A-4147-A177-3AD203B41FA5}">
                      <a16:colId xmlns:a16="http://schemas.microsoft.com/office/drawing/2014/main" val="4235969506"/>
                    </a:ext>
                  </a:extLst>
                </a:gridCol>
                <a:gridCol w="2438400">
                  <a:extLst>
                    <a:ext uri="{9D8B030D-6E8A-4147-A177-3AD203B41FA5}">
                      <a16:colId xmlns:a16="http://schemas.microsoft.com/office/drawing/2014/main" val="3193509755"/>
                    </a:ext>
                  </a:extLst>
                </a:gridCol>
              </a:tblGrid>
              <a:tr h="303334">
                <a:tc>
                  <a:txBody>
                    <a:bodyPr/>
                    <a:lstStyle/>
                    <a:p>
                      <a:r>
                        <a:rPr kumimoji="1" lang="ja-JP" altLang="en-US" dirty="0"/>
                        <a:t>時</a:t>
                      </a:r>
                    </a:p>
                  </a:txBody>
                  <a:tcPr/>
                </a:tc>
                <a:tc>
                  <a:txBody>
                    <a:bodyPr/>
                    <a:lstStyle/>
                    <a:p>
                      <a:pPr algn="ctr"/>
                      <a:r>
                        <a:rPr kumimoji="1" lang="en-US" altLang="ja-JP" dirty="0"/>
                        <a:t>sales</a:t>
                      </a:r>
                      <a:r>
                        <a:rPr kumimoji="1" lang="ja-JP" altLang="en-US" dirty="0"/>
                        <a:t>値</a:t>
                      </a:r>
                    </a:p>
                  </a:txBody>
                  <a:tcPr/>
                </a:tc>
                <a:tc>
                  <a:txBody>
                    <a:bodyPr/>
                    <a:lstStyle/>
                    <a:p>
                      <a:pPr algn="ctr"/>
                      <a:r>
                        <a:rPr kumimoji="1" lang="ja-JP" altLang="en-US" dirty="0"/>
                        <a:t>指数移動平均</a:t>
                      </a:r>
                    </a:p>
                  </a:txBody>
                  <a:tcPr/>
                </a:tc>
                <a:tc>
                  <a:txBody>
                    <a:bodyPr/>
                    <a:lstStyle/>
                    <a:p>
                      <a:pPr algn="ctr"/>
                      <a:r>
                        <a:rPr kumimoji="1" lang="ja-JP" altLang="en-US" dirty="0"/>
                        <a:t>計算方法</a:t>
                      </a:r>
                    </a:p>
                  </a:txBody>
                  <a:tcPr/>
                </a:tc>
                <a:extLst>
                  <a:ext uri="{0D108BD9-81ED-4DB2-BD59-A6C34878D82A}">
                    <a16:rowId xmlns:a16="http://schemas.microsoft.com/office/drawing/2014/main" val="763137231"/>
                  </a:ext>
                </a:extLst>
              </a:tr>
              <a:tr h="425080">
                <a:tc>
                  <a:txBody>
                    <a:bodyPr/>
                    <a:lstStyle/>
                    <a:p>
                      <a:pPr algn="r"/>
                      <a:r>
                        <a:rPr kumimoji="1" lang="en-US" altLang="ja-JP" dirty="0"/>
                        <a:t>1</a:t>
                      </a:r>
                      <a:endParaRPr kumimoji="1" lang="ja-JP" altLang="en-US" dirty="0"/>
                    </a:p>
                  </a:txBody>
                  <a:tcPr/>
                </a:tc>
                <a:tc>
                  <a:txBody>
                    <a:bodyPr/>
                    <a:lstStyle/>
                    <a:p>
                      <a:pPr algn="r"/>
                      <a:r>
                        <a:rPr kumimoji="1" lang="en-US" altLang="ja-JP" dirty="0"/>
                        <a:t>1</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89413975"/>
                  </a:ext>
                </a:extLst>
              </a:tr>
              <a:tr h="350694">
                <a:tc>
                  <a:txBody>
                    <a:bodyPr/>
                    <a:lstStyle/>
                    <a:p>
                      <a:pPr algn="r"/>
                      <a:r>
                        <a:rPr kumimoji="1" lang="en-US" altLang="ja-JP" dirty="0"/>
                        <a:t>2</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3819282115"/>
                  </a:ext>
                </a:extLst>
              </a:tr>
              <a:tr h="365934">
                <a:tc>
                  <a:txBody>
                    <a:bodyPr/>
                    <a:lstStyle/>
                    <a:p>
                      <a:pPr algn="r"/>
                      <a:r>
                        <a:rPr kumimoji="1" lang="en-US" altLang="ja-JP" dirty="0"/>
                        <a:t>3</a:t>
                      </a:r>
                      <a:endParaRPr kumimoji="1" lang="ja-JP" altLang="en-US" dirty="0"/>
                    </a:p>
                  </a:txBody>
                  <a:tcPr/>
                </a:tc>
                <a:tc>
                  <a:txBody>
                    <a:bodyPr/>
                    <a:lstStyle/>
                    <a:p>
                      <a:pPr algn="r"/>
                      <a:r>
                        <a:rPr kumimoji="1" lang="en-US" altLang="ja-JP" dirty="0"/>
                        <a:t>100</a:t>
                      </a:r>
                      <a:endParaRPr kumimoji="1" lang="ja-JP" altLang="en-US" dirty="0"/>
                    </a:p>
                  </a:txBody>
                  <a:tcPr/>
                </a:tc>
                <a:tc>
                  <a:txBody>
                    <a:bodyPr/>
                    <a:lstStyle/>
                    <a:p>
                      <a:pPr algn="r"/>
                      <a:r>
                        <a:rPr kumimoji="1" lang="en-US" altLang="ja-JP" dirty="0"/>
                        <a:t>136</a:t>
                      </a:r>
                      <a:endParaRPr kumimoji="1" lang="ja-JP" altLang="en-US" dirty="0"/>
                    </a:p>
                  </a:txBody>
                  <a:tcPr/>
                </a:tc>
                <a:tc>
                  <a:txBody>
                    <a:bodyPr/>
                    <a:lstStyle/>
                    <a:p>
                      <a:pPr algn="r"/>
                      <a:r>
                        <a:rPr kumimoji="1" lang="en-US" altLang="ja-JP" dirty="0"/>
                        <a:t>(1+10+100+100)/4</a:t>
                      </a:r>
                      <a:endParaRPr kumimoji="1" lang="ja-JP" altLang="en-US" dirty="0"/>
                    </a:p>
                  </a:txBody>
                  <a:tcPr/>
                </a:tc>
                <a:extLst>
                  <a:ext uri="{0D108BD9-81ED-4DB2-BD59-A6C34878D82A}">
                    <a16:rowId xmlns:a16="http://schemas.microsoft.com/office/drawing/2014/main" val="2943540241"/>
                  </a:ext>
                </a:extLst>
              </a:tr>
              <a:tr h="425080">
                <a:tc>
                  <a:txBody>
                    <a:bodyPr/>
                    <a:lstStyle/>
                    <a:p>
                      <a:pPr algn="r"/>
                      <a:r>
                        <a:rPr kumimoji="1" lang="en-US" altLang="ja-JP" dirty="0"/>
                        <a:t>4</a:t>
                      </a:r>
                      <a:endParaRPr kumimoji="1" lang="ja-JP" altLang="en-US" dirty="0"/>
                    </a:p>
                  </a:txBody>
                  <a:tcPr/>
                </a:tc>
                <a:tc>
                  <a:txBody>
                    <a:bodyPr/>
                    <a:lstStyle/>
                    <a:p>
                      <a:pPr algn="r"/>
                      <a:r>
                        <a:rPr kumimoji="1" lang="en-US" altLang="ja-JP" dirty="0"/>
                        <a:t>1,000</a:t>
                      </a:r>
                      <a:endParaRPr kumimoji="1" lang="ja-JP" altLang="en-US" dirty="0"/>
                    </a:p>
                  </a:txBody>
                  <a:tcPr/>
                </a:tc>
                <a:tc>
                  <a:txBody>
                    <a:bodyPr/>
                    <a:lstStyle/>
                    <a:p>
                      <a:pPr algn="r"/>
                      <a:r>
                        <a:rPr kumimoji="1" lang="en-US" altLang="ja-JP" dirty="0"/>
                        <a:t>527.5</a:t>
                      </a:r>
                      <a:endParaRPr kumimoji="1" lang="ja-JP"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dirty="0"/>
                        <a:t>(10+100+1000+1000)/4</a:t>
                      </a:r>
                      <a:endParaRPr kumimoji="1" lang="ja-JP" altLang="en-US" dirty="0"/>
                    </a:p>
                  </a:txBody>
                  <a:tcPr/>
                </a:tc>
                <a:extLst>
                  <a:ext uri="{0D108BD9-81ED-4DB2-BD59-A6C34878D82A}">
                    <a16:rowId xmlns:a16="http://schemas.microsoft.com/office/drawing/2014/main" val="1194042052"/>
                  </a:ext>
                </a:extLst>
              </a:tr>
              <a:tr h="425080">
                <a:tc>
                  <a:txBody>
                    <a:bodyPr/>
                    <a:lstStyle/>
                    <a:p>
                      <a:pPr algn="r"/>
                      <a:r>
                        <a:rPr kumimoji="1" lang="en-US" altLang="ja-JP" dirty="0"/>
                        <a:t>5</a:t>
                      </a:r>
                      <a:endParaRPr kumimoji="1" lang="ja-JP" altLang="en-US" dirty="0"/>
                    </a:p>
                  </a:txBody>
                  <a:tcPr/>
                </a:tc>
                <a:tc>
                  <a:txBody>
                    <a:bodyPr/>
                    <a:lstStyle/>
                    <a:p>
                      <a:pPr algn="r"/>
                      <a:r>
                        <a:rPr kumimoji="1" lang="en-US" altLang="ja-JP" dirty="0"/>
                        <a:t>500</a:t>
                      </a:r>
                    </a:p>
                  </a:txBody>
                  <a:tcPr/>
                </a:tc>
                <a:tc>
                  <a:txBody>
                    <a:bodyPr/>
                    <a:lstStyle/>
                    <a:p>
                      <a:pPr algn="r"/>
                      <a:r>
                        <a:rPr kumimoji="1" lang="en-US" altLang="ja-JP" dirty="0"/>
                        <a:t>525</a:t>
                      </a:r>
                      <a:endParaRPr kumimoji="1" lang="ja-JP"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dirty="0"/>
                        <a:t>(100+1000+500+500)/4</a:t>
                      </a:r>
                      <a:endParaRPr kumimoji="1" lang="ja-JP" altLang="en-US" dirty="0"/>
                    </a:p>
                  </a:txBody>
                  <a:tcPr/>
                </a:tc>
                <a:extLst>
                  <a:ext uri="{0D108BD9-81ED-4DB2-BD59-A6C34878D82A}">
                    <a16:rowId xmlns:a16="http://schemas.microsoft.com/office/drawing/2014/main" val="1162151289"/>
                  </a:ext>
                </a:extLst>
              </a:tr>
              <a:tr h="425080">
                <a:tc>
                  <a:txBody>
                    <a:bodyPr/>
                    <a:lstStyle/>
                    <a:p>
                      <a:pPr algn="r"/>
                      <a:r>
                        <a:rPr kumimoji="1" lang="en-US" altLang="ja-JP" dirty="0"/>
                        <a:t>6</a:t>
                      </a:r>
                      <a:endParaRPr kumimoji="1" lang="ja-JP" altLang="en-US" dirty="0"/>
                    </a:p>
                  </a:txBody>
                  <a:tcPr/>
                </a:tc>
                <a:tc>
                  <a:txBody>
                    <a:bodyPr/>
                    <a:lstStyle/>
                    <a:p>
                      <a:pPr algn="r"/>
                      <a:r>
                        <a:rPr kumimoji="1" lang="en-US" altLang="ja-JP" dirty="0"/>
                        <a:t>100</a:t>
                      </a:r>
                      <a:endParaRPr kumimoji="1" lang="ja-JP" altLang="en-US" dirty="0"/>
                    </a:p>
                  </a:txBody>
                  <a:tcPr/>
                </a:tc>
                <a:tc>
                  <a:txBody>
                    <a:bodyPr/>
                    <a:lstStyle/>
                    <a:p>
                      <a:pPr algn="r"/>
                      <a:r>
                        <a:rPr kumimoji="1" lang="en-US" altLang="ja-JP" dirty="0"/>
                        <a:t>425</a:t>
                      </a:r>
                      <a:endParaRPr kumimoji="1" lang="ja-JP"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dirty="0"/>
                        <a:t>(1000+500+100+100)/4</a:t>
                      </a:r>
                      <a:endParaRPr kumimoji="1" lang="ja-JP" altLang="en-US" dirty="0"/>
                    </a:p>
                  </a:txBody>
                  <a:tcPr/>
                </a:tc>
                <a:extLst>
                  <a:ext uri="{0D108BD9-81ED-4DB2-BD59-A6C34878D82A}">
                    <a16:rowId xmlns:a16="http://schemas.microsoft.com/office/drawing/2014/main" val="3123266031"/>
                  </a:ext>
                </a:extLst>
              </a:tr>
              <a:tr h="425080">
                <a:tc>
                  <a:txBody>
                    <a:bodyPr/>
                    <a:lstStyle/>
                    <a:p>
                      <a:pPr algn="r"/>
                      <a:r>
                        <a:rPr kumimoji="1" lang="en-US" altLang="ja-JP" dirty="0"/>
                        <a:t>7</a:t>
                      </a:r>
                      <a:endParaRPr kumimoji="1" lang="ja-JP" altLang="en-US" dirty="0"/>
                    </a:p>
                  </a:txBody>
                  <a:tcPr/>
                </a:tc>
                <a:tc>
                  <a:txBody>
                    <a:bodyPr/>
                    <a:lstStyle/>
                    <a:p>
                      <a:pPr algn="r"/>
                      <a:r>
                        <a:rPr kumimoji="1" lang="en-US" altLang="ja-JP" dirty="0"/>
                        <a:t>10</a:t>
                      </a:r>
                      <a:endParaRPr kumimoji="1" lang="ja-JP" altLang="en-US" dirty="0"/>
                    </a:p>
                  </a:txBody>
                  <a:tcPr/>
                </a:tc>
                <a:tc>
                  <a:txBody>
                    <a:bodyPr/>
                    <a:lstStyle/>
                    <a:p>
                      <a:pPr algn="r"/>
                      <a:r>
                        <a:rPr kumimoji="1" lang="en-US" altLang="ja-JP" dirty="0"/>
                        <a:t>155</a:t>
                      </a:r>
                      <a:endParaRPr kumimoji="1" lang="ja-JP"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dirty="0"/>
                        <a:t>(500+100+10+10)/4</a:t>
                      </a:r>
                      <a:endParaRPr kumimoji="1" lang="ja-JP" altLang="en-US" dirty="0"/>
                    </a:p>
                  </a:txBody>
                  <a:tcPr/>
                </a:tc>
                <a:extLst>
                  <a:ext uri="{0D108BD9-81ED-4DB2-BD59-A6C34878D82A}">
                    <a16:rowId xmlns:a16="http://schemas.microsoft.com/office/drawing/2014/main" val="2084722338"/>
                  </a:ext>
                </a:extLst>
              </a:tr>
            </a:tbl>
          </a:graphicData>
        </a:graphic>
      </p:graphicFrame>
      <p:sp>
        <p:nvSpPr>
          <p:cNvPr id="18" name="テキスト ボックス 17">
            <a:extLst>
              <a:ext uri="{FF2B5EF4-FFF2-40B4-BE49-F238E27FC236}">
                <a16:creationId xmlns:a16="http://schemas.microsoft.com/office/drawing/2014/main" id="{37088A1D-F96F-EA9A-7449-734A240F1727}"/>
              </a:ext>
            </a:extLst>
          </p:cNvPr>
          <p:cNvSpPr txBox="1"/>
          <p:nvPr/>
        </p:nvSpPr>
        <p:spPr>
          <a:xfrm>
            <a:off x="6324600" y="4152900"/>
            <a:ext cx="5993949" cy="1200329"/>
          </a:xfrm>
          <a:prstGeom prst="rect">
            <a:avLst/>
          </a:prstGeom>
          <a:noFill/>
        </p:spPr>
        <p:txBody>
          <a:bodyPr wrap="none" rtlCol="0">
            <a:spAutoFit/>
          </a:bodyPr>
          <a:lstStyle/>
          <a:p>
            <a:r>
              <a:rPr kumimoji="1" lang="ja-JP" altLang="en-US" sz="2400" dirty="0"/>
              <a:t>・移動平均（単純移動平均、加重移動平均、</a:t>
            </a:r>
            <a:endParaRPr kumimoji="1" lang="en-US" altLang="ja-JP" sz="2400" dirty="0"/>
          </a:p>
          <a:p>
            <a:r>
              <a:rPr kumimoji="1" lang="ja-JP" altLang="en-US" sz="2400" dirty="0"/>
              <a:t>指数移動平均）の中で、最も指数移動平均が</a:t>
            </a:r>
            <a:endParaRPr kumimoji="1" lang="en-US" altLang="ja-JP" sz="2400" dirty="0"/>
          </a:p>
          <a:p>
            <a:r>
              <a:rPr kumimoji="1" lang="ja-JP" altLang="en-US" sz="2400" dirty="0"/>
              <a:t>精度向上に寄与したため採用</a:t>
            </a:r>
          </a:p>
        </p:txBody>
      </p:sp>
      <p:sp>
        <p:nvSpPr>
          <p:cNvPr id="19" name="テキスト ボックス 18">
            <a:extLst>
              <a:ext uri="{FF2B5EF4-FFF2-40B4-BE49-F238E27FC236}">
                <a16:creationId xmlns:a16="http://schemas.microsoft.com/office/drawing/2014/main" id="{6DB22D8F-6E98-0107-8F40-498470F08B73}"/>
              </a:ext>
            </a:extLst>
          </p:cNvPr>
          <p:cNvSpPr txBox="1"/>
          <p:nvPr/>
        </p:nvSpPr>
        <p:spPr>
          <a:xfrm>
            <a:off x="685272" y="6595084"/>
            <a:ext cx="6288901" cy="954107"/>
          </a:xfrm>
          <a:prstGeom prst="rect">
            <a:avLst/>
          </a:prstGeom>
          <a:noFill/>
        </p:spPr>
        <p:txBody>
          <a:bodyPr wrap="none" rtlCol="0">
            <a:spAutoFit/>
          </a:bodyPr>
          <a:lstStyle/>
          <a:p>
            <a:r>
              <a:rPr lang="ja-JP" altLang="en-US" sz="2800" b="0" i="0" dirty="0">
                <a:solidFill>
                  <a:srgbClr val="24292E"/>
                </a:solidFill>
                <a:effectLst/>
                <a:latin typeface="Roboto" panose="02000000000000000000" pitchFamily="2" charset="0"/>
              </a:rPr>
              <a:t>過去の価格よりも直近の価格になるほど</a:t>
            </a:r>
            <a:endParaRPr lang="en-US" altLang="ja-JP" sz="2800" b="0" i="0" dirty="0">
              <a:solidFill>
                <a:srgbClr val="24292E"/>
              </a:solidFill>
              <a:effectLst/>
              <a:latin typeface="Roboto" panose="02000000000000000000" pitchFamily="2" charset="0"/>
            </a:endParaRPr>
          </a:p>
          <a:p>
            <a:r>
              <a:rPr lang="ja-JP" altLang="en-US" sz="2800" b="0" i="0" dirty="0">
                <a:solidFill>
                  <a:srgbClr val="24292E"/>
                </a:solidFill>
                <a:effectLst/>
                <a:latin typeface="Roboto" panose="02000000000000000000" pitchFamily="2" charset="0"/>
              </a:rPr>
              <a:t>比重を置いて計算された平均値</a:t>
            </a:r>
            <a:endParaRPr kumimoji="1" lang="ja-JP" altLang="en-US" sz="2800" dirty="0"/>
          </a:p>
        </p:txBody>
      </p:sp>
    </p:spTree>
    <p:extLst>
      <p:ext uri="{BB962C8B-B14F-4D97-AF65-F5344CB8AC3E}">
        <p14:creationId xmlns:p14="http://schemas.microsoft.com/office/powerpoint/2010/main" val="44593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000682" y="-4000500"/>
            <a:ext cx="10287000" cy="18288000"/>
          </a:xfrm>
          <a:prstGeom prst="rect">
            <a:avLst/>
          </a:prstGeom>
        </p:spPr>
      </p:pic>
      <p:pic>
        <p:nvPicPr>
          <p:cNvPr id="4" name="Picture 4"/>
          <p:cNvPicPr>
            <a:picLocks noChangeAspect="1"/>
          </p:cNvPicPr>
          <p:nvPr/>
        </p:nvPicPr>
        <p:blipFill>
          <a:blip r:embed="rId5"/>
          <a:srcRect/>
          <a:stretch>
            <a:fillRect/>
          </a:stretch>
        </p:blipFill>
        <p:spPr>
          <a:xfrm>
            <a:off x="662663" y="1563385"/>
            <a:ext cx="16962673" cy="8304515"/>
          </a:xfrm>
          <a:prstGeom prst="rect">
            <a:avLst/>
          </a:prstGeom>
        </p:spPr>
      </p:pic>
      <p:sp>
        <p:nvSpPr>
          <p:cNvPr id="7" name="Google Shape;233;p23">
            <a:extLst>
              <a:ext uri="{FF2B5EF4-FFF2-40B4-BE49-F238E27FC236}">
                <a16:creationId xmlns:a16="http://schemas.microsoft.com/office/drawing/2014/main" id="{41A60F61-C3A7-3BE4-5114-AA139EC3172C}"/>
              </a:ext>
            </a:extLst>
          </p:cNvPr>
          <p:cNvSpPr txBox="1">
            <a:spLocks/>
          </p:cNvSpPr>
          <p:nvPr/>
        </p:nvSpPr>
        <p:spPr>
          <a:xfrm>
            <a:off x="0" y="-38100"/>
            <a:ext cx="18288000" cy="735583"/>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3200" dirty="0">
                <a:solidFill>
                  <a:schemeClr val="bg1"/>
                </a:solidFill>
                <a:latin typeface="+mn-ea"/>
                <a:ea typeface="+mn-ea"/>
                <a:cs typeface="Arial"/>
                <a:sym typeface="Arial"/>
              </a:rPr>
              <a:t>　　</a:t>
            </a:r>
            <a:r>
              <a:rPr lang="ja-JP" altLang="en-US" sz="3600" b="1" dirty="0">
                <a:solidFill>
                  <a:schemeClr val="bg1"/>
                </a:solidFill>
                <a:latin typeface="+mn-ea"/>
                <a:ea typeface="+mn-ea"/>
                <a:cs typeface="Arial"/>
                <a:sym typeface="Arial"/>
              </a:rPr>
              <a:t>ビジネスでの</a:t>
            </a:r>
            <a:r>
              <a:rPr lang="en-US" altLang="ja-JP" sz="3600" b="1" dirty="0">
                <a:solidFill>
                  <a:schemeClr val="bg1"/>
                </a:solidFill>
                <a:latin typeface="+mn-ea"/>
                <a:ea typeface="+mn-ea"/>
                <a:cs typeface="Arial"/>
                <a:sym typeface="Arial"/>
              </a:rPr>
              <a:t>AI</a:t>
            </a:r>
            <a:r>
              <a:rPr lang="ja-JP" altLang="en-US" sz="3600" b="1" dirty="0">
                <a:solidFill>
                  <a:schemeClr val="bg1"/>
                </a:solidFill>
                <a:latin typeface="+mn-ea"/>
                <a:ea typeface="+mn-ea"/>
                <a:cs typeface="Arial"/>
                <a:sym typeface="Arial"/>
              </a:rPr>
              <a:t>モデル企画</a:t>
            </a:r>
            <a:endParaRPr lang="ja-JP" altLang="en-US" sz="3600" b="1" dirty="0">
              <a:solidFill>
                <a:schemeClr val="bg1"/>
              </a:solidFill>
              <a:latin typeface="+mn-ea"/>
              <a:ea typeface="+mn-ea"/>
            </a:endParaRPr>
          </a:p>
        </p:txBody>
      </p:sp>
      <p:sp>
        <p:nvSpPr>
          <p:cNvPr id="8" name="Google Shape;225;p23">
            <a:extLst>
              <a:ext uri="{FF2B5EF4-FFF2-40B4-BE49-F238E27FC236}">
                <a16:creationId xmlns:a16="http://schemas.microsoft.com/office/drawing/2014/main" id="{D1C07530-162F-F0BA-AE24-5146D63C8206}"/>
              </a:ext>
            </a:extLst>
          </p:cNvPr>
          <p:cNvSpPr/>
          <p:nvPr/>
        </p:nvSpPr>
        <p:spPr>
          <a:xfrm>
            <a:off x="762000" y="16395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2000" b="1" dirty="0">
                <a:solidFill>
                  <a:srgbClr val="FFFFFF"/>
                </a:solidFill>
              </a:rPr>
              <a:t>1</a:t>
            </a:r>
            <a:endParaRPr sz="2000" b="1" dirty="0">
              <a:solidFill>
                <a:srgbClr val="FFFFFF"/>
              </a:solidFill>
            </a:endParaRPr>
          </a:p>
        </p:txBody>
      </p:sp>
      <p:sp>
        <p:nvSpPr>
          <p:cNvPr id="10" name="Google Shape;225;p23">
            <a:extLst>
              <a:ext uri="{FF2B5EF4-FFF2-40B4-BE49-F238E27FC236}">
                <a16:creationId xmlns:a16="http://schemas.microsoft.com/office/drawing/2014/main" id="{E48F3027-0B7B-725B-B673-439572A1A64A}"/>
              </a:ext>
            </a:extLst>
          </p:cNvPr>
          <p:cNvSpPr/>
          <p:nvPr/>
        </p:nvSpPr>
        <p:spPr>
          <a:xfrm>
            <a:off x="7391400" y="15633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2</a:t>
            </a:r>
            <a:endParaRPr sz="2000" b="1" dirty="0">
              <a:solidFill>
                <a:srgbClr val="FFFFFF"/>
              </a:solidFill>
            </a:endParaRPr>
          </a:p>
        </p:txBody>
      </p:sp>
      <p:sp>
        <p:nvSpPr>
          <p:cNvPr id="11" name="Google Shape;225;p23">
            <a:extLst>
              <a:ext uri="{FF2B5EF4-FFF2-40B4-BE49-F238E27FC236}">
                <a16:creationId xmlns:a16="http://schemas.microsoft.com/office/drawing/2014/main" id="{83E080E6-9E96-2D2D-867F-02ADB35F33B0}"/>
              </a:ext>
            </a:extLst>
          </p:cNvPr>
          <p:cNvSpPr/>
          <p:nvPr/>
        </p:nvSpPr>
        <p:spPr>
          <a:xfrm>
            <a:off x="762000" y="32397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3</a:t>
            </a:r>
            <a:endParaRPr sz="2000" b="1" dirty="0">
              <a:solidFill>
                <a:srgbClr val="FFFFFF"/>
              </a:solidFill>
            </a:endParaRPr>
          </a:p>
        </p:txBody>
      </p:sp>
      <p:sp>
        <p:nvSpPr>
          <p:cNvPr id="12" name="Google Shape;225;p23">
            <a:extLst>
              <a:ext uri="{FF2B5EF4-FFF2-40B4-BE49-F238E27FC236}">
                <a16:creationId xmlns:a16="http://schemas.microsoft.com/office/drawing/2014/main" id="{751E83F8-B110-0B1F-AA3C-C0FC8BF53F10}"/>
              </a:ext>
            </a:extLst>
          </p:cNvPr>
          <p:cNvSpPr/>
          <p:nvPr/>
        </p:nvSpPr>
        <p:spPr>
          <a:xfrm>
            <a:off x="4114800" y="33159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4</a:t>
            </a:r>
            <a:endParaRPr sz="2000" b="1" dirty="0">
              <a:solidFill>
                <a:srgbClr val="FFFFFF"/>
              </a:solidFill>
            </a:endParaRPr>
          </a:p>
        </p:txBody>
      </p:sp>
      <p:sp>
        <p:nvSpPr>
          <p:cNvPr id="13" name="Google Shape;225;p23">
            <a:extLst>
              <a:ext uri="{FF2B5EF4-FFF2-40B4-BE49-F238E27FC236}">
                <a16:creationId xmlns:a16="http://schemas.microsoft.com/office/drawing/2014/main" id="{BD8AA05A-50D1-CF8C-52C1-83BF028BA67B}"/>
              </a:ext>
            </a:extLst>
          </p:cNvPr>
          <p:cNvSpPr/>
          <p:nvPr/>
        </p:nvSpPr>
        <p:spPr>
          <a:xfrm>
            <a:off x="4114800" y="65925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5</a:t>
            </a:r>
            <a:endParaRPr sz="2000" b="1" dirty="0">
              <a:solidFill>
                <a:srgbClr val="FFFFFF"/>
              </a:solidFill>
            </a:endParaRPr>
          </a:p>
        </p:txBody>
      </p:sp>
      <p:sp>
        <p:nvSpPr>
          <p:cNvPr id="14" name="Google Shape;225;p23">
            <a:extLst>
              <a:ext uri="{FF2B5EF4-FFF2-40B4-BE49-F238E27FC236}">
                <a16:creationId xmlns:a16="http://schemas.microsoft.com/office/drawing/2014/main" id="{61BC2115-EDE3-E9AE-C453-CB505D935021}"/>
              </a:ext>
            </a:extLst>
          </p:cNvPr>
          <p:cNvSpPr/>
          <p:nvPr/>
        </p:nvSpPr>
        <p:spPr>
          <a:xfrm>
            <a:off x="8305800" y="32397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6</a:t>
            </a:r>
            <a:endParaRPr sz="2000" b="1" dirty="0">
              <a:solidFill>
                <a:srgbClr val="FFFFFF"/>
              </a:solidFill>
            </a:endParaRPr>
          </a:p>
        </p:txBody>
      </p:sp>
      <p:sp>
        <p:nvSpPr>
          <p:cNvPr id="15" name="Google Shape;225;p23">
            <a:extLst>
              <a:ext uri="{FF2B5EF4-FFF2-40B4-BE49-F238E27FC236}">
                <a16:creationId xmlns:a16="http://schemas.microsoft.com/office/drawing/2014/main" id="{5279D0C0-9837-6631-4BA0-BC39740B9424}"/>
              </a:ext>
            </a:extLst>
          </p:cNvPr>
          <p:cNvSpPr/>
          <p:nvPr/>
        </p:nvSpPr>
        <p:spPr>
          <a:xfrm>
            <a:off x="8305800" y="6543581"/>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7</a:t>
            </a:r>
            <a:endParaRPr sz="2000" b="1" dirty="0">
              <a:solidFill>
                <a:srgbClr val="FFFFFF"/>
              </a:solidFill>
            </a:endParaRPr>
          </a:p>
        </p:txBody>
      </p:sp>
      <p:sp>
        <p:nvSpPr>
          <p:cNvPr id="16" name="Google Shape;225;p23">
            <a:extLst>
              <a:ext uri="{FF2B5EF4-FFF2-40B4-BE49-F238E27FC236}">
                <a16:creationId xmlns:a16="http://schemas.microsoft.com/office/drawing/2014/main" id="{858660B7-79D4-4865-4E05-C6C4F1CD8212}"/>
              </a:ext>
            </a:extLst>
          </p:cNvPr>
          <p:cNvSpPr/>
          <p:nvPr/>
        </p:nvSpPr>
        <p:spPr>
          <a:xfrm>
            <a:off x="12420600" y="3239785"/>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8</a:t>
            </a:r>
            <a:endParaRPr sz="2000" b="1" dirty="0">
              <a:solidFill>
                <a:srgbClr val="FFFFFF"/>
              </a:solidFill>
            </a:endParaRPr>
          </a:p>
        </p:txBody>
      </p:sp>
      <p:sp>
        <p:nvSpPr>
          <p:cNvPr id="17" name="Google Shape;225;p23">
            <a:extLst>
              <a:ext uri="{FF2B5EF4-FFF2-40B4-BE49-F238E27FC236}">
                <a16:creationId xmlns:a16="http://schemas.microsoft.com/office/drawing/2014/main" id="{FC80C8CC-D0EA-0880-D85C-61B0A8522E64}"/>
              </a:ext>
            </a:extLst>
          </p:cNvPr>
          <p:cNvSpPr/>
          <p:nvPr/>
        </p:nvSpPr>
        <p:spPr>
          <a:xfrm>
            <a:off x="12420600" y="6543581"/>
            <a:ext cx="646142" cy="581827"/>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FFFFFF"/>
                </a:solidFill>
              </a:rPr>
              <a:t>9</a:t>
            </a:r>
            <a:endParaRPr sz="2000" b="1" dirty="0">
              <a:solidFill>
                <a:srgbClr val="FFFFFF"/>
              </a:solidFill>
            </a:endParaRPr>
          </a:p>
        </p:txBody>
      </p:sp>
      <p:sp>
        <p:nvSpPr>
          <p:cNvPr id="18" name="Google Shape;226;p23">
            <a:extLst>
              <a:ext uri="{FF2B5EF4-FFF2-40B4-BE49-F238E27FC236}">
                <a16:creationId xmlns:a16="http://schemas.microsoft.com/office/drawing/2014/main" id="{74588127-0FCD-5EEC-67ED-9F267A813CDD}"/>
              </a:ext>
            </a:extLst>
          </p:cNvPr>
          <p:cNvSpPr txBox="1">
            <a:spLocks/>
          </p:cNvSpPr>
          <p:nvPr/>
        </p:nvSpPr>
        <p:spPr>
          <a:xfrm>
            <a:off x="1447801" y="1561531"/>
            <a:ext cx="1676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dirty="0">
                <a:solidFill>
                  <a:srgbClr val="0070C0"/>
                </a:solidFill>
                <a:latin typeface="+mn-ea"/>
                <a:cs typeface="Arial"/>
                <a:sym typeface="Arial"/>
              </a:rPr>
              <a:t>業務課題</a:t>
            </a:r>
            <a:br>
              <a:rPr lang="ja-JP" altLang="en-US" sz="2800" dirty="0">
                <a:solidFill>
                  <a:srgbClr val="53C6A1"/>
                </a:solidFill>
                <a:latin typeface="+mn-ea"/>
                <a:cs typeface="Arial"/>
                <a:sym typeface="Arial"/>
              </a:rPr>
            </a:br>
            <a:endParaRPr lang="en-US" altLang="ja-JP" sz="2800" dirty="0">
              <a:latin typeface="+mn-ea"/>
            </a:endParaRPr>
          </a:p>
          <a:p>
            <a:pPr marL="0" indent="0">
              <a:spcBef>
                <a:spcPts val="0"/>
              </a:spcBef>
              <a:buFont typeface="Arial" pitchFamily="34" charset="0"/>
              <a:buNone/>
            </a:pPr>
            <a:endParaRPr lang="ja-JP" altLang="en-US" sz="2800" dirty="0">
              <a:latin typeface="+mn-ea"/>
            </a:endParaRPr>
          </a:p>
        </p:txBody>
      </p:sp>
      <p:sp>
        <p:nvSpPr>
          <p:cNvPr id="19" name="Google Shape;226;p23">
            <a:extLst>
              <a:ext uri="{FF2B5EF4-FFF2-40B4-BE49-F238E27FC236}">
                <a16:creationId xmlns:a16="http://schemas.microsoft.com/office/drawing/2014/main" id="{4C8E27F4-3504-8948-369B-5F894A22934E}"/>
              </a:ext>
            </a:extLst>
          </p:cNvPr>
          <p:cNvSpPr txBox="1">
            <a:spLocks/>
          </p:cNvSpPr>
          <p:nvPr/>
        </p:nvSpPr>
        <p:spPr>
          <a:xfrm>
            <a:off x="609600" y="3315985"/>
            <a:ext cx="3276001" cy="602165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br>
              <a:rPr lang="ja-JP" altLang="en-US" sz="2800" dirty="0">
                <a:solidFill>
                  <a:srgbClr val="53C6A1"/>
                </a:solidFill>
                <a:latin typeface="+mn-ea"/>
                <a:cs typeface="Arial"/>
                <a:sym typeface="Arial"/>
              </a:rPr>
            </a:br>
            <a:r>
              <a:rPr lang="ja-JP" altLang="en-US" sz="2800" dirty="0">
                <a:solidFill>
                  <a:schemeClr val="bg1"/>
                </a:solidFill>
                <a:latin typeface="+mn-ea"/>
                <a:cs typeface="Arial"/>
                <a:sym typeface="Arial"/>
              </a:rPr>
              <a:t>テーブルデータ</a:t>
            </a:r>
            <a:endParaRPr lang="en-US" altLang="ja-JP" sz="2800" dirty="0">
              <a:solidFill>
                <a:schemeClr val="bg1"/>
              </a:solidFill>
              <a:latin typeface="+mn-ea"/>
              <a:cs typeface="Arial"/>
              <a:sym typeface="Arial"/>
            </a:endParaRPr>
          </a:p>
          <a:p>
            <a:pPr marL="0" indent="0">
              <a:spcBef>
                <a:spcPts val="0"/>
              </a:spcBef>
              <a:buNone/>
            </a:pPr>
            <a:endParaRPr lang="en-US" altLang="ja-JP" sz="2800" dirty="0">
              <a:solidFill>
                <a:srgbClr val="53C6A1"/>
              </a:solidFill>
              <a:latin typeface="+mn-ea"/>
              <a:cs typeface="Arial"/>
              <a:sym typeface="Arial"/>
            </a:endParaRPr>
          </a:p>
          <a:p>
            <a:pPr marL="0" indent="0">
              <a:spcBef>
                <a:spcPts val="0"/>
              </a:spcBef>
              <a:buNone/>
            </a:pPr>
            <a:r>
              <a:rPr lang="ja-JP" altLang="en-US" sz="2300" dirty="0">
                <a:solidFill>
                  <a:schemeClr val="bg1"/>
                </a:solidFill>
                <a:latin typeface="+mn-ea"/>
                <a:cs typeface="Arial"/>
                <a:sym typeface="Arial"/>
              </a:rPr>
              <a:t>ファイル数</a:t>
            </a:r>
            <a:endParaRPr lang="en-US" altLang="ja-JP" sz="2300" dirty="0">
              <a:solidFill>
                <a:schemeClr val="bg1"/>
              </a:solidFill>
              <a:latin typeface="+mn-ea"/>
              <a:cs typeface="Arial"/>
              <a:sym typeface="Arial"/>
            </a:endParaRPr>
          </a:p>
          <a:p>
            <a:pPr marL="0" indent="0">
              <a:spcBef>
                <a:spcPts val="0"/>
              </a:spcBef>
              <a:buNone/>
            </a:pPr>
            <a:r>
              <a:rPr lang="en-US" altLang="ja-JP" sz="2300" dirty="0">
                <a:solidFill>
                  <a:schemeClr val="bg1"/>
                </a:solidFill>
                <a:latin typeface="+mn-ea"/>
              </a:rPr>
              <a:t>5</a:t>
            </a:r>
            <a:r>
              <a:rPr lang="ja-JP" altLang="en-US" sz="2300" dirty="0">
                <a:solidFill>
                  <a:schemeClr val="bg1"/>
                </a:solidFill>
                <a:latin typeface="+mn-ea"/>
              </a:rPr>
              <a:t>種類</a:t>
            </a:r>
            <a:endParaRPr lang="en-US" altLang="ja-JP" sz="2300" dirty="0">
              <a:solidFill>
                <a:schemeClr val="bg1"/>
              </a:solidFill>
              <a:latin typeface="+mn-ea"/>
            </a:endParaRPr>
          </a:p>
          <a:p>
            <a:pPr marL="0" indent="0">
              <a:spcBef>
                <a:spcPts val="0"/>
              </a:spcBef>
              <a:buNone/>
            </a:pPr>
            <a:r>
              <a:rPr lang="ja-JP" altLang="en-US" sz="2300" dirty="0">
                <a:solidFill>
                  <a:schemeClr val="bg1"/>
                </a:solidFill>
                <a:latin typeface="+mn-ea"/>
              </a:rPr>
              <a:t>・</a:t>
            </a:r>
            <a:r>
              <a:rPr lang="en-US" altLang="ja-JP" sz="2300" dirty="0">
                <a:solidFill>
                  <a:schemeClr val="bg1"/>
                </a:solidFill>
                <a:latin typeface="+mn-ea"/>
              </a:rPr>
              <a:t>train.csv</a:t>
            </a:r>
          </a:p>
          <a:p>
            <a:pPr marL="0" indent="0">
              <a:spcBef>
                <a:spcPts val="0"/>
              </a:spcBef>
              <a:buNone/>
            </a:pPr>
            <a:r>
              <a:rPr lang="ja-JP" altLang="en-US" sz="2300" dirty="0">
                <a:solidFill>
                  <a:schemeClr val="bg1"/>
                </a:solidFill>
                <a:latin typeface="+mn-ea"/>
              </a:rPr>
              <a:t>・</a:t>
            </a:r>
            <a:r>
              <a:rPr lang="en-US" altLang="ja-JP" sz="2300" dirty="0">
                <a:solidFill>
                  <a:schemeClr val="bg1"/>
                </a:solidFill>
                <a:latin typeface="+mn-ea"/>
              </a:rPr>
              <a:t>oil.csv</a:t>
            </a:r>
          </a:p>
          <a:p>
            <a:pPr marL="0" indent="0">
              <a:spcBef>
                <a:spcPts val="0"/>
              </a:spcBef>
              <a:buNone/>
            </a:pPr>
            <a:r>
              <a:rPr lang="ja-JP" altLang="en-US" sz="2300" dirty="0">
                <a:solidFill>
                  <a:schemeClr val="bg1"/>
                </a:solidFill>
                <a:latin typeface="+mn-ea"/>
              </a:rPr>
              <a:t>・</a:t>
            </a:r>
            <a:r>
              <a:rPr lang="en-US" altLang="ja-JP" sz="2300" dirty="0">
                <a:solidFill>
                  <a:schemeClr val="bg1"/>
                </a:solidFill>
                <a:latin typeface="+mn-ea"/>
              </a:rPr>
              <a:t>holidays_event.csv</a:t>
            </a:r>
          </a:p>
          <a:p>
            <a:pPr marL="0" indent="0">
              <a:spcBef>
                <a:spcPts val="0"/>
              </a:spcBef>
              <a:buNone/>
            </a:pPr>
            <a:r>
              <a:rPr lang="ja-JP" altLang="en-US" sz="2300" dirty="0">
                <a:solidFill>
                  <a:schemeClr val="bg1"/>
                </a:solidFill>
                <a:latin typeface="+mn-ea"/>
              </a:rPr>
              <a:t>・</a:t>
            </a:r>
            <a:r>
              <a:rPr lang="en-US" altLang="ja-JP" sz="2300" dirty="0">
                <a:solidFill>
                  <a:schemeClr val="bg1"/>
                </a:solidFill>
                <a:latin typeface="+mn-ea"/>
              </a:rPr>
              <a:t>transactions.csv</a:t>
            </a:r>
          </a:p>
          <a:p>
            <a:pPr marL="0" indent="0">
              <a:spcBef>
                <a:spcPts val="0"/>
              </a:spcBef>
              <a:buNone/>
            </a:pPr>
            <a:r>
              <a:rPr lang="ja-JP" altLang="en-US" sz="2300" dirty="0">
                <a:solidFill>
                  <a:schemeClr val="bg1"/>
                </a:solidFill>
                <a:latin typeface="+mn-ea"/>
              </a:rPr>
              <a:t>・</a:t>
            </a:r>
            <a:r>
              <a:rPr lang="en-US" altLang="ja-JP" sz="2300" dirty="0">
                <a:solidFill>
                  <a:schemeClr val="bg1"/>
                </a:solidFill>
                <a:latin typeface="+mn-ea"/>
              </a:rPr>
              <a:t>stores.csv</a:t>
            </a:r>
          </a:p>
          <a:p>
            <a:pPr marL="0" indent="0">
              <a:spcBef>
                <a:spcPts val="0"/>
              </a:spcBef>
              <a:buNone/>
            </a:pP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説明変数</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１９種類</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目的変数</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１種類</a:t>
            </a:r>
            <a:endParaRPr lang="en-US" altLang="ja-JP" sz="2400" dirty="0">
              <a:solidFill>
                <a:schemeClr val="bg1"/>
              </a:solidFill>
              <a:latin typeface="+mn-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solidFill>
                <a:schemeClr val="bg1"/>
              </a:solidFill>
              <a:latin typeface="+mj-ea"/>
              <a:ea typeface="+mj-ea"/>
            </a:endParaRPr>
          </a:p>
          <a:p>
            <a:pPr marL="0" indent="0">
              <a:spcBef>
                <a:spcPts val="0"/>
              </a:spcBef>
              <a:buNone/>
            </a:pPr>
            <a:endParaRPr lang="en-US" altLang="ja-JP" sz="2800" dirty="0">
              <a:latin typeface="+mj-ea"/>
              <a:ea typeface="+mj-ea"/>
            </a:endParaRPr>
          </a:p>
          <a:p>
            <a:pPr marL="0" indent="0">
              <a:spcBef>
                <a:spcPts val="0"/>
              </a:spcBef>
              <a:buFont typeface="Arial" pitchFamily="34" charset="0"/>
              <a:buNone/>
            </a:pPr>
            <a:endParaRPr lang="ja-JP" altLang="en-US" sz="2800" dirty="0"/>
          </a:p>
        </p:txBody>
      </p:sp>
      <p:sp>
        <p:nvSpPr>
          <p:cNvPr id="20" name="Google Shape;226;p23">
            <a:extLst>
              <a:ext uri="{FF2B5EF4-FFF2-40B4-BE49-F238E27FC236}">
                <a16:creationId xmlns:a16="http://schemas.microsoft.com/office/drawing/2014/main" id="{C7FBD87E-7094-641B-E5B1-CA53840B1FCF}"/>
              </a:ext>
            </a:extLst>
          </p:cNvPr>
          <p:cNvSpPr txBox="1">
            <a:spLocks/>
          </p:cNvSpPr>
          <p:nvPr/>
        </p:nvSpPr>
        <p:spPr>
          <a:xfrm>
            <a:off x="8077199" y="1639586"/>
            <a:ext cx="5181601" cy="6678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800" b="1" dirty="0">
                <a:solidFill>
                  <a:srgbClr val="0070C0"/>
                </a:solidFill>
                <a:latin typeface="+mn-ea"/>
                <a:cs typeface="Arial"/>
                <a:sym typeface="Arial"/>
              </a:rPr>
              <a:t>課題のために</a:t>
            </a:r>
            <a:r>
              <a:rPr lang="en-US" altLang="ja-JP" sz="2800" b="1" dirty="0">
                <a:solidFill>
                  <a:srgbClr val="0070C0"/>
                </a:solidFill>
                <a:latin typeface="+mn-ea"/>
                <a:cs typeface="Arial"/>
                <a:sym typeface="Arial"/>
              </a:rPr>
              <a:t>AI</a:t>
            </a:r>
            <a:r>
              <a:rPr lang="ja-JP" altLang="en-US" sz="2800" b="1" dirty="0">
                <a:solidFill>
                  <a:srgbClr val="0070C0"/>
                </a:solidFill>
                <a:latin typeface="+mn-ea"/>
                <a:cs typeface="Arial"/>
                <a:sym typeface="Arial"/>
              </a:rPr>
              <a:t>で何を行うか</a:t>
            </a:r>
          </a:p>
        </p:txBody>
      </p:sp>
      <p:sp>
        <p:nvSpPr>
          <p:cNvPr id="21" name="Google Shape;226;p23">
            <a:extLst>
              <a:ext uri="{FF2B5EF4-FFF2-40B4-BE49-F238E27FC236}">
                <a16:creationId xmlns:a16="http://schemas.microsoft.com/office/drawing/2014/main" id="{5E0C1106-77EB-26B6-0AB3-8C4D9C8988CD}"/>
              </a:ext>
            </a:extLst>
          </p:cNvPr>
          <p:cNvSpPr txBox="1">
            <a:spLocks/>
          </p:cNvSpPr>
          <p:nvPr/>
        </p:nvSpPr>
        <p:spPr>
          <a:xfrm>
            <a:off x="4716022" y="3184106"/>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使用する</a:t>
            </a:r>
            <a:r>
              <a:rPr lang="en-US" altLang="ja-JP" b="1" dirty="0">
                <a:solidFill>
                  <a:srgbClr val="0070C0"/>
                </a:solidFill>
                <a:latin typeface="+mn-ea"/>
                <a:cs typeface="Arial"/>
                <a:sym typeface="Arial"/>
              </a:rPr>
              <a:t>AI</a:t>
            </a:r>
            <a:r>
              <a:rPr lang="ja-JP" altLang="en-US" b="1" dirty="0">
                <a:solidFill>
                  <a:srgbClr val="0070C0"/>
                </a:solidFill>
                <a:latin typeface="+mn-ea"/>
                <a:cs typeface="Arial"/>
                <a:sym typeface="Arial"/>
              </a:rPr>
              <a:t>技術</a:t>
            </a:r>
            <a:br>
              <a:rPr lang="ja-JP" altLang="en-US" sz="2800" dirty="0">
                <a:solidFill>
                  <a:srgbClr val="53C6A1"/>
                </a:solidFill>
                <a:latin typeface="+mn-ea"/>
                <a:cs typeface="Arial"/>
                <a:sym typeface="Arial"/>
              </a:rPr>
            </a:br>
            <a:endParaRPr lang="ja-JP" altLang="en-US" sz="2800" dirty="0">
              <a:latin typeface="+mn-ea"/>
            </a:endParaRPr>
          </a:p>
        </p:txBody>
      </p:sp>
      <p:sp>
        <p:nvSpPr>
          <p:cNvPr id="22" name="Google Shape;226;p23">
            <a:extLst>
              <a:ext uri="{FF2B5EF4-FFF2-40B4-BE49-F238E27FC236}">
                <a16:creationId xmlns:a16="http://schemas.microsoft.com/office/drawing/2014/main" id="{A9D619A2-ACDF-63DE-7DC6-62690D1EE074}"/>
              </a:ext>
            </a:extLst>
          </p:cNvPr>
          <p:cNvSpPr txBox="1">
            <a:spLocks/>
          </p:cNvSpPr>
          <p:nvPr/>
        </p:nvSpPr>
        <p:spPr>
          <a:xfrm>
            <a:off x="1454426" y="3163585"/>
            <a:ext cx="1669775" cy="65802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データ</a:t>
            </a:r>
            <a:br>
              <a:rPr lang="ja-JP" altLang="en-US" sz="2800" dirty="0">
                <a:solidFill>
                  <a:srgbClr val="53C6A1"/>
                </a:solidFill>
                <a:latin typeface="+mn-ea"/>
                <a:cs typeface="Arial"/>
                <a:sym typeface="Arial"/>
              </a:rPr>
            </a:br>
            <a:endParaRPr lang="ja-JP" altLang="en-US" sz="2800" dirty="0">
              <a:latin typeface="+mn-ea"/>
            </a:endParaRPr>
          </a:p>
        </p:txBody>
      </p:sp>
      <p:sp>
        <p:nvSpPr>
          <p:cNvPr id="23" name="Google Shape;226;p23">
            <a:extLst>
              <a:ext uri="{FF2B5EF4-FFF2-40B4-BE49-F238E27FC236}">
                <a16:creationId xmlns:a16="http://schemas.microsoft.com/office/drawing/2014/main" id="{05230B9F-0108-267C-9D54-16D0B18B55FA}"/>
              </a:ext>
            </a:extLst>
          </p:cNvPr>
          <p:cNvSpPr txBox="1">
            <a:spLocks/>
          </p:cNvSpPr>
          <p:nvPr/>
        </p:nvSpPr>
        <p:spPr>
          <a:xfrm>
            <a:off x="4724400" y="6516385"/>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必要な前処理</a:t>
            </a:r>
            <a:br>
              <a:rPr lang="ja-JP" altLang="en-US" sz="2800" dirty="0">
                <a:solidFill>
                  <a:srgbClr val="53C6A1"/>
                </a:solidFill>
                <a:latin typeface="+mn-ea"/>
                <a:cs typeface="Arial"/>
                <a:sym typeface="Arial"/>
              </a:rPr>
            </a:br>
            <a:endParaRPr lang="en-US" altLang="ja-JP" sz="2800" dirty="0">
              <a:solidFill>
                <a:schemeClr val="bg1"/>
              </a:solidFill>
              <a:latin typeface="+mn-ea"/>
            </a:endParaRPr>
          </a:p>
          <a:p>
            <a:pPr marL="0" indent="0">
              <a:spcBef>
                <a:spcPts val="0"/>
              </a:spcBef>
              <a:buFont typeface="Arial" pitchFamily="34" charset="0"/>
              <a:buNone/>
            </a:pPr>
            <a:endParaRPr lang="ja-JP" altLang="en-US" sz="2800" dirty="0">
              <a:latin typeface="+mn-ea"/>
            </a:endParaRPr>
          </a:p>
        </p:txBody>
      </p:sp>
      <p:sp>
        <p:nvSpPr>
          <p:cNvPr id="24" name="Google Shape;226;p23">
            <a:extLst>
              <a:ext uri="{FF2B5EF4-FFF2-40B4-BE49-F238E27FC236}">
                <a16:creationId xmlns:a16="http://schemas.microsoft.com/office/drawing/2014/main" id="{9F34E592-0E2B-CFC0-187D-8555D845F632}"/>
              </a:ext>
            </a:extLst>
          </p:cNvPr>
          <p:cNvSpPr txBox="1">
            <a:spLocks/>
          </p:cNvSpPr>
          <p:nvPr/>
        </p:nvSpPr>
        <p:spPr>
          <a:xfrm>
            <a:off x="4111706" y="7200900"/>
            <a:ext cx="3813094" cy="2472515"/>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mn-ea"/>
                <a:cs typeface="Arial"/>
                <a:sym typeface="Arial"/>
              </a:rPr>
              <a:t>・データマージ（データ結合）</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・質的データを数値データに変換</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・欠損値・異常値処理</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・特徴量の追加</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・次元削減</a:t>
            </a:r>
            <a:endParaRPr lang="en-US" altLang="ja-JP" sz="2400" dirty="0">
              <a:solidFill>
                <a:schemeClr val="bg1"/>
              </a:solidFill>
              <a:latin typeface="+mn-ea"/>
            </a:endParaRPr>
          </a:p>
        </p:txBody>
      </p:sp>
      <p:sp>
        <p:nvSpPr>
          <p:cNvPr id="26" name="Google Shape;226;p23">
            <a:extLst>
              <a:ext uri="{FF2B5EF4-FFF2-40B4-BE49-F238E27FC236}">
                <a16:creationId xmlns:a16="http://schemas.microsoft.com/office/drawing/2014/main" id="{FBC6BCEB-7667-EE71-9854-7BD5BF2728BB}"/>
              </a:ext>
            </a:extLst>
          </p:cNvPr>
          <p:cNvSpPr txBox="1">
            <a:spLocks/>
          </p:cNvSpPr>
          <p:nvPr/>
        </p:nvSpPr>
        <p:spPr>
          <a:xfrm>
            <a:off x="9094859" y="3215550"/>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評価指標</a:t>
            </a:r>
            <a:br>
              <a:rPr lang="ja-JP" altLang="en-US" sz="2800" b="1" dirty="0">
                <a:solidFill>
                  <a:srgbClr val="53C6A1"/>
                </a:solidFill>
                <a:latin typeface="+mn-ea"/>
                <a:cs typeface="Arial"/>
                <a:sym typeface="Arial"/>
              </a:rPr>
            </a:br>
            <a:endParaRPr lang="en-US" altLang="ja-JP" sz="2800" b="1" dirty="0">
              <a:solidFill>
                <a:schemeClr val="bg1"/>
              </a:solidFill>
              <a:latin typeface="+mn-ea"/>
            </a:endParaRPr>
          </a:p>
          <a:p>
            <a:pPr marL="0" indent="0">
              <a:spcBef>
                <a:spcPts val="0"/>
              </a:spcBef>
              <a:buFont typeface="Arial" pitchFamily="34" charset="0"/>
              <a:buNone/>
            </a:pPr>
            <a:endParaRPr lang="ja-JP" altLang="en-US" sz="2800" dirty="0">
              <a:latin typeface="+mn-ea"/>
            </a:endParaRPr>
          </a:p>
        </p:txBody>
      </p:sp>
      <p:sp>
        <p:nvSpPr>
          <p:cNvPr id="27" name="Google Shape;226;p23">
            <a:extLst>
              <a:ext uri="{FF2B5EF4-FFF2-40B4-BE49-F238E27FC236}">
                <a16:creationId xmlns:a16="http://schemas.microsoft.com/office/drawing/2014/main" id="{5C2EBCD0-24F7-B6FA-089B-FBB33C1711E2}"/>
              </a:ext>
            </a:extLst>
          </p:cNvPr>
          <p:cNvSpPr txBox="1">
            <a:spLocks/>
          </p:cNvSpPr>
          <p:nvPr/>
        </p:nvSpPr>
        <p:spPr>
          <a:xfrm>
            <a:off x="8896859" y="6544788"/>
            <a:ext cx="3200400"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必要なタスク</a:t>
            </a:r>
            <a:br>
              <a:rPr lang="ja-JP" altLang="en-US" sz="2800" dirty="0">
                <a:solidFill>
                  <a:srgbClr val="53C6A1"/>
                </a:solidFill>
                <a:latin typeface="游ゴシック" panose="020B0400000000000000" pitchFamily="50" charset="-128"/>
                <a:ea typeface="游ゴシック" panose="020B0400000000000000" pitchFamily="50" charset="-128"/>
                <a:cs typeface="Arial"/>
                <a:sym typeface="Arial"/>
              </a:rPr>
            </a:b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28" name="Google Shape;226;p23">
            <a:extLst>
              <a:ext uri="{FF2B5EF4-FFF2-40B4-BE49-F238E27FC236}">
                <a16:creationId xmlns:a16="http://schemas.microsoft.com/office/drawing/2014/main" id="{8681F8BC-8DD5-961C-5105-BE44ACF43A11}"/>
              </a:ext>
            </a:extLst>
          </p:cNvPr>
          <p:cNvSpPr txBox="1">
            <a:spLocks/>
          </p:cNvSpPr>
          <p:nvPr/>
        </p:nvSpPr>
        <p:spPr>
          <a:xfrm>
            <a:off x="13030200" y="3232402"/>
            <a:ext cx="3506106" cy="6931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モデル運用フロー</a:t>
            </a:r>
            <a:br>
              <a:rPr lang="ja-JP" altLang="en-US" sz="2800" dirty="0">
                <a:solidFill>
                  <a:srgbClr val="53C6A1"/>
                </a:solidFill>
                <a:latin typeface="游ゴシック" panose="020B0400000000000000" pitchFamily="50" charset="-128"/>
                <a:ea typeface="游ゴシック" panose="020B0400000000000000" pitchFamily="50" charset="-128"/>
                <a:cs typeface="Arial"/>
                <a:sym typeface="Arial"/>
              </a:rPr>
            </a:br>
            <a:endParaRPr lang="en-US" altLang="ja-JP" sz="2800"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29" name="Google Shape;226;p23">
            <a:extLst>
              <a:ext uri="{FF2B5EF4-FFF2-40B4-BE49-F238E27FC236}">
                <a16:creationId xmlns:a16="http://schemas.microsoft.com/office/drawing/2014/main" id="{D5637094-B823-EE2E-7F38-DB3014C5FBB5}"/>
              </a:ext>
            </a:extLst>
          </p:cNvPr>
          <p:cNvSpPr txBox="1">
            <a:spLocks/>
          </p:cNvSpPr>
          <p:nvPr/>
        </p:nvSpPr>
        <p:spPr>
          <a:xfrm>
            <a:off x="13113242" y="6536906"/>
            <a:ext cx="4871136" cy="115332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b="1" dirty="0">
                <a:solidFill>
                  <a:srgbClr val="0070C0"/>
                </a:solidFill>
                <a:latin typeface="+mn-ea"/>
                <a:cs typeface="Arial"/>
                <a:sym typeface="Arial"/>
              </a:rPr>
              <a:t>理想のアウトプット</a:t>
            </a:r>
            <a:endParaRPr lang="en-US" altLang="ja-JP" b="1" dirty="0">
              <a:solidFill>
                <a:srgbClr val="0070C0"/>
              </a:solidFill>
              <a:latin typeface="+mn-ea"/>
              <a:cs typeface="Arial"/>
              <a:sym typeface="Arial"/>
            </a:endParaRPr>
          </a:p>
          <a:p>
            <a:pPr marL="0" indent="0">
              <a:spcBef>
                <a:spcPts val="0"/>
              </a:spcBef>
              <a:buNone/>
            </a:pPr>
            <a:r>
              <a:rPr lang="ja-JP" altLang="en-US" b="1" dirty="0">
                <a:solidFill>
                  <a:srgbClr val="0070C0"/>
                </a:solidFill>
                <a:latin typeface="+mn-ea"/>
                <a:cs typeface="Arial"/>
                <a:sym typeface="Arial"/>
              </a:rPr>
              <a:t>（目的変数）</a:t>
            </a:r>
            <a:br>
              <a:rPr lang="ja-JP" altLang="en-US" b="1" dirty="0">
                <a:solidFill>
                  <a:srgbClr val="53C6A1"/>
                </a:solidFill>
                <a:latin typeface="+mj-ea"/>
                <a:ea typeface="+mj-ea"/>
                <a:cs typeface="Arial"/>
                <a:sym typeface="Arial"/>
              </a:rPr>
            </a:br>
            <a:endParaRPr lang="en-US" altLang="ja-JP" b="1" dirty="0">
              <a:solidFill>
                <a:schemeClr val="bg1"/>
              </a:solidFill>
              <a:latin typeface="+mj-ea"/>
              <a:ea typeface="+mj-ea"/>
            </a:endParaRPr>
          </a:p>
          <a:p>
            <a:pPr marL="0" indent="0">
              <a:spcBef>
                <a:spcPts val="0"/>
              </a:spcBef>
              <a:buFont typeface="Arial" pitchFamily="34" charset="0"/>
              <a:buNone/>
            </a:pPr>
            <a:endParaRPr lang="ja-JP" altLang="en-US" sz="2800" dirty="0"/>
          </a:p>
        </p:txBody>
      </p:sp>
      <p:sp>
        <p:nvSpPr>
          <p:cNvPr id="30" name="Google Shape;226;p23">
            <a:extLst>
              <a:ext uri="{FF2B5EF4-FFF2-40B4-BE49-F238E27FC236}">
                <a16:creationId xmlns:a16="http://schemas.microsoft.com/office/drawing/2014/main" id="{C0C68C82-8BA1-490F-9F5E-EC1FFBD58A1B}"/>
              </a:ext>
            </a:extLst>
          </p:cNvPr>
          <p:cNvSpPr txBox="1">
            <a:spLocks/>
          </p:cNvSpPr>
          <p:nvPr/>
        </p:nvSpPr>
        <p:spPr>
          <a:xfrm>
            <a:off x="12877800" y="7810500"/>
            <a:ext cx="3200400" cy="79675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mn-ea"/>
                <a:cs typeface="Arial"/>
                <a:sym typeface="Arial"/>
              </a:rPr>
              <a:t>売上金額（予測）</a:t>
            </a:r>
            <a:endParaRPr lang="en-US" altLang="ja-JP" sz="2400" dirty="0">
              <a:solidFill>
                <a:schemeClr val="bg1"/>
              </a:solidFill>
              <a:latin typeface="+mn-ea"/>
              <a:cs typeface="Arial"/>
              <a:sym typeface="Arial"/>
            </a:endParaRPr>
          </a:p>
        </p:txBody>
      </p:sp>
      <p:sp>
        <p:nvSpPr>
          <p:cNvPr id="31" name="Google Shape;226;p23">
            <a:extLst>
              <a:ext uri="{FF2B5EF4-FFF2-40B4-BE49-F238E27FC236}">
                <a16:creationId xmlns:a16="http://schemas.microsoft.com/office/drawing/2014/main" id="{8275934A-1A5D-90F1-BC72-BF27A0A5DCE8}"/>
              </a:ext>
            </a:extLst>
          </p:cNvPr>
          <p:cNvSpPr txBox="1">
            <a:spLocks/>
          </p:cNvSpPr>
          <p:nvPr/>
        </p:nvSpPr>
        <p:spPr>
          <a:xfrm>
            <a:off x="8174697" y="7125407"/>
            <a:ext cx="3791459" cy="255609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mn-ea"/>
                <a:cs typeface="Arial"/>
                <a:sym typeface="Arial"/>
              </a:rPr>
              <a:t>・データセットを</a:t>
            </a:r>
            <a:r>
              <a:rPr lang="en-US" altLang="ja-JP" sz="2400" dirty="0">
                <a:solidFill>
                  <a:schemeClr val="bg1"/>
                </a:solidFill>
                <a:latin typeface="+mn-ea"/>
                <a:cs typeface="Arial"/>
                <a:sym typeface="Arial"/>
              </a:rPr>
              <a:t>Fix</a:t>
            </a:r>
            <a:br>
              <a:rPr lang="en-US" altLang="ja-JP" sz="2400" dirty="0">
                <a:solidFill>
                  <a:schemeClr val="bg1"/>
                </a:solidFill>
                <a:latin typeface="+mn-ea"/>
              </a:rPr>
            </a:br>
            <a:r>
              <a:rPr lang="ja-JP" altLang="en-US" sz="2400" dirty="0">
                <a:solidFill>
                  <a:schemeClr val="bg1"/>
                </a:solidFill>
                <a:latin typeface="+mn-ea"/>
              </a:rPr>
              <a:t>・運用フローの設計</a:t>
            </a:r>
            <a:br>
              <a:rPr lang="ja-JP" altLang="en-US" sz="2400" dirty="0">
                <a:solidFill>
                  <a:schemeClr val="bg1"/>
                </a:solidFill>
                <a:latin typeface="+mn-ea"/>
              </a:rPr>
            </a:br>
            <a:r>
              <a:rPr lang="ja-JP" altLang="en-US" sz="2400" dirty="0">
                <a:solidFill>
                  <a:schemeClr val="bg1"/>
                </a:solidFill>
                <a:latin typeface="+mn-ea"/>
              </a:rPr>
              <a:t>・各手法での精度評価、</a:t>
            </a:r>
            <a:br>
              <a:rPr lang="ja-JP" altLang="en-US" sz="2400" dirty="0">
                <a:solidFill>
                  <a:schemeClr val="bg1"/>
                </a:solidFill>
                <a:latin typeface="+mn-ea"/>
              </a:rPr>
            </a:br>
            <a:r>
              <a:rPr lang="ja-JP" altLang="en-US" sz="2400" dirty="0">
                <a:solidFill>
                  <a:schemeClr val="bg1"/>
                </a:solidFill>
                <a:latin typeface="+mn-ea"/>
              </a:rPr>
              <a:t>　パラメータ調整</a:t>
            </a:r>
            <a:br>
              <a:rPr lang="ja-JP" altLang="en-US" sz="2400" dirty="0">
                <a:solidFill>
                  <a:schemeClr val="bg1"/>
                </a:solidFill>
                <a:latin typeface="+mn-ea"/>
              </a:rPr>
            </a:br>
            <a:r>
              <a:rPr lang="ja-JP" altLang="en-US" sz="2400" dirty="0">
                <a:solidFill>
                  <a:schemeClr val="bg1"/>
                </a:solidFill>
                <a:latin typeface="+mn-ea"/>
              </a:rPr>
              <a:t>・どのアプローチが</a:t>
            </a:r>
            <a:br>
              <a:rPr lang="ja-JP" altLang="en-US" sz="2400" dirty="0">
                <a:solidFill>
                  <a:schemeClr val="bg1"/>
                </a:solidFill>
                <a:latin typeface="+mn-ea"/>
              </a:rPr>
            </a:br>
            <a:r>
              <a:rPr lang="ja-JP" altLang="en-US" sz="2400" dirty="0">
                <a:solidFill>
                  <a:schemeClr val="bg1"/>
                </a:solidFill>
                <a:latin typeface="+mn-ea"/>
              </a:rPr>
              <a:t>　良さそうか。</a:t>
            </a:r>
            <a:br>
              <a:rPr lang="ja-JP" altLang="en-US" sz="2400" dirty="0">
                <a:solidFill>
                  <a:schemeClr val="bg1"/>
                </a:solidFill>
                <a:latin typeface="+mn-ea"/>
              </a:rPr>
            </a:br>
            <a:r>
              <a:rPr lang="ja-JP" altLang="en-US" sz="2400" dirty="0">
                <a:solidFill>
                  <a:schemeClr val="bg1"/>
                </a:solidFill>
                <a:latin typeface="+mn-ea"/>
              </a:rPr>
              <a:t>・更なるパラメータ調整</a:t>
            </a:r>
            <a:endParaRPr lang="ja-JP" altLang="en-US" sz="2400" dirty="0">
              <a:latin typeface="+mn-ea"/>
            </a:endParaRPr>
          </a:p>
        </p:txBody>
      </p:sp>
      <p:sp>
        <p:nvSpPr>
          <p:cNvPr id="32" name="Google Shape;226;p23">
            <a:extLst>
              <a:ext uri="{FF2B5EF4-FFF2-40B4-BE49-F238E27FC236}">
                <a16:creationId xmlns:a16="http://schemas.microsoft.com/office/drawing/2014/main" id="{82D9DD58-C6A6-F201-B0F5-6C77B6F105FF}"/>
              </a:ext>
            </a:extLst>
          </p:cNvPr>
          <p:cNvSpPr txBox="1">
            <a:spLocks/>
          </p:cNvSpPr>
          <p:nvPr/>
        </p:nvSpPr>
        <p:spPr>
          <a:xfrm>
            <a:off x="8300039" y="3696985"/>
            <a:ext cx="3995220" cy="2702483"/>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mn-ea"/>
                <a:cs typeface="Arial"/>
                <a:sym typeface="Arial"/>
              </a:rPr>
              <a:t>ビジネス</a:t>
            </a:r>
            <a:endParaRPr lang="en-US" altLang="ja-JP" sz="2400" dirty="0">
              <a:solidFill>
                <a:schemeClr val="bg1"/>
              </a:solidFill>
              <a:latin typeface="+mn-ea"/>
              <a:cs typeface="Arial"/>
              <a:sym typeface="Arial"/>
            </a:endParaRPr>
          </a:p>
          <a:p>
            <a:pPr marL="0" indent="0">
              <a:spcBef>
                <a:spcPts val="0"/>
              </a:spcBef>
              <a:buNone/>
            </a:pPr>
            <a:r>
              <a:rPr lang="ja-JP" altLang="en-US" sz="2400" dirty="0">
                <a:solidFill>
                  <a:schemeClr val="bg1"/>
                </a:solidFill>
                <a:latin typeface="+mn-ea"/>
                <a:cs typeface="Arial"/>
                <a:sym typeface="Arial"/>
              </a:rPr>
              <a:t>・</a:t>
            </a:r>
            <a:r>
              <a:rPr lang="ja-JP" altLang="en-US" sz="2400" dirty="0">
                <a:solidFill>
                  <a:schemeClr val="bg1"/>
                </a:solidFill>
                <a:latin typeface="+mn-ea"/>
              </a:rPr>
              <a:t>売上向上</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・過剰在庫削減</a:t>
            </a:r>
            <a:endParaRPr lang="en-US" altLang="ja-JP" sz="2400" dirty="0">
              <a:solidFill>
                <a:schemeClr val="bg1"/>
              </a:solidFill>
              <a:latin typeface="+mn-ea"/>
            </a:endParaRPr>
          </a:p>
          <a:p>
            <a:pPr marL="0" indent="0">
              <a:spcBef>
                <a:spcPts val="0"/>
              </a:spcBef>
              <a:buNone/>
            </a:pPr>
            <a:endParaRPr lang="en-US" altLang="ja-JP" sz="2400" dirty="0">
              <a:solidFill>
                <a:schemeClr val="bg1"/>
              </a:solidFill>
              <a:latin typeface="+mn-ea"/>
            </a:endParaRPr>
          </a:p>
          <a:p>
            <a:pPr marL="0" indent="0">
              <a:spcBef>
                <a:spcPts val="0"/>
              </a:spcBef>
              <a:buNone/>
            </a:pPr>
            <a:r>
              <a:rPr lang="en-US" altLang="ja-JP" sz="2400" dirty="0">
                <a:solidFill>
                  <a:schemeClr val="bg1"/>
                </a:solidFill>
                <a:latin typeface="+mn-ea"/>
              </a:rPr>
              <a:t>AI</a:t>
            </a:r>
            <a:r>
              <a:rPr lang="ja-JP" altLang="en-US" sz="2400" dirty="0">
                <a:solidFill>
                  <a:schemeClr val="bg1"/>
                </a:solidFill>
                <a:latin typeface="+mn-ea"/>
              </a:rPr>
              <a:t>モデルの評価</a:t>
            </a:r>
            <a:endParaRPr lang="en-US" altLang="ja-JP" sz="2400" dirty="0">
              <a:solidFill>
                <a:schemeClr val="bg1"/>
              </a:solidFill>
              <a:latin typeface="+mn-ea"/>
            </a:endParaRPr>
          </a:p>
          <a:p>
            <a:pPr marL="0" indent="0">
              <a:spcBef>
                <a:spcPts val="0"/>
              </a:spcBef>
              <a:buNone/>
            </a:pPr>
            <a:r>
              <a:rPr lang="ja-JP" altLang="en-US" sz="2400" dirty="0">
                <a:solidFill>
                  <a:schemeClr val="bg1"/>
                </a:solidFill>
                <a:latin typeface="+mn-ea"/>
              </a:rPr>
              <a:t>・</a:t>
            </a:r>
            <a:r>
              <a:rPr lang="en-US" altLang="ja-JP" sz="2400" dirty="0">
                <a:solidFill>
                  <a:schemeClr val="bg1"/>
                </a:solidFill>
                <a:latin typeface="+mn-ea"/>
              </a:rPr>
              <a:t>RMSE(</a:t>
            </a:r>
            <a:r>
              <a:rPr lang="ja-JP" altLang="en-US" sz="2400" dirty="0">
                <a:solidFill>
                  <a:schemeClr val="bg1"/>
                </a:solidFill>
                <a:latin typeface="+mn-ea"/>
              </a:rPr>
              <a:t>誤差</a:t>
            </a:r>
            <a:r>
              <a:rPr lang="en-US" altLang="ja-JP" sz="2400" dirty="0">
                <a:solidFill>
                  <a:schemeClr val="bg1"/>
                </a:solidFill>
                <a:latin typeface="+mn-ea"/>
              </a:rPr>
              <a:t>:</a:t>
            </a:r>
            <a:r>
              <a:rPr lang="ja-JP" altLang="en-US" sz="2400" dirty="0">
                <a:solidFill>
                  <a:schemeClr val="bg1"/>
                </a:solidFill>
                <a:latin typeface="+mn-ea"/>
              </a:rPr>
              <a:t>値が</a:t>
            </a:r>
            <a:r>
              <a:rPr lang="en-US" altLang="ja-JP" sz="2400" dirty="0">
                <a:solidFill>
                  <a:schemeClr val="bg1"/>
                </a:solidFill>
                <a:latin typeface="+mn-ea"/>
              </a:rPr>
              <a:t>0</a:t>
            </a:r>
            <a:r>
              <a:rPr lang="ja-JP" altLang="en-US" sz="2400" dirty="0">
                <a:solidFill>
                  <a:schemeClr val="bg1"/>
                </a:solidFill>
                <a:latin typeface="+mn-ea"/>
              </a:rPr>
              <a:t>に近いほど良い精度</a:t>
            </a:r>
            <a:r>
              <a:rPr lang="en-US" altLang="ja-JP" sz="2400" dirty="0">
                <a:solidFill>
                  <a:schemeClr val="bg1"/>
                </a:solidFill>
                <a:latin typeface="+mn-ea"/>
              </a:rPr>
              <a:t>)</a:t>
            </a:r>
          </a:p>
          <a:p>
            <a:pPr marL="0" indent="0">
              <a:spcBef>
                <a:spcPts val="0"/>
              </a:spcBef>
              <a:buFont typeface="Arial" pitchFamily="34" charset="0"/>
              <a:buNone/>
            </a:pPr>
            <a:endParaRPr lang="ja-JP" altLang="en-US" sz="2800" dirty="0"/>
          </a:p>
        </p:txBody>
      </p:sp>
      <p:sp>
        <p:nvSpPr>
          <p:cNvPr id="33" name="Google Shape;226;p23">
            <a:extLst>
              <a:ext uri="{FF2B5EF4-FFF2-40B4-BE49-F238E27FC236}">
                <a16:creationId xmlns:a16="http://schemas.microsoft.com/office/drawing/2014/main" id="{56E3B324-5CF8-235A-F9C1-832F6849310D}"/>
              </a:ext>
            </a:extLst>
          </p:cNvPr>
          <p:cNvSpPr txBox="1">
            <a:spLocks/>
          </p:cNvSpPr>
          <p:nvPr/>
        </p:nvSpPr>
        <p:spPr>
          <a:xfrm>
            <a:off x="12649200" y="3940351"/>
            <a:ext cx="3995219" cy="183065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mn-ea"/>
                <a:cs typeface="Arial"/>
                <a:sym typeface="Arial"/>
              </a:rPr>
              <a:t>実務の運用フロー</a:t>
            </a:r>
            <a:endParaRPr lang="en-US" altLang="ja-JP" sz="2400" dirty="0">
              <a:solidFill>
                <a:schemeClr val="bg1"/>
              </a:solidFill>
              <a:latin typeface="+mn-ea"/>
              <a:cs typeface="Arial"/>
              <a:sym typeface="Arial"/>
            </a:endParaRPr>
          </a:p>
          <a:p>
            <a:pPr marL="0" indent="0">
              <a:spcBef>
                <a:spcPts val="0"/>
              </a:spcBef>
              <a:buNone/>
            </a:pPr>
            <a:r>
              <a:rPr lang="ja-JP" altLang="en-US" sz="2400" dirty="0">
                <a:solidFill>
                  <a:schemeClr val="bg1"/>
                </a:solidFill>
                <a:latin typeface="+mn-ea"/>
                <a:cs typeface="Arial"/>
                <a:sym typeface="Arial"/>
              </a:rPr>
              <a:t>・</a:t>
            </a:r>
            <a:r>
              <a:rPr lang="en-US" altLang="ja-JP" sz="2400" dirty="0">
                <a:solidFill>
                  <a:schemeClr val="bg1"/>
                </a:solidFill>
                <a:latin typeface="+mn-ea"/>
                <a:cs typeface="Arial"/>
                <a:sym typeface="Arial"/>
              </a:rPr>
              <a:t>AI</a:t>
            </a:r>
            <a:r>
              <a:rPr lang="ja-JP" altLang="en-US" sz="2400" dirty="0">
                <a:solidFill>
                  <a:schemeClr val="bg1"/>
                </a:solidFill>
                <a:latin typeface="+mn-ea"/>
                <a:cs typeface="Arial"/>
                <a:sym typeface="Arial"/>
              </a:rPr>
              <a:t>モデルをどこで使用するか（１５日間）</a:t>
            </a:r>
            <a:endParaRPr lang="en-US" altLang="ja-JP" sz="2400" dirty="0">
              <a:solidFill>
                <a:schemeClr val="bg1"/>
              </a:solidFill>
              <a:latin typeface="+mn-ea"/>
              <a:cs typeface="Arial"/>
              <a:sym typeface="Arial"/>
            </a:endParaRPr>
          </a:p>
          <a:p>
            <a:pPr marL="0" indent="0">
              <a:spcBef>
                <a:spcPts val="0"/>
              </a:spcBef>
              <a:buFont typeface="Arial" pitchFamily="34" charset="0"/>
              <a:buNone/>
            </a:pPr>
            <a:endParaRPr lang="ja-JP" altLang="en-US" sz="2800" dirty="0"/>
          </a:p>
        </p:txBody>
      </p:sp>
      <p:sp>
        <p:nvSpPr>
          <p:cNvPr id="34" name="Google Shape;226;p23">
            <a:extLst>
              <a:ext uri="{FF2B5EF4-FFF2-40B4-BE49-F238E27FC236}">
                <a16:creationId xmlns:a16="http://schemas.microsoft.com/office/drawing/2014/main" id="{64DB011A-B104-F4FF-65A4-6504F66DDAAA}"/>
              </a:ext>
            </a:extLst>
          </p:cNvPr>
          <p:cNvSpPr txBox="1">
            <a:spLocks/>
          </p:cNvSpPr>
          <p:nvPr/>
        </p:nvSpPr>
        <p:spPr>
          <a:xfrm>
            <a:off x="832013" y="2154986"/>
            <a:ext cx="6559387" cy="93991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ja-JP" sz="2400" dirty="0" err="1">
                <a:solidFill>
                  <a:schemeClr val="bg1"/>
                </a:solidFill>
                <a:latin typeface="游ゴシック" panose="020B0400000000000000" pitchFamily="50" charset="-128"/>
                <a:ea typeface="游ゴシック" panose="020B0400000000000000" pitchFamily="50" charset="-128"/>
              </a:rPr>
              <a:t>食料</a:t>
            </a:r>
            <a:r>
              <a:rPr lang="ja-JP" altLang="en-US" sz="2400" dirty="0">
                <a:solidFill>
                  <a:schemeClr val="bg1"/>
                </a:solidFill>
                <a:latin typeface="游ゴシック" panose="020B0400000000000000" pitchFamily="50" charset="-128"/>
                <a:ea typeface="ＭＳ 明朝" panose="02020609040205080304" pitchFamily="17" charset="-128"/>
              </a:rPr>
              <a:t>品小売</a:t>
            </a:r>
            <a:r>
              <a:rPr lang="en-US" altLang="ja-JP" sz="2400" dirty="0">
                <a:solidFill>
                  <a:schemeClr val="bg1"/>
                </a:solidFill>
                <a:latin typeface="游ゴシック" panose="020B0400000000000000" pitchFamily="50" charset="-128"/>
                <a:ea typeface="游ゴシック" panose="020B0400000000000000" pitchFamily="50" charset="-128"/>
              </a:rPr>
              <a:t>店</a:t>
            </a:r>
            <a:r>
              <a:rPr lang="ja-JP" altLang="en-US" sz="2400" dirty="0">
                <a:solidFill>
                  <a:schemeClr val="bg1"/>
                </a:solidFill>
                <a:latin typeface="游ゴシック" panose="020B0400000000000000" pitchFamily="50" charset="-128"/>
                <a:ea typeface="ＭＳ 明朝" panose="02020609040205080304" pitchFamily="17" charset="-128"/>
              </a:rPr>
              <a:t>における</a:t>
            </a:r>
            <a:r>
              <a:rPr lang="en-US" altLang="ja-JP" sz="2400" dirty="0" err="1">
                <a:solidFill>
                  <a:schemeClr val="bg1"/>
                </a:solidFill>
                <a:latin typeface="游ゴシック" panose="020B0400000000000000" pitchFamily="50" charset="-128"/>
                <a:ea typeface="游ゴシック" panose="020B0400000000000000" pitchFamily="50" charset="-128"/>
              </a:rPr>
              <a:t>商品需要を予測</a:t>
            </a:r>
            <a:r>
              <a:rPr lang="ja-JP" altLang="en-US" sz="2400" dirty="0">
                <a:solidFill>
                  <a:schemeClr val="bg1"/>
                </a:solidFill>
                <a:latin typeface="游ゴシック" panose="020B0400000000000000" pitchFamily="50" charset="-128"/>
                <a:ea typeface="ＭＳ 明朝" panose="02020609040205080304" pitchFamily="17" charset="-128"/>
              </a:rPr>
              <a:t>する</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Font typeface="Arial" pitchFamily="34" charset="0"/>
              <a:buNone/>
            </a:pPr>
            <a:endParaRPr lang="ja-JP" altLang="en-US" sz="2800" dirty="0"/>
          </a:p>
        </p:txBody>
      </p:sp>
      <p:sp>
        <p:nvSpPr>
          <p:cNvPr id="3" name="テキスト ボックス 2">
            <a:extLst>
              <a:ext uri="{FF2B5EF4-FFF2-40B4-BE49-F238E27FC236}">
                <a16:creationId xmlns:a16="http://schemas.microsoft.com/office/drawing/2014/main" id="{983CD292-26AB-259F-9C67-099D07129B0B}"/>
              </a:ext>
            </a:extLst>
          </p:cNvPr>
          <p:cNvSpPr txBox="1"/>
          <p:nvPr/>
        </p:nvSpPr>
        <p:spPr>
          <a:xfrm>
            <a:off x="589309" y="792659"/>
            <a:ext cx="6511719" cy="769441"/>
          </a:xfrm>
          <a:prstGeom prst="rect">
            <a:avLst/>
          </a:prstGeom>
          <a:noFill/>
        </p:spPr>
        <p:txBody>
          <a:bodyPr wrap="none" rtlCol="0">
            <a:spAutoFit/>
          </a:bodyPr>
          <a:lstStyle/>
          <a:p>
            <a:r>
              <a:rPr kumimoji="1" lang="en-US" altLang="ja-JP" sz="4400" b="1" dirty="0">
                <a:solidFill>
                  <a:srgbClr val="0070C0"/>
                </a:solidFill>
                <a:latin typeface="+mn-ea"/>
              </a:rPr>
              <a:t>AI</a:t>
            </a:r>
            <a:r>
              <a:rPr kumimoji="1" lang="ja-JP" altLang="en-US" sz="4400" b="1" dirty="0">
                <a:solidFill>
                  <a:srgbClr val="0070C0"/>
                </a:solidFill>
                <a:latin typeface="+mn-ea"/>
              </a:rPr>
              <a:t>モデル企画の構成要素</a:t>
            </a:r>
          </a:p>
        </p:txBody>
      </p:sp>
      <p:sp>
        <p:nvSpPr>
          <p:cNvPr id="5" name="スライド番号プレースホルダー 4">
            <a:extLst>
              <a:ext uri="{FF2B5EF4-FFF2-40B4-BE49-F238E27FC236}">
                <a16:creationId xmlns:a16="http://schemas.microsoft.com/office/drawing/2014/main" id="{C0D5E838-A79E-5555-AC93-1D624056DD20}"/>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6" name="図 5">
            <a:extLst>
              <a:ext uri="{FF2B5EF4-FFF2-40B4-BE49-F238E27FC236}">
                <a16:creationId xmlns:a16="http://schemas.microsoft.com/office/drawing/2014/main" id="{EEB75A90-7F42-05DB-8887-2A2A7055FD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0368" y="7810500"/>
            <a:ext cx="1207274" cy="1207274"/>
          </a:xfrm>
          <a:prstGeom prst="rect">
            <a:avLst/>
          </a:prstGeom>
        </p:spPr>
      </p:pic>
      <p:pic>
        <p:nvPicPr>
          <p:cNvPr id="36" name="図 35">
            <a:extLst>
              <a:ext uri="{FF2B5EF4-FFF2-40B4-BE49-F238E27FC236}">
                <a16:creationId xmlns:a16="http://schemas.microsoft.com/office/drawing/2014/main" id="{6553EF0E-23D0-EBCD-5D00-E428A1440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59664" y="7927005"/>
            <a:ext cx="1420816" cy="1420816"/>
          </a:xfrm>
          <a:prstGeom prst="rect">
            <a:avLst/>
          </a:prstGeom>
          <a:noFill/>
          <a:ln w="47625">
            <a:noFill/>
          </a:ln>
        </p:spPr>
      </p:pic>
      <p:grpSp>
        <p:nvGrpSpPr>
          <p:cNvPr id="37" name="グループ化 36">
            <a:extLst>
              <a:ext uri="{FF2B5EF4-FFF2-40B4-BE49-F238E27FC236}">
                <a16:creationId xmlns:a16="http://schemas.microsoft.com/office/drawing/2014/main" id="{726A7C8F-D2F8-6E54-02B8-81D14E53170D}"/>
              </a:ext>
            </a:extLst>
          </p:cNvPr>
          <p:cNvGrpSpPr/>
          <p:nvPr/>
        </p:nvGrpSpPr>
        <p:grpSpPr>
          <a:xfrm>
            <a:off x="11277600" y="3619500"/>
            <a:ext cx="831428" cy="1452684"/>
            <a:chOff x="11277600" y="3821612"/>
            <a:chExt cx="831428" cy="1452684"/>
          </a:xfrm>
        </p:grpSpPr>
        <p:pic>
          <p:nvPicPr>
            <p:cNvPr id="38" name="図 37">
              <a:extLst>
                <a:ext uri="{FF2B5EF4-FFF2-40B4-BE49-F238E27FC236}">
                  <a16:creationId xmlns:a16="http://schemas.microsoft.com/office/drawing/2014/main" id="{1F86D57C-A13D-9CA8-6992-B3A3FE2A88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5281" y="3821612"/>
              <a:ext cx="621255" cy="621255"/>
            </a:xfrm>
            <a:prstGeom prst="rect">
              <a:avLst/>
            </a:prstGeom>
          </p:spPr>
        </p:pic>
        <p:pic>
          <p:nvPicPr>
            <p:cNvPr id="39" name="図 38">
              <a:extLst>
                <a:ext uri="{FF2B5EF4-FFF2-40B4-BE49-F238E27FC236}">
                  <a16:creationId xmlns:a16="http://schemas.microsoft.com/office/drawing/2014/main" id="{BBBB4D4B-5C1A-16B9-7D02-5531E6B672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03680" y="4538043"/>
              <a:ext cx="736252" cy="736252"/>
            </a:xfrm>
            <a:prstGeom prst="rect">
              <a:avLst/>
            </a:prstGeom>
          </p:spPr>
        </p:pic>
        <p:sp>
          <p:nvSpPr>
            <p:cNvPr id="40" name="乗算記号 39">
              <a:extLst>
                <a:ext uri="{FF2B5EF4-FFF2-40B4-BE49-F238E27FC236}">
                  <a16:creationId xmlns:a16="http://schemas.microsoft.com/office/drawing/2014/main" id="{318719A3-E93A-52A4-1682-C36ABFD05AD1}"/>
                </a:ext>
              </a:extLst>
            </p:cNvPr>
            <p:cNvSpPr/>
            <p:nvPr/>
          </p:nvSpPr>
          <p:spPr>
            <a:xfrm>
              <a:off x="11277600" y="4595120"/>
              <a:ext cx="831428" cy="679176"/>
            </a:xfrm>
            <a:prstGeom prst="mathMultiply">
              <a:avLst/>
            </a:prstGeom>
            <a:solidFill>
              <a:srgbClr val="8BAB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grpSp>
      <p:pic>
        <p:nvPicPr>
          <p:cNvPr id="2050" name="Picture 2" descr="重なったギアのイラスト（立体）">
            <a:extLst>
              <a:ext uri="{FF2B5EF4-FFF2-40B4-BE49-F238E27FC236}">
                <a16:creationId xmlns:a16="http://schemas.microsoft.com/office/drawing/2014/main" id="{C699C23E-9623-5DD6-8268-7107D71A0B6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98076" y="4590350"/>
            <a:ext cx="1575820" cy="1575820"/>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226;p23">
            <a:extLst>
              <a:ext uri="{FF2B5EF4-FFF2-40B4-BE49-F238E27FC236}">
                <a16:creationId xmlns:a16="http://schemas.microsoft.com/office/drawing/2014/main" id="{C8DA6FA9-0A66-1A96-0EF4-1758D8CDCC70}"/>
              </a:ext>
            </a:extLst>
          </p:cNvPr>
          <p:cNvSpPr txBox="1">
            <a:spLocks/>
          </p:cNvSpPr>
          <p:nvPr/>
        </p:nvSpPr>
        <p:spPr>
          <a:xfrm>
            <a:off x="8147213" y="2171700"/>
            <a:ext cx="6559387" cy="93991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売上の予測モデルを学習、回帰問題</a:t>
            </a:r>
            <a:endParaRPr lang="ja-JP" altLang="en-US" sz="2800" dirty="0"/>
          </a:p>
        </p:txBody>
      </p:sp>
      <p:sp>
        <p:nvSpPr>
          <p:cNvPr id="43" name="Google Shape;226;p23">
            <a:extLst>
              <a:ext uri="{FF2B5EF4-FFF2-40B4-BE49-F238E27FC236}">
                <a16:creationId xmlns:a16="http://schemas.microsoft.com/office/drawing/2014/main" id="{D1E5CE76-9031-1F0D-10A4-1F995B6AB537}"/>
              </a:ext>
            </a:extLst>
          </p:cNvPr>
          <p:cNvSpPr txBox="1">
            <a:spLocks/>
          </p:cNvSpPr>
          <p:nvPr/>
        </p:nvSpPr>
        <p:spPr>
          <a:xfrm>
            <a:off x="4196081" y="3857797"/>
            <a:ext cx="3848631" cy="93991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機械学習：教師あり学習</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勾配ブースティング</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３種類</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a:t>
            </a:r>
            <a:r>
              <a:rPr lang="en-US" altLang="ja-JP" sz="2400" dirty="0" err="1">
                <a:solidFill>
                  <a:schemeClr val="bg1"/>
                </a:solidFill>
                <a:latin typeface="游ゴシック" panose="020B0400000000000000" pitchFamily="50" charset="-128"/>
                <a:ea typeface="游ゴシック" panose="020B0400000000000000" pitchFamily="50" charset="-128"/>
              </a:rPr>
              <a:t>Lightgbm</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a:t>
            </a:r>
            <a:r>
              <a:rPr lang="en-US" altLang="ja-JP" sz="2400" dirty="0" err="1">
                <a:solidFill>
                  <a:schemeClr val="bg1"/>
                </a:solidFill>
                <a:latin typeface="游ゴシック" panose="020B0400000000000000" pitchFamily="50" charset="-128"/>
                <a:ea typeface="游ゴシック" panose="020B0400000000000000" pitchFamily="50" charset="-128"/>
              </a:rPr>
              <a:t>Xgboost</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游ゴシック" panose="020B0400000000000000" pitchFamily="50" charset="-128"/>
              </a:rPr>
              <a:t>・</a:t>
            </a:r>
            <a:r>
              <a:rPr lang="en-US" altLang="ja-JP" sz="2400" dirty="0" err="1">
                <a:solidFill>
                  <a:schemeClr val="bg1"/>
                </a:solidFill>
                <a:latin typeface="游ゴシック" panose="020B0400000000000000" pitchFamily="50" charset="-128"/>
                <a:ea typeface="游ゴシック" panose="020B0400000000000000" pitchFamily="50" charset="-128"/>
              </a:rPr>
              <a:t>Catboost</a:t>
            </a: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endParaRPr lang="ja-JP"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986639" y="-3986639"/>
            <a:ext cx="10325100" cy="18298378"/>
          </a:xfrm>
          <a:prstGeom prst="rect">
            <a:avLst/>
          </a:prstGeom>
        </p:spPr>
      </p:pic>
      <p:sp>
        <p:nvSpPr>
          <p:cNvPr id="7" name="Google Shape;233;p23">
            <a:extLst>
              <a:ext uri="{FF2B5EF4-FFF2-40B4-BE49-F238E27FC236}">
                <a16:creationId xmlns:a16="http://schemas.microsoft.com/office/drawing/2014/main" id="{41A60F61-C3A7-3BE4-5114-AA139EC3172C}"/>
              </a:ext>
            </a:extLst>
          </p:cNvPr>
          <p:cNvSpPr txBox="1">
            <a:spLocks/>
          </p:cNvSpPr>
          <p:nvPr/>
        </p:nvSpPr>
        <p:spPr>
          <a:xfrm>
            <a:off x="-8673" y="-375"/>
            <a:ext cx="18296673" cy="724275"/>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3200" dirty="0">
                <a:solidFill>
                  <a:schemeClr val="bg1"/>
                </a:solidFill>
                <a:latin typeface="游ゴシック" panose="020B0400000000000000" pitchFamily="50" charset="-128"/>
                <a:cs typeface="Arial"/>
                <a:sym typeface="Arial"/>
              </a:rPr>
              <a:t>　　</a:t>
            </a:r>
            <a:r>
              <a:rPr lang="ja-JP" altLang="en-US" sz="3600" b="1" dirty="0">
                <a:solidFill>
                  <a:schemeClr val="bg1"/>
                </a:solidFill>
                <a:latin typeface="+mn-ea"/>
                <a:ea typeface="+mn-ea"/>
                <a:cs typeface="Arial"/>
                <a:sym typeface="Arial"/>
              </a:rPr>
              <a:t>取り組みの概要</a:t>
            </a:r>
            <a:endParaRPr lang="ja-JP" altLang="en-US" sz="3600" b="1" dirty="0">
              <a:solidFill>
                <a:schemeClr val="bg1"/>
              </a:solidFill>
              <a:latin typeface="+mn-ea"/>
              <a:ea typeface="+mn-ea"/>
            </a:endParaRPr>
          </a:p>
        </p:txBody>
      </p:sp>
      <p:sp>
        <p:nvSpPr>
          <p:cNvPr id="3" name="テキスト ボックス 2">
            <a:extLst>
              <a:ext uri="{FF2B5EF4-FFF2-40B4-BE49-F238E27FC236}">
                <a16:creationId xmlns:a16="http://schemas.microsoft.com/office/drawing/2014/main" id="{983CD292-26AB-259F-9C67-099D07129B0B}"/>
              </a:ext>
            </a:extLst>
          </p:cNvPr>
          <p:cNvSpPr txBox="1"/>
          <p:nvPr/>
        </p:nvSpPr>
        <p:spPr>
          <a:xfrm>
            <a:off x="589309" y="792659"/>
            <a:ext cx="4698722" cy="769441"/>
          </a:xfrm>
          <a:prstGeom prst="rect">
            <a:avLst/>
          </a:prstGeom>
          <a:noFill/>
        </p:spPr>
        <p:txBody>
          <a:bodyPr wrap="none" rtlCol="0">
            <a:spAutoFit/>
          </a:bodyPr>
          <a:lstStyle/>
          <a:p>
            <a:r>
              <a:rPr kumimoji="1" lang="ja-JP" altLang="en-US" sz="4400" b="1" dirty="0">
                <a:solidFill>
                  <a:srgbClr val="0070C0"/>
                </a:solidFill>
                <a:latin typeface="+mn-ea"/>
              </a:rPr>
              <a:t>取り組みの方向性</a:t>
            </a:r>
          </a:p>
        </p:txBody>
      </p:sp>
      <p:grpSp>
        <p:nvGrpSpPr>
          <p:cNvPr id="5" name="グループ化 4">
            <a:extLst>
              <a:ext uri="{FF2B5EF4-FFF2-40B4-BE49-F238E27FC236}">
                <a16:creationId xmlns:a16="http://schemas.microsoft.com/office/drawing/2014/main" id="{54148381-97C2-63FC-45D0-B40630785581}"/>
              </a:ext>
            </a:extLst>
          </p:cNvPr>
          <p:cNvGrpSpPr/>
          <p:nvPr/>
        </p:nvGrpSpPr>
        <p:grpSpPr>
          <a:xfrm>
            <a:off x="3048000" y="1760040"/>
            <a:ext cx="7112153" cy="4111080"/>
            <a:chOff x="1285225" y="861054"/>
            <a:chExt cx="3614346" cy="2217405"/>
          </a:xfrm>
        </p:grpSpPr>
        <p:sp>
          <p:nvSpPr>
            <p:cNvPr id="65" name="Google Shape;436;p31">
              <a:extLst>
                <a:ext uri="{FF2B5EF4-FFF2-40B4-BE49-F238E27FC236}">
                  <a16:creationId xmlns:a16="http://schemas.microsoft.com/office/drawing/2014/main" id="{F5FD0F28-2551-E100-8729-EE77DEF3CDB8}"/>
                </a:ext>
              </a:extLst>
            </p:cNvPr>
            <p:cNvSpPr/>
            <p:nvPr/>
          </p:nvSpPr>
          <p:spPr>
            <a:xfrm rot="2281063">
              <a:off x="1954686" y="1686098"/>
              <a:ext cx="602041" cy="294309"/>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66" name="Google Shape;437;p31">
              <a:extLst>
                <a:ext uri="{FF2B5EF4-FFF2-40B4-BE49-F238E27FC236}">
                  <a16:creationId xmlns:a16="http://schemas.microsoft.com/office/drawing/2014/main" id="{DCD18AAB-0749-1A26-6C57-3B64E48E0A8D}"/>
                </a:ext>
              </a:extLst>
            </p:cNvPr>
            <p:cNvSpPr/>
            <p:nvPr/>
          </p:nvSpPr>
          <p:spPr>
            <a:xfrm>
              <a:off x="1285225" y="1136815"/>
              <a:ext cx="1449897" cy="7167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過去のデータ</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7" name="Google Shape;438;p31">
              <a:extLst>
                <a:ext uri="{FF2B5EF4-FFF2-40B4-BE49-F238E27FC236}">
                  <a16:creationId xmlns:a16="http://schemas.microsoft.com/office/drawing/2014/main" id="{0A03793E-1895-6CB7-C29C-2C96C1C9A0D9}"/>
                </a:ext>
              </a:extLst>
            </p:cNvPr>
            <p:cNvSpPr/>
            <p:nvPr/>
          </p:nvSpPr>
          <p:spPr>
            <a:xfrm flipH="1">
              <a:off x="1869351" y="861054"/>
              <a:ext cx="1744500" cy="569400"/>
            </a:xfrm>
            <a:prstGeom prst="uturnArrow">
              <a:avLst>
                <a:gd name="adj1" fmla="val 25000"/>
                <a:gd name="adj2" fmla="val 25000"/>
                <a:gd name="adj3" fmla="val 25000"/>
                <a:gd name="adj4" fmla="val 43750"/>
                <a:gd name="adj5" fmla="val 75000"/>
              </a:avLst>
            </a:prstGeom>
            <a:solidFill>
              <a:srgbClr val="FFC000"/>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68" name="Google Shape;439;p31">
              <a:extLst>
                <a:ext uri="{FF2B5EF4-FFF2-40B4-BE49-F238E27FC236}">
                  <a16:creationId xmlns:a16="http://schemas.microsoft.com/office/drawing/2014/main" id="{75B7BE07-FD2C-2A4E-0313-B2D9F5C7B023}"/>
                </a:ext>
              </a:extLst>
            </p:cNvPr>
            <p:cNvSpPr/>
            <p:nvPr/>
          </p:nvSpPr>
          <p:spPr>
            <a:xfrm rot="19382340">
              <a:off x="2757591" y="1944945"/>
              <a:ext cx="603721" cy="293473"/>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69" name="Google Shape;440;p31">
              <a:extLst>
                <a:ext uri="{FF2B5EF4-FFF2-40B4-BE49-F238E27FC236}">
                  <a16:creationId xmlns:a16="http://schemas.microsoft.com/office/drawing/2014/main" id="{2F9BC6E9-1CED-F46C-15FF-6562D328CEF1}"/>
                </a:ext>
              </a:extLst>
            </p:cNvPr>
            <p:cNvSpPr/>
            <p:nvPr/>
          </p:nvSpPr>
          <p:spPr>
            <a:xfrm>
              <a:off x="2181516" y="1987297"/>
              <a:ext cx="1083000" cy="510600"/>
            </a:xfrm>
            <a:prstGeom prst="ellipse">
              <a:avLst/>
            </a:prstGeom>
            <a:solidFill>
              <a:srgbClr val="ED7D31"/>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AIモデル</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70" name="Google Shape;441;p31">
              <a:extLst>
                <a:ext uri="{FF2B5EF4-FFF2-40B4-BE49-F238E27FC236}">
                  <a16:creationId xmlns:a16="http://schemas.microsoft.com/office/drawing/2014/main" id="{0CCE974E-D472-762B-21F0-CCE2C00E5DB2}"/>
                </a:ext>
              </a:extLst>
            </p:cNvPr>
            <p:cNvSpPr/>
            <p:nvPr/>
          </p:nvSpPr>
          <p:spPr>
            <a:xfrm rot="2236812">
              <a:off x="3452337" y="1686519"/>
              <a:ext cx="603255" cy="293726"/>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71" name="Google Shape;442;p31">
              <a:extLst>
                <a:ext uri="{FF2B5EF4-FFF2-40B4-BE49-F238E27FC236}">
                  <a16:creationId xmlns:a16="http://schemas.microsoft.com/office/drawing/2014/main" id="{180B8E5B-C3F1-7516-3092-4D98EB5E1D82}"/>
                </a:ext>
              </a:extLst>
            </p:cNvPr>
            <p:cNvSpPr/>
            <p:nvPr/>
          </p:nvSpPr>
          <p:spPr>
            <a:xfrm>
              <a:off x="2962474" y="1372225"/>
              <a:ext cx="1083000" cy="5106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実データ</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72" name="Google Shape;447;p31">
              <a:extLst>
                <a:ext uri="{FF2B5EF4-FFF2-40B4-BE49-F238E27FC236}">
                  <a16:creationId xmlns:a16="http://schemas.microsoft.com/office/drawing/2014/main" id="{1A9A175E-1CDE-6720-AFD1-3D005E9C8FDE}"/>
                </a:ext>
              </a:extLst>
            </p:cNvPr>
            <p:cNvSpPr/>
            <p:nvPr/>
          </p:nvSpPr>
          <p:spPr>
            <a:xfrm rot="5400000">
              <a:off x="4055692" y="2557359"/>
              <a:ext cx="722400" cy="319800"/>
            </a:xfrm>
            <a:prstGeom prst="rightArrow">
              <a:avLst>
                <a:gd name="adj1" fmla="val 50000"/>
                <a:gd name="adj2" fmla="val 50000"/>
              </a:avLst>
            </a:prstGeom>
            <a:solidFill>
              <a:srgbClr val="ED7D3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73" name="Google Shape;448;p31">
              <a:extLst>
                <a:ext uri="{FF2B5EF4-FFF2-40B4-BE49-F238E27FC236}">
                  <a16:creationId xmlns:a16="http://schemas.microsoft.com/office/drawing/2014/main" id="{063F422F-B43D-6C05-EE3E-C7436CBC7B86}"/>
                </a:ext>
              </a:extLst>
            </p:cNvPr>
            <p:cNvSpPr/>
            <p:nvPr/>
          </p:nvSpPr>
          <p:spPr>
            <a:xfrm>
              <a:off x="3888389" y="1911940"/>
              <a:ext cx="1011182" cy="510600"/>
            </a:xfrm>
            <a:prstGeom prst="ellipse">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sz="2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rPr>
                <a:t>予測結果</a:t>
              </a:r>
              <a:endParaRPr sz="2400" b="0" i="0" u="none" strike="noStrike" cap="none" dirty="0">
                <a:solidFill>
                  <a:srgbClr val="000000"/>
                </a:solidFill>
                <a:latin typeface="游ゴシック" panose="020B0400000000000000" pitchFamily="50" charset="-128"/>
                <a:ea typeface="游ゴシック" panose="020B0400000000000000" pitchFamily="50" charset="-128"/>
                <a:cs typeface="Arial"/>
                <a:sym typeface="Arial"/>
              </a:endParaRPr>
            </a:p>
          </p:txBody>
        </p:sp>
      </p:grpSp>
      <p:pic>
        <p:nvPicPr>
          <p:cNvPr id="1028" name="Picture 4" descr="生鮮食品のイラスト（軽減税率）">
            <a:extLst>
              <a:ext uri="{FF2B5EF4-FFF2-40B4-BE49-F238E27FC236}">
                <a16:creationId xmlns:a16="http://schemas.microsoft.com/office/drawing/2014/main" id="{F92C3A93-78AA-289E-B93B-88F791E9E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4150" y="523453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データ分析のイラスト">
            <a:extLst>
              <a:ext uri="{FF2B5EF4-FFF2-40B4-BE49-F238E27FC236}">
                <a16:creationId xmlns:a16="http://schemas.microsoft.com/office/drawing/2014/main" id="{B0281C76-55FF-2261-0611-59E76316F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0369" y="13075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a:extLst>
              <a:ext uri="{FF2B5EF4-FFF2-40B4-BE49-F238E27FC236}">
                <a16:creationId xmlns:a16="http://schemas.microsoft.com/office/drawing/2014/main" id="{75CE9425-2D3D-1EA5-720D-C8E9E9080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3490" y="5301824"/>
            <a:ext cx="768278" cy="1416181"/>
          </a:xfrm>
          <a:prstGeom prst="rect">
            <a:avLst/>
          </a:prstGeom>
        </p:spPr>
      </p:pic>
      <p:pic>
        <p:nvPicPr>
          <p:cNvPr id="77" name="図 76">
            <a:extLst>
              <a:ext uri="{FF2B5EF4-FFF2-40B4-BE49-F238E27FC236}">
                <a16:creationId xmlns:a16="http://schemas.microsoft.com/office/drawing/2014/main" id="{C39040ED-BEA7-E18D-26B5-4E5EA8F17D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169" y="5764014"/>
            <a:ext cx="3389878" cy="2553708"/>
          </a:xfrm>
          <a:prstGeom prst="rect">
            <a:avLst/>
          </a:prstGeom>
        </p:spPr>
      </p:pic>
      <p:pic>
        <p:nvPicPr>
          <p:cNvPr id="79" name="図 78">
            <a:extLst>
              <a:ext uri="{FF2B5EF4-FFF2-40B4-BE49-F238E27FC236}">
                <a16:creationId xmlns:a16="http://schemas.microsoft.com/office/drawing/2014/main" id="{A38BCDC2-2A2F-6DE1-B879-010EB6E3AF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1980" y="4500859"/>
            <a:ext cx="2210521" cy="2526309"/>
          </a:xfrm>
          <a:prstGeom prst="rect">
            <a:avLst/>
          </a:prstGeom>
        </p:spPr>
      </p:pic>
      <p:sp>
        <p:nvSpPr>
          <p:cNvPr id="84" name="Google Shape;456;p31">
            <a:extLst>
              <a:ext uri="{FF2B5EF4-FFF2-40B4-BE49-F238E27FC236}">
                <a16:creationId xmlns:a16="http://schemas.microsoft.com/office/drawing/2014/main" id="{F1C4C213-1915-EA0C-D4F0-17400D57A662}"/>
              </a:ext>
            </a:extLst>
          </p:cNvPr>
          <p:cNvSpPr/>
          <p:nvPr/>
        </p:nvSpPr>
        <p:spPr>
          <a:xfrm rot="16200000">
            <a:off x="14598053" y="4267634"/>
            <a:ext cx="908213" cy="691119"/>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1030" name="Picture 6" descr="生鮮食品のオンライン商談のイラスト">
            <a:extLst>
              <a:ext uri="{FF2B5EF4-FFF2-40B4-BE49-F238E27FC236}">
                <a16:creationId xmlns:a16="http://schemas.microsoft.com/office/drawing/2014/main" id="{A306447E-E940-CF81-38A1-2AED9BF5D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0" y="5105400"/>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451;p31">
            <a:extLst>
              <a:ext uri="{FF2B5EF4-FFF2-40B4-BE49-F238E27FC236}">
                <a16:creationId xmlns:a16="http://schemas.microsoft.com/office/drawing/2014/main" id="{0C24ECDB-8ED5-62F7-C009-38D21AA8FE46}"/>
              </a:ext>
            </a:extLst>
          </p:cNvPr>
          <p:cNvSpPr/>
          <p:nvPr/>
        </p:nvSpPr>
        <p:spPr>
          <a:xfrm rot="9402032">
            <a:off x="5711172" y="7606031"/>
            <a:ext cx="1229214" cy="706642"/>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sp>
        <p:nvSpPr>
          <p:cNvPr id="86" name="Google Shape;449;p31">
            <a:extLst>
              <a:ext uri="{FF2B5EF4-FFF2-40B4-BE49-F238E27FC236}">
                <a16:creationId xmlns:a16="http://schemas.microsoft.com/office/drawing/2014/main" id="{DE7BDFE5-2294-A6E5-4EF3-F948E3B3A4F9}"/>
              </a:ext>
            </a:extLst>
          </p:cNvPr>
          <p:cNvSpPr/>
          <p:nvPr/>
        </p:nvSpPr>
        <p:spPr>
          <a:xfrm rot="10800000">
            <a:off x="5388488" y="6030393"/>
            <a:ext cx="1554275" cy="669693"/>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81" name="図 80">
            <a:extLst>
              <a:ext uri="{FF2B5EF4-FFF2-40B4-BE49-F238E27FC236}">
                <a16:creationId xmlns:a16="http://schemas.microsoft.com/office/drawing/2014/main" id="{0DE3D020-298B-FC94-D3A7-F1B2E49432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57269" y="778515"/>
            <a:ext cx="2373331" cy="2681730"/>
          </a:xfrm>
          <a:prstGeom prst="rect">
            <a:avLst/>
          </a:prstGeom>
        </p:spPr>
      </p:pic>
      <p:pic>
        <p:nvPicPr>
          <p:cNvPr id="88" name="図 87">
            <a:extLst>
              <a:ext uri="{FF2B5EF4-FFF2-40B4-BE49-F238E27FC236}">
                <a16:creationId xmlns:a16="http://schemas.microsoft.com/office/drawing/2014/main" id="{E6F452CA-E515-AE76-C5BC-DA15C3B022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1124" y="7353299"/>
            <a:ext cx="2443067" cy="2760527"/>
          </a:xfrm>
          <a:prstGeom prst="rect">
            <a:avLst/>
          </a:prstGeom>
        </p:spPr>
      </p:pic>
      <p:sp>
        <p:nvSpPr>
          <p:cNvPr id="93" name="Google Shape;456;p31">
            <a:extLst>
              <a:ext uri="{FF2B5EF4-FFF2-40B4-BE49-F238E27FC236}">
                <a16:creationId xmlns:a16="http://schemas.microsoft.com/office/drawing/2014/main" id="{DA5C9E2F-8083-47C0-7B02-C9A0B17ED246}"/>
              </a:ext>
            </a:extLst>
          </p:cNvPr>
          <p:cNvSpPr/>
          <p:nvPr/>
        </p:nvSpPr>
        <p:spPr>
          <a:xfrm>
            <a:off x="11291780" y="6658612"/>
            <a:ext cx="1433620" cy="694688"/>
          </a:xfrm>
          <a:prstGeom prst="rightArrow">
            <a:avLst>
              <a:gd name="adj1" fmla="val 50000"/>
              <a:gd name="adj2" fmla="val 50000"/>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游ゴシック" panose="020B0400000000000000" pitchFamily="50" charset="-128"/>
              <a:ea typeface="游ゴシック" panose="020B0400000000000000" pitchFamily="50" charset="-128"/>
              <a:cs typeface="Arial"/>
              <a:sym typeface="Arial"/>
            </a:endParaRPr>
          </a:p>
        </p:txBody>
      </p:sp>
      <p:pic>
        <p:nvPicPr>
          <p:cNvPr id="90" name="図 89">
            <a:extLst>
              <a:ext uri="{FF2B5EF4-FFF2-40B4-BE49-F238E27FC236}">
                <a16:creationId xmlns:a16="http://schemas.microsoft.com/office/drawing/2014/main" id="{16CB54AF-76FB-D986-6DFF-7462E41D2D05}"/>
              </a:ext>
            </a:extLst>
          </p:cNvPr>
          <p:cNvPicPr>
            <a:picLocks noChangeAspect="1"/>
          </p:cNvPicPr>
          <p:nvPr/>
        </p:nvPicPr>
        <p:blipFill rotWithShape="1">
          <a:blip r:embed="rId13">
            <a:extLst>
              <a:ext uri="{28A0092B-C50C-407E-A947-70E740481C1C}">
                <a14:useLocalDpi xmlns:a14="http://schemas.microsoft.com/office/drawing/2010/main" val="0"/>
              </a:ext>
            </a:extLst>
          </a:blip>
          <a:srcRect l="-433" t="733" r="45101" b="-733"/>
          <a:stretch/>
        </p:blipFill>
        <p:spPr>
          <a:xfrm>
            <a:off x="950442" y="6736212"/>
            <a:ext cx="2019742" cy="3650212"/>
          </a:xfrm>
          <a:prstGeom prst="rect">
            <a:avLst/>
          </a:prstGeom>
        </p:spPr>
      </p:pic>
      <p:sp>
        <p:nvSpPr>
          <p:cNvPr id="96" name="Google Shape;453;p31">
            <a:extLst>
              <a:ext uri="{FF2B5EF4-FFF2-40B4-BE49-F238E27FC236}">
                <a16:creationId xmlns:a16="http://schemas.microsoft.com/office/drawing/2014/main" id="{032AABE8-A6DB-DC51-36C8-A107CC838158}"/>
              </a:ext>
            </a:extLst>
          </p:cNvPr>
          <p:cNvSpPr txBox="1"/>
          <p:nvPr/>
        </p:nvSpPr>
        <p:spPr>
          <a:xfrm>
            <a:off x="13135058" y="8387206"/>
            <a:ext cx="518237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予測結果をもとに</a:t>
            </a: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食品の買い付け</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97" name="Google Shape;453;p31">
            <a:extLst>
              <a:ext uri="{FF2B5EF4-FFF2-40B4-BE49-F238E27FC236}">
                <a16:creationId xmlns:a16="http://schemas.microsoft.com/office/drawing/2014/main" id="{10242C8B-974D-63EB-DEC0-5993D2B8DE03}"/>
              </a:ext>
            </a:extLst>
          </p:cNvPr>
          <p:cNvSpPr txBox="1"/>
          <p:nvPr/>
        </p:nvSpPr>
        <p:spPr>
          <a:xfrm>
            <a:off x="5314693" y="8874300"/>
            <a:ext cx="451510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在庫不足</a:t>
            </a:r>
            <a:endParaRPr lang="en-US" altLang="ja-JP"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2400" dirty="0">
                <a:solidFill>
                  <a:schemeClr val="bg1"/>
                </a:solidFill>
                <a:latin typeface="游ゴシック" panose="020B0400000000000000" pitchFamily="50" charset="-128"/>
                <a:ea typeface="游ゴシック" panose="020B0400000000000000" pitchFamily="50" charset="-128"/>
                <a:cs typeface="Arial"/>
                <a:sym typeface="Arial"/>
              </a:rPr>
              <a:t>→</a:t>
            </a: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売上減少、顧客満足度の低下</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98" name="Google Shape;453;p31">
            <a:extLst>
              <a:ext uri="{FF2B5EF4-FFF2-40B4-BE49-F238E27FC236}">
                <a16:creationId xmlns:a16="http://schemas.microsoft.com/office/drawing/2014/main" id="{9B1D95D2-9D36-60B6-7D74-9805DFD04668}"/>
              </a:ext>
            </a:extLst>
          </p:cNvPr>
          <p:cNvSpPr txBox="1"/>
          <p:nvPr/>
        </p:nvSpPr>
        <p:spPr>
          <a:xfrm>
            <a:off x="5147260" y="6674744"/>
            <a:ext cx="193762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過剰在庫</a:t>
            </a:r>
            <a:endParaRPr lang="en-US" altLang="ja-JP"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→食品ロス</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pic>
        <p:nvPicPr>
          <p:cNvPr id="92" name="図 91">
            <a:extLst>
              <a:ext uri="{FF2B5EF4-FFF2-40B4-BE49-F238E27FC236}">
                <a16:creationId xmlns:a16="http://schemas.microsoft.com/office/drawing/2014/main" id="{D6B9FEBE-EB24-BBE2-0E11-D5310119988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18126" y="1306019"/>
            <a:ext cx="798901" cy="1626722"/>
          </a:xfrm>
          <a:prstGeom prst="rect">
            <a:avLst/>
          </a:prstGeom>
        </p:spPr>
      </p:pic>
      <p:sp>
        <p:nvSpPr>
          <p:cNvPr id="101" name="Google Shape;453;p31">
            <a:extLst>
              <a:ext uri="{FF2B5EF4-FFF2-40B4-BE49-F238E27FC236}">
                <a16:creationId xmlns:a16="http://schemas.microsoft.com/office/drawing/2014/main" id="{449CFB0C-F1E7-0F05-CE21-89F6759AA699}"/>
              </a:ext>
            </a:extLst>
          </p:cNvPr>
          <p:cNvSpPr txBox="1"/>
          <p:nvPr/>
        </p:nvSpPr>
        <p:spPr>
          <a:xfrm>
            <a:off x="13768280" y="3624916"/>
            <a:ext cx="360532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売上向上</a:t>
            </a:r>
            <a:r>
              <a:rPr lang="ja-JP" altLang="en-US" sz="2400" dirty="0">
                <a:solidFill>
                  <a:schemeClr val="bg1"/>
                </a:solidFill>
                <a:latin typeface="游ゴシック" panose="020B0400000000000000" pitchFamily="50" charset="-128"/>
                <a:ea typeface="游ゴシック" panose="020B0400000000000000" pitchFamily="50" charset="-128"/>
                <a:cs typeface="Arial"/>
                <a:sym typeface="Arial"/>
              </a:rPr>
              <a:t>と過剰在庫削減</a:t>
            </a:r>
            <a:endParaRPr lang="en-US" altLang="ja-JP"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102" name="Google Shape;453;p31">
            <a:extLst>
              <a:ext uri="{FF2B5EF4-FFF2-40B4-BE49-F238E27FC236}">
                <a16:creationId xmlns:a16="http://schemas.microsoft.com/office/drawing/2014/main" id="{6652C0ED-04CA-23F7-9FD2-F7362A8A4EA1}"/>
              </a:ext>
            </a:extLst>
          </p:cNvPr>
          <p:cNvSpPr txBox="1"/>
          <p:nvPr/>
        </p:nvSpPr>
        <p:spPr>
          <a:xfrm>
            <a:off x="8015515" y="7962900"/>
            <a:ext cx="280488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altLang="en-US"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rPr>
              <a:t>最適な需要と供給</a:t>
            </a:r>
            <a:endParaRPr sz="2400" b="0" i="0" u="none" strike="noStrike" cap="none" dirty="0">
              <a:solidFill>
                <a:schemeClr val="bg1"/>
              </a:solidFill>
              <a:latin typeface="游ゴシック" panose="020B0400000000000000" pitchFamily="50" charset="-128"/>
              <a:ea typeface="游ゴシック" panose="020B0400000000000000" pitchFamily="50" charset="-128"/>
              <a:cs typeface="Arial"/>
              <a:sym typeface="Arial"/>
            </a:endParaRPr>
          </a:p>
        </p:txBody>
      </p:sp>
      <p:sp>
        <p:nvSpPr>
          <p:cNvPr id="4" name="スライド番号プレースホルダー 3">
            <a:extLst>
              <a:ext uri="{FF2B5EF4-FFF2-40B4-BE49-F238E27FC236}">
                <a16:creationId xmlns:a16="http://schemas.microsoft.com/office/drawing/2014/main" id="{26FF3D89-E2C0-A15E-580E-BA84B72D8E7C}"/>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4" descr="歯車・ギアのイラスト | かわいいフリー素材集 いらすとや">
            <a:extLst>
              <a:ext uri="{FF2B5EF4-FFF2-40B4-BE49-F238E27FC236}">
                <a16:creationId xmlns:a16="http://schemas.microsoft.com/office/drawing/2014/main" id="{14FEBB52-8017-DED0-95BD-162809E4831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62312" y="3251101"/>
            <a:ext cx="993317" cy="99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6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9141757" y="0"/>
            <a:ext cx="9258300" cy="10287000"/>
          </a:xfrm>
          <a:prstGeom prst="rect">
            <a:avLst/>
          </a:prstGeom>
          <a:solidFill>
            <a:srgbClr val="54B6BF"/>
          </a:solidFill>
        </p:spPr>
      </p:sp>
      <p:sp>
        <p:nvSpPr>
          <p:cNvPr id="2" name="AutoShape 2"/>
          <p:cNvSpPr/>
          <p:nvPr/>
        </p:nvSpPr>
        <p:spPr>
          <a:xfrm rot="5400000">
            <a:off x="526853" y="4985886"/>
            <a:ext cx="5389318" cy="42223"/>
          </a:xfrm>
          <a:prstGeom prst="line">
            <a:avLst/>
          </a:prstGeom>
          <a:ln w="28575" cap="rnd">
            <a:solidFill>
              <a:srgbClr val="54B6BF"/>
            </a:solidFill>
            <a:prstDash val="solid"/>
            <a:headEnd type="none" w="sm" len="sm"/>
            <a:tailEnd type="none" w="sm" len="sm"/>
          </a:ln>
        </p:spPr>
      </p:sp>
      <p:grpSp>
        <p:nvGrpSpPr>
          <p:cNvPr id="3" name="Group 3"/>
          <p:cNvGrpSpPr/>
          <p:nvPr/>
        </p:nvGrpSpPr>
        <p:grpSpPr>
          <a:xfrm>
            <a:off x="2895600" y="2067314"/>
            <a:ext cx="694045" cy="69404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DABCD"/>
            </a:solidFill>
          </p:spPr>
        </p:sp>
      </p:grpSp>
      <p:sp>
        <p:nvSpPr>
          <p:cNvPr id="5" name="TextBox 5"/>
          <p:cNvSpPr txBox="1"/>
          <p:nvPr/>
        </p:nvSpPr>
        <p:spPr>
          <a:xfrm>
            <a:off x="2963153" y="2188909"/>
            <a:ext cx="558939" cy="790575"/>
          </a:xfrm>
          <a:prstGeom prst="rect">
            <a:avLst/>
          </a:prstGeom>
        </p:spPr>
        <p:txBody>
          <a:bodyPr lIns="0" tIns="0" rIns="0" bIns="0" rtlCol="0" anchor="t">
            <a:spAutoFit/>
          </a:bodyPr>
          <a:lstStyle/>
          <a:p>
            <a:pPr algn="ctr">
              <a:lnSpc>
                <a:spcPts val="3839"/>
              </a:lnSpc>
            </a:pPr>
            <a:r>
              <a:rPr lang="en-US" sz="3199" dirty="0">
                <a:solidFill>
                  <a:srgbClr val="FFFFFF"/>
                </a:solidFill>
                <a:latin typeface="セザンヌ DB"/>
              </a:rPr>
              <a:t>1</a:t>
            </a:r>
          </a:p>
        </p:txBody>
      </p:sp>
      <p:grpSp>
        <p:nvGrpSpPr>
          <p:cNvPr id="6" name="Group 6"/>
          <p:cNvGrpSpPr/>
          <p:nvPr/>
        </p:nvGrpSpPr>
        <p:grpSpPr>
          <a:xfrm>
            <a:off x="2895600" y="3718029"/>
            <a:ext cx="694045" cy="690095"/>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4B6BF"/>
            </a:solidFill>
          </p:spPr>
        </p:sp>
      </p:grpSp>
      <p:sp>
        <p:nvSpPr>
          <p:cNvPr id="8" name="TextBox 8"/>
          <p:cNvSpPr txBox="1"/>
          <p:nvPr/>
        </p:nvSpPr>
        <p:spPr>
          <a:xfrm>
            <a:off x="2963153" y="3789109"/>
            <a:ext cx="558939" cy="790575"/>
          </a:xfrm>
          <a:prstGeom prst="rect">
            <a:avLst/>
          </a:prstGeom>
        </p:spPr>
        <p:txBody>
          <a:bodyPr lIns="0" tIns="0" rIns="0" bIns="0" rtlCol="0" anchor="t">
            <a:spAutoFit/>
          </a:bodyPr>
          <a:lstStyle/>
          <a:p>
            <a:pPr algn="ctr">
              <a:lnSpc>
                <a:spcPts val="3840"/>
              </a:lnSpc>
            </a:pPr>
            <a:r>
              <a:rPr lang="en-US" sz="3200" dirty="0">
                <a:solidFill>
                  <a:srgbClr val="FFFFFF"/>
                </a:solidFill>
                <a:latin typeface="セザンヌ DB"/>
              </a:rPr>
              <a:t>2</a:t>
            </a:r>
          </a:p>
        </p:txBody>
      </p:sp>
      <p:grpSp>
        <p:nvGrpSpPr>
          <p:cNvPr id="9" name="Group 9"/>
          <p:cNvGrpSpPr/>
          <p:nvPr/>
        </p:nvGrpSpPr>
        <p:grpSpPr>
          <a:xfrm>
            <a:off x="2895600" y="5364794"/>
            <a:ext cx="694045" cy="69009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5C7E8"/>
            </a:solidFill>
          </p:spPr>
        </p:sp>
      </p:grpSp>
      <p:sp>
        <p:nvSpPr>
          <p:cNvPr id="11" name="TextBox 11"/>
          <p:cNvSpPr txBox="1"/>
          <p:nvPr/>
        </p:nvSpPr>
        <p:spPr>
          <a:xfrm>
            <a:off x="2935248" y="5463668"/>
            <a:ext cx="558939" cy="792416"/>
          </a:xfrm>
          <a:prstGeom prst="rect">
            <a:avLst/>
          </a:prstGeom>
        </p:spPr>
        <p:txBody>
          <a:bodyPr lIns="0" tIns="0" rIns="0" bIns="0" rtlCol="0" anchor="t">
            <a:spAutoFit/>
          </a:bodyPr>
          <a:lstStyle/>
          <a:p>
            <a:pPr marL="0" lvl="0" indent="0" algn="ctr">
              <a:lnSpc>
                <a:spcPts val="3840"/>
              </a:lnSpc>
              <a:spcBef>
                <a:spcPct val="0"/>
              </a:spcBef>
            </a:pPr>
            <a:r>
              <a:rPr lang="en-US" sz="3200" u="none" dirty="0">
                <a:solidFill>
                  <a:srgbClr val="FFFFFF"/>
                </a:solidFill>
                <a:latin typeface="セザンヌ DB"/>
              </a:rPr>
              <a:t>3</a:t>
            </a:r>
          </a:p>
        </p:txBody>
      </p:sp>
      <p:grpSp>
        <p:nvGrpSpPr>
          <p:cNvPr id="12" name="Group 12"/>
          <p:cNvGrpSpPr/>
          <p:nvPr/>
        </p:nvGrpSpPr>
        <p:grpSpPr>
          <a:xfrm>
            <a:off x="2895600" y="7011559"/>
            <a:ext cx="694045" cy="690095"/>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475AD"/>
            </a:solidFill>
          </p:spPr>
        </p:sp>
      </p:grpSp>
      <p:sp>
        <p:nvSpPr>
          <p:cNvPr id="14" name="TextBox 14"/>
          <p:cNvSpPr txBox="1"/>
          <p:nvPr/>
        </p:nvSpPr>
        <p:spPr>
          <a:xfrm>
            <a:off x="2963153" y="7094284"/>
            <a:ext cx="558939" cy="792416"/>
          </a:xfrm>
          <a:prstGeom prst="rect">
            <a:avLst/>
          </a:prstGeom>
        </p:spPr>
        <p:txBody>
          <a:bodyPr lIns="0" tIns="0" rIns="0" bIns="0" rtlCol="0" anchor="t">
            <a:spAutoFit/>
          </a:bodyPr>
          <a:lstStyle/>
          <a:p>
            <a:pPr marL="0" lvl="0" indent="0" algn="ctr">
              <a:lnSpc>
                <a:spcPts val="3840"/>
              </a:lnSpc>
              <a:spcBef>
                <a:spcPct val="0"/>
              </a:spcBef>
            </a:pPr>
            <a:r>
              <a:rPr lang="en-US" sz="3200" u="none" dirty="0">
                <a:solidFill>
                  <a:srgbClr val="FFFFFF"/>
                </a:solidFill>
                <a:latin typeface="セザンヌ DB"/>
              </a:rPr>
              <a:t>4</a:t>
            </a:r>
          </a:p>
        </p:txBody>
      </p:sp>
      <p:sp>
        <p:nvSpPr>
          <p:cNvPr id="15" name="TextBox 15"/>
          <p:cNvSpPr txBox="1"/>
          <p:nvPr/>
        </p:nvSpPr>
        <p:spPr>
          <a:xfrm>
            <a:off x="4060734" y="2219714"/>
            <a:ext cx="3950749" cy="428194"/>
          </a:xfrm>
          <a:prstGeom prst="rect">
            <a:avLst/>
          </a:prstGeom>
        </p:spPr>
        <p:txBody>
          <a:bodyPr lIns="0" tIns="0" rIns="0" bIns="0" rtlCol="0" anchor="t">
            <a:spAutoFit/>
          </a:bodyPr>
          <a:lstStyle/>
          <a:p>
            <a:pPr>
              <a:lnSpc>
                <a:spcPts val="3360"/>
              </a:lnSpc>
            </a:pPr>
            <a:r>
              <a:rPr lang="ja-JP" altLang="en-US" sz="2800" dirty="0">
                <a:solidFill>
                  <a:srgbClr val="000000"/>
                </a:solidFill>
                <a:latin typeface="游ゴシック" panose="020B0400000000000000" pitchFamily="50" charset="-128"/>
              </a:rPr>
              <a:t>データ</a:t>
            </a:r>
            <a:endParaRPr lang="en-US" sz="2800" dirty="0">
              <a:solidFill>
                <a:srgbClr val="000000"/>
              </a:solidFill>
              <a:latin typeface="游ゴシック" panose="020B0400000000000000" pitchFamily="50" charset="-128"/>
              <a:ea typeface="游ゴシック" panose="020B0400000000000000" pitchFamily="50" charset="-128"/>
            </a:endParaRPr>
          </a:p>
        </p:txBody>
      </p:sp>
      <p:sp>
        <p:nvSpPr>
          <p:cNvPr id="16" name="TextBox 16"/>
          <p:cNvSpPr txBox="1"/>
          <p:nvPr/>
        </p:nvSpPr>
        <p:spPr>
          <a:xfrm>
            <a:off x="4060734" y="3799460"/>
            <a:ext cx="3950749" cy="428194"/>
          </a:xfrm>
          <a:prstGeom prst="rect">
            <a:avLst/>
          </a:prstGeom>
        </p:spPr>
        <p:txBody>
          <a:bodyPr lIns="0" tIns="0" rIns="0" bIns="0" rtlCol="0" anchor="t">
            <a:spAutoFit/>
          </a:bodyPr>
          <a:lstStyle/>
          <a:p>
            <a:pPr>
              <a:lnSpc>
                <a:spcPts val="3360"/>
              </a:lnSpc>
            </a:pPr>
            <a:r>
              <a:rPr lang="en-US" altLang="ja-JP" sz="2800" dirty="0">
                <a:solidFill>
                  <a:srgbClr val="000000"/>
                </a:solidFill>
                <a:latin typeface="游ゴシック" panose="020B0400000000000000" pitchFamily="50" charset="-128"/>
                <a:ea typeface="游ゴシック" panose="020B0400000000000000" pitchFamily="50" charset="-128"/>
              </a:rPr>
              <a:t>EDA</a:t>
            </a:r>
            <a:endParaRPr lang="en-US" sz="2800" dirty="0">
              <a:solidFill>
                <a:srgbClr val="000000"/>
              </a:solidFill>
              <a:latin typeface="游ゴシック" panose="020B0400000000000000" pitchFamily="50" charset="-128"/>
              <a:ea typeface="游ゴシック" panose="020B0400000000000000" pitchFamily="50" charset="-128"/>
            </a:endParaRPr>
          </a:p>
        </p:txBody>
      </p:sp>
      <p:sp>
        <p:nvSpPr>
          <p:cNvPr id="17" name="TextBox 17"/>
          <p:cNvSpPr txBox="1"/>
          <p:nvPr/>
        </p:nvSpPr>
        <p:spPr>
          <a:xfrm>
            <a:off x="4060734" y="5475860"/>
            <a:ext cx="3950749" cy="427874"/>
          </a:xfrm>
          <a:prstGeom prst="rect">
            <a:avLst/>
          </a:prstGeom>
        </p:spPr>
        <p:txBody>
          <a:bodyPr lIns="0" tIns="0" rIns="0" bIns="0" rtlCol="0" anchor="t">
            <a:spAutoFit/>
          </a:bodyPr>
          <a:lstStyle/>
          <a:p>
            <a:pPr>
              <a:lnSpc>
                <a:spcPts val="3360"/>
              </a:lnSpc>
              <a:spcBef>
                <a:spcPct val="0"/>
              </a:spcBef>
            </a:pPr>
            <a:r>
              <a:rPr lang="ja-JP" altLang="en-US" sz="2800" dirty="0">
                <a:solidFill>
                  <a:srgbClr val="000000"/>
                </a:solidFill>
                <a:latin typeface="+mn-ea"/>
              </a:rPr>
              <a:t>モデル開発</a:t>
            </a:r>
            <a:endParaRPr lang="en-US" sz="2800" dirty="0">
              <a:solidFill>
                <a:srgbClr val="000000"/>
              </a:solidFill>
              <a:latin typeface="+mn-ea"/>
            </a:endParaRPr>
          </a:p>
        </p:txBody>
      </p:sp>
      <p:sp>
        <p:nvSpPr>
          <p:cNvPr id="18" name="TextBox 18"/>
          <p:cNvSpPr txBox="1"/>
          <p:nvPr/>
        </p:nvSpPr>
        <p:spPr>
          <a:xfrm>
            <a:off x="4060734" y="7152260"/>
            <a:ext cx="3950749" cy="427874"/>
          </a:xfrm>
          <a:prstGeom prst="rect">
            <a:avLst/>
          </a:prstGeom>
        </p:spPr>
        <p:txBody>
          <a:bodyPr lIns="0" tIns="0" rIns="0" bIns="0" rtlCol="0" anchor="t">
            <a:spAutoFit/>
          </a:bodyPr>
          <a:lstStyle/>
          <a:p>
            <a:pPr>
              <a:lnSpc>
                <a:spcPts val="3360"/>
              </a:lnSpc>
            </a:pPr>
            <a:r>
              <a:rPr lang="ja-JP" altLang="en-US" sz="2800" dirty="0">
                <a:solidFill>
                  <a:srgbClr val="000000"/>
                </a:solidFill>
                <a:latin typeface="+mn-ea"/>
              </a:rPr>
              <a:t>施策改善と精度</a:t>
            </a:r>
            <a:endParaRPr lang="en-US" sz="2800" dirty="0">
              <a:solidFill>
                <a:srgbClr val="000000"/>
              </a:solidFill>
              <a:latin typeface="+mn-ea"/>
            </a:endParaRPr>
          </a:p>
        </p:txBody>
      </p:sp>
      <p:sp>
        <p:nvSpPr>
          <p:cNvPr id="20" name="TextBox 20"/>
          <p:cNvSpPr txBox="1"/>
          <p:nvPr/>
        </p:nvSpPr>
        <p:spPr>
          <a:xfrm>
            <a:off x="9907286" y="4205858"/>
            <a:ext cx="7731727" cy="1090042"/>
          </a:xfrm>
          <a:prstGeom prst="rect">
            <a:avLst/>
          </a:prstGeom>
        </p:spPr>
        <p:txBody>
          <a:bodyPr wrap="square" lIns="0" tIns="0" rIns="0" bIns="0" rtlCol="0" anchor="t">
            <a:spAutoFit/>
          </a:bodyPr>
          <a:lstStyle/>
          <a:p>
            <a:pPr marL="0" lvl="0" indent="0" algn="ctr">
              <a:lnSpc>
                <a:spcPts val="8520"/>
              </a:lnSpc>
              <a:spcBef>
                <a:spcPct val="0"/>
              </a:spcBef>
            </a:pPr>
            <a:r>
              <a:rPr lang="ja-JP" altLang="en-US" sz="7100" dirty="0">
                <a:solidFill>
                  <a:srgbClr val="FFFFFF"/>
                </a:solidFill>
                <a:latin typeface="+mn-ea"/>
              </a:rPr>
              <a:t>取り組み</a:t>
            </a:r>
            <a:endParaRPr lang="en-US" altLang="ja-JP" sz="7100" dirty="0">
              <a:solidFill>
                <a:srgbClr val="FFFFFF"/>
              </a:solidFill>
              <a:latin typeface="+mn-ea"/>
            </a:endParaRPr>
          </a:p>
        </p:txBody>
      </p:sp>
      <p:sp>
        <p:nvSpPr>
          <p:cNvPr id="21" name="スライド番号プレースホルダー 20">
            <a:extLst>
              <a:ext uri="{FF2B5EF4-FFF2-40B4-BE49-F238E27FC236}">
                <a16:creationId xmlns:a16="http://schemas.microsoft.com/office/drawing/2014/main" id="{4F250FF6-12EF-0F3C-6F15-BDB0AE8ADEE9}"/>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grpSp>
        <p:nvGrpSpPr>
          <p:cNvPr id="4" name="Group 4"/>
          <p:cNvGrpSpPr/>
          <p:nvPr/>
        </p:nvGrpSpPr>
        <p:grpSpPr>
          <a:xfrm>
            <a:off x="265563" y="4415853"/>
            <a:ext cx="2124887" cy="644424"/>
            <a:chOff x="0" y="0"/>
            <a:chExt cx="6310753" cy="1913890"/>
          </a:xfrm>
        </p:grpSpPr>
        <p:sp>
          <p:nvSpPr>
            <p:cNvPr id="5" name="Freeform 5"/>
            <p:cNvSpPr/>
            <p:nvPr/>
          </p:nvSpPr>
          <p:spPr>
            <a:xfrm>
              <a:off x="0" y="0"/>
              <a:ext cx="6310753" cy="1913890"/>
            </a:xfrm>
            <a:custGeom>
              <a:avLst/>
              <a:gdLst/>
              <a:ahLst/>
              <a:cxnLst/>
              <a:rect l="l" t="t" r="r" b="b"/>
              <a:pathLst>
                <a:path w="6310753" h="1913890">
                  <a:moveTo>
                    <a:pt x="6310753" y="956945"/>
                  </a:moveTo>
                  <a:lnTo>
                    <a:pt x="6310753" y="956945"/>
                  </a:lnTo>
                  <a:cubicBezTo>
                    <a:pt x="6310753" y="1485392"/>
                    <a:pt x="5882382" y="1913890"/>
                    <a:pt x="5353808" y="1913890"/>
                  </a:cubicBezTo>
                  <a:lnTo>
                    <a:pt x="956945" y="1913890"/>
                  </a:lnTo>
                  <a:cubicBezTo>
                    <a:pt x="428371" y="1913890"/>
                    <a:pt x="0" y="1485392"/>
                    <a:pt x="0" y="956945"/>
                  </a:cubicBezTo>
                  <a:lnTo>
                    <a:pt x="0" y="956945"/>
                  </a:lnTo>
                  <a:cubicBezTo>
                    <a:pt x="0" y="428371"/>
                    <a:pt x="428371" y="0"/>
                    <a:pt x="956945" y="0"/>
                  </a:cubicBezTo>
                  <a:lnTo>
                    <a:pt x="5353808" y="0"/>
                  </a:lnTo>
                  <a:cubicBezTo>
                    <a:pt x="5882255" y="0"/>
                    <a:pt x="6310753" y="428371"/>
                    <a:pt x="6310753" y="956945"/>
                  </a:cubicBezTo>
                  <a:close/>
                </a:path>
              </a:pathLst>
            </a:custGeom>
            <a:solidFill>
              <a:srgbClr val="54B6BF"/>
            </a:solidFill>
          </p:spPr>
          <p:txBody>
            <a:bodyPr/>
            <a:lstStyle/>
            <a:p>
              <a:endParaRPr lang="ja-JP" altLang="en-US" sz="2800" dirty="0"/>
            </a:p>
          </p:txBody>
        </p:sp>
      </p:grpSp>
      <p:grpSp>
        <p:nvGrpSpPr>
          <p:cNvPr id="6" name="Group 6"/>
          <p:cNvGrpSpPr/>
          <p:nvPr/>
        </p:nvGrpSpPr>
        <p:grpSpPr>
          <a:xfrm>
            <a:off x="428793" y="1451077"/>
            <a:ext cx="2651095" cy="644424"/>
            <a:chOff x="0" y="0"/>
            <a:chExt cx="6310753" cy="1913890"/>
          </a:xfrm>
        </p:grpSpPr>
        <p:sp>
          <p:nvSpPr>
            <p:cNvPr id="7" name="Freeform 7"/>
            <p:cNvSpPr/>
            <p:nvPr/>
          </p:nvSpPr>
          <p:spPr>
            <a:xfrm>
              <a:off x="0" y="0"/>
              <a:ext cx="6310753" cy="1913890"/>
            </a:xfrm>
            <a:custGeom>
              <a:avLst/>
              <a:gdLst/>
              <a:ahLst/>
              <a:cxnLst/>
              <a:rect l="l" t="t" r="r" b="b"/>
              <a:pathLst>
                <a:path w="6310753" h="1913890">
                  <a:moveTo>
                    <a:pt x="6310753" y="956945"/>
                  </a:moveTo>
                  <a:lnTo>
                    <a:pt x="6310753" y="956945"/>
                  </a:lnTo>
                  <a:cubicBezTo>
                    <a:pt x="6310753" y="1485392"/>
                    <a:pt x="5882382" y="1913890"/>
                    <a:pt x="5353808" y="1913890"/>
                  </a:cubicBezTo>
                  <a:lnTo>
                    <a:pt x="956945" y="1913890"/>
                  </a:lnTo>
                  <a:cubicBezTo>
                    <a:pt x="428371" y="1913890"/>
                    <a:pt x="0" y="1485392"/>
                    <a:pt x="0" y="956945"/>
                  </a:cubicBezTo>
                  <a:lnTo>
                    <a:pt x="0" y="956945"/>
                  </a:lnTo>
                  <a:cubicBezTo>
                    <a:pt x="0" y="428371"/>
                    <a:pt x="428371" y="0"/>
                    <a:pt x="956945" y="0"/>
                  </a:cubicBezTo>
                  <a:lnTo>
                    <a:pt x="5353808" y="0"/>
                  </a:lnTo>
                  <a:cubicBezTo>
                    <a:pt x="5882255" y="0"/>
                    <a:pt x="6310753" y="428371"/>
                    <a:pt x="6310753" y="956945"/>
                  </a:cubicBezTo>
                  <a:close/>
                </a:path>
              </a:pathLst>
            </a:custGeom>
            <a:solidFill>
              <a:srgbClr val="54B6BF"/>
            </a:solidFill>
          </p:spPr>
        </p:sp>
      </p:grpSp>
      <p:sp>
        <p:nvSpPr>
          <p:cNvPr id="17" name="TextBox 17"/>
          <p:cNvSpPr txBox="1"/>
          <p:nvPr/>
        </p:nvSpPr>
        <p:spPr>
          <a:xfrm>
            <a:off x="558917" y="1498766"/>
            <a:ext cx="2390845" cy="472565"/>
          </a:xfrm>
          <a:prstGeom prst="rect">
            <a:avLst/>
          </a:prstGeom>
        </p:spPr>
        <p:txBody>
          <a:bodyPr wrap="square" lIns="0" tIns="0" rIns="0" bIns="0" rtlCol="0" anchor="t">
            <a:spAutoFit/>
          </a:bodyPr>
          <a:lstStyle/>
          <a:p>
            <a:pPr algn="ctr">
              <a:lnSpc>
                <a:spcPts val="3899"/>
              </a:lnSpc>
              <a:spcBef>
                <a:spcPct val="0"/>
              </a:spcBef>
            </a:pPr>
            <a:r>
              <a:rPr lang="ja-JP" altLang="en-US" sz="2999" dirty="0">
                <a:solidFill>
                  <a:srgbClr val="FFFFFF"/>
                </a:solidFill>
                <a:ea typeface="セザンヌ DB"/>
              </a:rPr>
              <a:t>分析対象企業</a:t>
            </a:r>
            <a:endParaRPr lang="en-US" sz="2999" dirty="0">
              <a:solidFill>
                <a:srgbClr val="FFFFFF"/>
              </a:solidFill>
              <a:ea typeface="セザンヌ DB"/>
            </a:endParaRPr>
          </a:p>
        </p:txBody>
      </p:sp>
      <p:sp>
        <p:nvSpPr>
          <p:cNvPr id="25" name="TextBox 17">
            <a:extLst>
              <a:ext uri="{FF2B5EF4-FFF2-40B4-BE49-F238E27FC236}">
                <a16:creationId xmlns:a16="http://schemas.microsoft.com/office/drawing/2014/main" id="{ACA42ADC-05A2-AD9D-4C0B-300612CC3C61}"/>
              </a:ext>
            </a:extLst>
          </p:cNvPr>
          <p:cNvSpPr txBox="1"/>
          <p:nvPr/>
        </p:nvSpPr>
        <p:spPr>
          <a:xfrm>
            <a:off x="265563" y="4521481"/>
            <a:ext cx="2390845" cy="472565"/>
          </a:xfrm>
          <a:prstGeom prst="rect">
            <a:avLst/>
          </a:prstGeom>
        </p:spPr>
        <p:txBody>
          <a:bodyPr wrap="square" lIns="0" tIns="0" rIns="0" bIns="0" rtlCol="0" anchor="t">
            <a:spAutoFit/>
          </a:bodyPr>
          <a:lstStyle/>
          <a:p>
            <a:pPr algn="ctr">
              <a:lnSpc>
                <a:spcPts val="3899"/>
              </a:lnSpc>
              <a:spcBef>
                <a:spcPct val="0"/>
              </a:spcBef>
            </a:pPr>
            <a:r>
              <a:rPr lang="ja-JP" altLang="en-US" sz="2800" dirty="0">
                <a:solidFill>
                  <a:srgbClr val="FFFFFF"/>
                </a:solidFill>
                <a:ea typeface="セザンヌ DB"/>
              </a:rPr>
              <a:t>データ</a:t>
            </a:r>
            <a:endParaRPr lang="en-US" sz="2800" dirty="0">
              <a:solidFill>
                <a:srgbClr val="FFFFFF"/>
              </a:solidFill>
              <a:ea typeface="セザンヌ DB"/>
            </a:endParaRPr>
          </a:p>
        </p:txBody>
      </p:sp>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781050"/>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データ</a:t>
            </a:r>
            <a:endParaRPr lang="ja-JP" altLang="en-US" sz="3600" dirty="0">
              <a:solidFill>
                <a:schemeClr val="bg1"/>
              </a:solidFill>
              <a:latin typeface="游ゴシック" panose="020B0400000000000000" pitchFamily="50" charset="-128"/>
            </a:endParaRPr>
          </a:p>
        </p:txBody>
      </p:sp>
      <p:sp>
        <p:nvSpPr>
          <p:cNvPr id="29" name="Google Shape;440;p31">
            <a:extLst>
              <a:ext uri="{FF2B5EF4-FFF2-40B4-BE49-F238E27FC236}">
                <a16:creationId xmlns:a16="http://schemas.microsoft.com/office/drawing/2014/main" id="{20830D11-45E5-6BE8-ECEA-F6522A2E2255}"/>
              </a:ext>
            </a:extLst>
          </p:cNvPr>
          <p:cNvSpPr/>
          <p:nvPr/>
        </p:nvSpPr>
        <p:spPr>
          <a:xfrm>
            <a:off x="3124200" y="7810500"/>
            <a:ext cx="2316198" cy="67412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製品種別</a:t>
            </a:r>
            <a:endParaRPr sz="2400" b="1" i="0" u="none" strike="noStrike" cap="none" dirty="0">
              <a:solidFill>
                <a:srgbClr val="000000"/>
              </a:solidFill>
              <a:latin typeface="+mn-ea"/>
              <a:cs typeface="Arial"/>
              <a:sym typeface="Arial"/>
            </a:endParaRPr>
          </a:p>
        </p:txBody>
      </p:sp>
      <p:sp>
        <p:nvSpPr>
          <p:cNvPr id="37" name="TextBox 10">
            <a:extLst>
              <a:ext uri="{FF2B5EF4-FFF2-40B4-BE49-F238E27FC236}">
                <a16:creationId xmlns:a16="http://schemas.microsoft.com/office/drawing/2014/main" id="{6A92B7C8-2A1B-AE11-E53A-211B51EF9C8C}"/>
              </a:ext>
            </a:extLst>
          </p:cNvPr>
          <p:cNvSpPr txBox="1"/>
          <p:nvPr/>
        </p:nvSpPr>
        <p:spPr>
          <a:xfrm>
            <a:off x="3940960" y="1608535"/>
            <a:ext cx="8215029" cy="1997983"/>
          </a:xfrm>
          <a:prstGeom prst="rect">
            <a:avLst/>
          </a:prstGeom>
        </p:spPr>
        <p:txBody>
          <a:bodyPr wrap="square" lIns="0" tIns="0" rIns="0" bIns="0" rtlCol="0" anchor="t">
            <a:spAutoFit/>
          </a:bodyPr>
          <a:lstStyle/>
          <a:p>
            <a:r>
              <a:rPr lang="ja-JP" altLang="en-US" sz="3200" b="1" i="0" dirty="0">
                <a:solidFill>
                  <a:schemeClr val="bg1"/>
                </a:solidFill>
                <a:effectLst/>
                <a:latin typeface="游ゴシック" panose="020B0400000000000000" pitchFamily="50" charset="-128"/>
                <a:ea typeface="ＭＳ 明朝" panose="02020609040205080304" pitchFamily="17" charset="-128"/>
              </a:rPr>
              <a:t>企業名</a:t>
            </a:r>
            <a:r>
              <a:rPr lang="ja-JP" altLang="en-US" sz="2400" b="0" i="0" dirty="0">
                <a:solidFill>
                  <a:schemeClr val="bg1"/>
                </a:solidFill>
                <a:effectLst/>
                <a:latin typeface="游ゴシック" panose="020B0400000000000000" pitchFamily="50" charset="-128"/>
                <a:ea typeface="ＭＳ 明朝" panose="02020609040205080304" pitchFamily="17" charset="-128"/>
              </a:rPr>
              <a:t>：</a:t>
            </a:r>
            <a:r>
              <a:rPr lang="en-US" altLang="ja-JP" sz="3200" b="0" i="0" dirty="0" err="1">
                <a:solidFill>
                  <a:schemeClr val="bg1"/>
                </a:solidFill>
                <a:effectLst/>
                <a:latin typeface="游ゴシック" panose="020B0400000000000000" pitchFamily="50" charset="-128"/>
                <a:ea typeface="游ゴシック" panose="020B0400000000000000" pitchFamily="50" charset="-128"/>
              </a:rPr>
              <a:t>CorporaciónFavorita</a:t>
            </a:r>
            <a:endParaRPr lang="en-US" altLang="ja-JP" sz="3200" b="1" i="0" dirty="0">
              <a:solidFill>
                <a:schemeClr val="bg1"/>
              </a:solidFill>
              <a:effectLst/>
              <a:latin typeface="游ゴシック" panose="020B0400000000000000" pitchFamily="50" charset="-128"/>
              <a:ea typeface="游ゴシック" panose="020B0400000000000000" pitchFamily="50" charset="-128"/>
            </a:endParaRPr>
          </a:p>
          <a:p>
            <a:r>
              <a:rPr lang="ja-JP" altLang="en-US" sz="2400" dirty="0">
                <a:solidFill>
                  <a:schemeClr val="bg1"/>
                </a:solidFill>
                <a:latin typeface="游ゴシック" panose="020B0400000000000000" pitchFamily="50" charset="-128"/>
                <a:ea typeface="ＭＳ 明朝" panose="02020609040205080304" pitchFamily="17" charset="-128"/>
              </a:rPr>
              <a:t>・エクアドルの大手食料品小売業者</a:t>
            </a:r>
            <a:endParaRPr lang="en-US" altLang="ja-JP" sz="2400" dirty="0">
              <a:solidFill>
                <a:schemeClr val="bg1"/>
              </a:solidFill>
              <a:latin typeface="游ゴシック" panose="020B0400000000000000" pitchFamily="50" charset="-128"/>
              <a:ea typeface="游ゴシック" panose="020B0400000000000000" pitchFamily="50" charset="-128"/>
            </a:endParaRPr>
          </a:p>
          <a:p>
            <a:pPr>
              <a:lnSpc>
                <a:spcPts val="3119"/>
              </a:lnSpc>
              <a:spcBef>
                <a:spcPct val="0"/>
              </a:spcBef>
            </a:pPr>
            <a:endParaRPr lang="en-US" altLang="ja-JP" sz="2400" dirty="0">
              <a:solidFill>
                <a:schemeClr val="bg1"/>
              </a:solidFill>
              <a:latin typeface="游ゴシック" panose="020B0400000000000000" pitchFamily="50" charset="-128"/>
              <a:ea typeface="游ゴシック" panose="020B0400000000000000" pitchFamily="50" charset="-128"/>
            </a:endParaRPr>
          </a:p>
          <a:p>
            <a:pPr marL="0" indent="0">
              <a:spcBef>
                <a:spcPts val="0"/>
              </a:spcBef>
              <a:buNone/>
            </a:pPr>
            <a:r>
              <a:rPr lang="ja-JP" altLang="en-US" sz="2400" dirty="0">
                <a:solidFill>
                  <a:schemeClr val="bg1"/>
                </a:solidFill>
                <a:latin typeface="游ゴシック" panose="020B0400000000000000" pitchFamily="50" charset="-128"/>
                <a:ea typeface="ＭＳ 明朝" panose="02020609040205080304" pitchFamily="17" charset="-128"/>
              </a:rPr>
              <a:t>・データ中の店舗数は</a:t>
            </a:r>
            <a:r>
              <a:rPr lang="en-US" altLang="ja-JP" sz="2400" dirty="0">
                <a:solidFill>
                  <a:schemeClr val="bg1"/>
                </a:solidFill>
                <a:latin typeface="游ゴシック" panose="020B0400000000000000" pitchFamily="50" charset="-128"/>
                <a:ea typeface="游ゴシック" panose="020B0400000000000000" pitchFamily="50" charset="-128"/>
              </a:rPr>
              <a:t>54</a:t>
            </a:r>
            <a:r>
              <a:rPr lang="ja-JP" altLang="en-US" sz="2400" dirty="0">
                <a:solidFill>
                  <a:schemeClr val="bg1"/>
                </a:solidFill>
                <a:latin typeface="游ゴシック" panose="020B0400000000000000" pitchFamily="50" charset="-128"/>
                <a:ea typeface="ＭＳ 明朝" panose="02020609040205080304" pitchFamily="17" charset="-128"/>
              </a:rPr>
              <a:t>、製品種別は</a:t>
            </a:r>
            <a:r>
              <a:rPr lang="en-US" altLang="ja-JP" sz="2400" dirty="0">
                <a:solidFill>
                  <a:schemeClr val="bg1"/>
                </a:solidFill>
                <a:latin typeface="游ゴシック" panose="020B0400000000000000" pitchFamily="50" charset="-128"/>
                <a:ea typeface="游ゴシック" panose="020B0400000000000000" pitchFamily="50" charset="-128"/>
              </a:rPr>
              <a:t>33</a:t>
            </a:r>
            <a:r>
              <a:rPr lang="ja-JP" altLang="en-US" sz="2400" dirty="0">
                <a:solidFill>
                  <a:schemeClr val="bg1"/>
                </a:solidFill>
                <a:latin typeface="游ゴシック" panose="020B0400000000000000" pitchFamily="50" charset="-128"/>
                <a:ea typeface="ＭＳ 明朝" panose="02020609040205080304" pitchFamily="17" charset="-128"/>
              </a:rPr>
              <a:t>である。時間軸は</a:t>
            </a:r>
            <a:r>
              <a:rPr lang="en-US" altLang="ja-JP" sz="2400" dirty="0">
                <a:solidFill>
                  <a:schemeClr val="bg1"/>
                </a:solidFill>
                <a:latin typeface="游ゴシック" panose="020B0400000000000000" pitchFamily="50" charset="-128"/>
                <a:ea typeface="游ゴシック" panose="020B0400000000000000" pitchFamily="50" charset="-128"/>
              </a:rPr>
              <a:t>2013-01-01</a:t>
            </a:r>
            <a:r>
              <a:rPr lang="ja-JP" altLang="en-US" sz="2400" dirty="0">
                <a:solidFill>
                  <a:schemeClr val="bg1"/>
                </a:solidFill>
                <a:latin typeface="游ゴシック" panose="020B0400000000000000" pitchFamily="50" charset="-128"/>
                <a:ea typeface="ＭＳ 明朝" panose="02020609040205080304" pitchFamily="17" charset="-128"/>
              </a:rPr>
              <a:t>から始まり、</a:t>
            </a:r>
            <a:r>
              <a:rPr lang="en-US" altLang="ja-JP" sz="2400" dirty="0">
                <a:solidFill>
                  <a:schemeClr val="bg1"/>
                </a:solidFill>
                <a:latin typeface="游ゴシック" panose="020B0400000000000000" pitchFamily="50" charset="-128"/>
                <a:ea typeface="游ゴシック" panose="020B0400000000000000" pitchFamily="50" charset="-128"/>
              </a:rPr>
              <a:t>2017-08-15</a:t>
            </a:r>
            <a:r>
              <a:rPr lang="ja-JP" altLang="en-US" sz="2400" dirty="0">
                <a:solidFill>
                  <a:schemeClr val="bg1"/>
                </a:solidFill>
                <a:latin typeface="游ゴシック" panose="020B0400000000000000" pitchFamily="50" charset="-128"/>
                <a:ea typeface="ＭＳ 明朝" panose="02020609040205080304" pitchFamily="17" charset="-128"/>
              </a:rPr>
              <a:t>で終了</a:t>
            </a:r>
            <a:endParaRPr lang="en-US" altLang="ja-JP" sz="2400" dirty="0">
              <a:solidFill>
                <a:schemeClr val="bg1"/>
              </a:solidFill>
              <a:latin typeface="游ゴシック" panose="020B0400000000000000" pitchFamily="50" charset="-128"/>
              <a:ea typeface="游ゴシック" panose="020B0400000000000000" pitchFamily="50" charset="-128"/>
            </a:endParaRPr>
          </a:p>
        </p:txBody>
      </p:sp>
      <p:grpSp>
        <p:nvGrpSpPr>
          <p:cNvPr id="22" name="Group 7">
            <a:extLst>
              <a:ext uri="{FF2B5EF4-FFF2-40B4-BE49-F238E27FC236}">
                <a16:creationId xmlns:a16="http://schemas.microsoft.com/office/drawing/2014/main" id="{B726AC68-FB9F-CC69-E03A-E61618A09BFC}"/>
              </a:ext>
            </a:extLst>
          </p:cNvPr>
          <p:cNvGrpSpPr/>
          <p:nvPr/>
        </p:nvGrpSpPr>
        <p:grpSpPr>
          <a:xfrm>
            <a:off x="3077521" y="4415853"/>
            <a:ext cx="2416763" cy="644424"/>
            <a:chOff x="-180619" y="486064"/>
            <a:chExt cx="7272563" cy="1913890"/>
          </a:xfrm>
        </p:grpSpPr>
        <p:sp>
          <p:nvSpPr>
            <p:cNvPr id="23" name="Freeform 8">
              <a:extLst>
                <a:ext uri="{FF2B5EF4-FFF2-40B4-BE49-F238E27FC236}">
                  <a16:creationId xmlns:a16="http://schemas.microsoft.com/office/drawing/2014/main" id="{B92092A1-63ED-7AF6-BD56-9DE568590E70}"/>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30" name="TextBox 16">
            <a:extLst>
              <a:ext uri="{FF2B5EF4-FFF2-40B4-BE49-F238E27FC236}">
                <a16:creationId xmlns:a16="http://schemas.microsoft.com/office/drawing/2014/main" id="{19294A74-56F3-2931-99FD-6F449E0D5C54}"/>
              </a:ext>
            </a:extLst>
          </p:cNvPr>
          <p:cNvSpPr txBox="1"/>
          <p:nvPr/>
        </p:nvSpPr>
        <p:spPr>
          <a:xfrm>
            <a:off x="3335433" y="4573165"/>
            <a:ext cx="1998567" cy="427040"/>
          </a:xfrm>
          <a:prstGeom prst="rect">
            <a:avLst/>
          </a:prstGeom>
        </p:spPr>
        <p:txBody>
          <a:bodyPr wrap="square" lIns="0" tIns="0" rIns="0" bIns="0" rtlCol="0" anchor="t">
            <a:spAutoFit/>
          </a:bodyPr>
          <a:lstStyle/>
          <a:p>
            <a:pPr algn="ctr">
              <a:lnSpc>
                <a:spcPts val="3359"/>
              </a:lnSpc>
            </a:pPr>
            <a:r>
              <a:rPr lang="ja-JP" altLang="en-US" sz="2800" b="1" dirty="0">
                <a:solidFill>
                  <a:srgbClr val="FFFFFF"/>
                </a:solidFill>
                <a:latin typeface="+mn-ea"/>
              </a:rPr>
              <a:t>訓練データ</a:t>
            </a:r>
            <a:endParaRPr lang="en-US" sz="2800" b="1" dirty="0">
              <a:solidFill>
                <a:srgbClr val="FFFFFF"/>
              </a:solidFill>
              <a:latin typeface="+mn-ea"/>
            </a:endParaRPr>
          </a:p>
        </p:txBody>
      </p:sp>
      <p:grpSp>
        <p:nvGrpSpPr>
          <p:cNvPr id="33" name="Group 13">
            <a:extLst>
              <a:ext uri="{FF2B5EF4-FFF2-40B4-BE49-F238E27FC236}">
                <a16:creationId xmlns:a16="http://schemas.microsoft.com/office/drawing/2014/main" id="{9D3E5704-F848-EE5F-803D-3A38A10D3CB3}"/>
              </a:ext>
            </a:extLst>
          </p:cNvPr>
          <p:cNvGrpSpPr/>
          <p:nvPr/>
        </p:nvGrpSpPr>
        <p:grpSpPr>
          <a:xfrm>
            <a:off x="5934811" y="4381500"/>
            <a:ext cx="2448737" cy="644424"/>
            <a:chOff x="0" y="0"/>
            <a:chExt cx="7272563" cy="1913890"/>
          </a:xfrm>
        </p:grpSpPr>
        <p:sp>
          <p:nvSpPr>
            <p:cNvPr id="34" name="Freeform 14">
              <a:extLst>
                <a:ext uri="{FF2B5EF4-FFF2-40B4-BE49-F238E27FC236}">
                  <a16:creationId xmlns:a16="http://schemas.microsoft.com/office/drawing/2014/main" id="{A8C1E99C-22E4-B1C6-8B39-1B362E1C6967}"/>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5C7E8"/>
            </a:solidFill>
            <a:ln w="28575">
              <a:solidFill>
                <a:schemeClr val="accent1"/>
              </a:solidFill>
            </a:ln>
          </p:spPr>
        </p:sp>
      </p:grpSp>
      <p:grpSp>
        <p:nvGrpSpPr>
          <p:cNvPr id="36" name="Group 11">
            <a:extLst>
              <a:ext uri="{FF2B5EF4-FFF2-40B4-BE49-F238E27FC236}">
                <a16:creationId xmlns:a16="http://schemas.microsoft.com/office/drawing/2014/main" id="{68C0CBEC-F16F-87CA-B8FD-2A369ECF1651}"/>
              </a:ext>
            </a:extLst>
          </p:cNvPr>
          <p:cNvGrpSpPr/>
          <p:nvPr/>
        </p:nvGrpSpPr>
        <p:grpSpPr>
          <a:xfrm>
            <a:off x="9004494" y="4229100"/>
            <a:ext cx="3035106" cy="1032447"/>
            <a:chOff x="0" y="0"/>
            <a:chExt cx="7272563" cy="1913890"/>
          </a:xfrm>
        </p:grpSpPr>
        <p:sp>
          <p:nvSpPr>
            <p:cNvPr id="38" name="Freeform 12">
              <a:extLst>
                <a:ext uri="{FF2B5EF4-FFF2-40B4-BE49-F238E27FC236}">
                  <a16:creationId xmlns:a16="http://schemas.microsoft.com/office/drawing/2014/main" id="{F2507DE6-E550-5D17-C095-60C6ABFE7104}"/>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4475AD"/>
            </a:solidFill>
            <a:ln w="28575">
              <a:solidFill>
                <a:schemeClr val="accent1"/>
              </a:solidFill>
            </a:ln>
          </p:spPr>
        </p:sp>
      </p:grpSp>
      <p:grpSp>
        <p:nvGrpSpPr>
          <p:cNvPr id="39" name="Group 9">
            <a:extLst>
              <a:ext uri="{FF2B5EF4-FFF2-40B4-BE49-F238E27FC236}">
                <a16:creationId xmlns:a16="http://schemas.microsoft.com/office/drawing/2014/main" id="{F8B72E48-8BE7-E4F9-F717-9316FA42C0EA}"/>
              </a:ext>
            </a:extLst>
          </p:cNvPr>
          <p:cNvGrpSpPr/>
          <p:nvPr/>
        </p:nvGrpSpPr>
        <p:grpSpPr>
          <a:xfrm>
            <a:off x="12472766" y="4415853"/>
            <a:ext cx="2862447" cy="644424"/>
            <a:chOff x="0" y="0"/>
            <a:chExt cx="7272563" cy="1913890"/>
          </a:xfrm>
        </p:grpSpPr>
        <p:sp>
          <p:nvSpPr>
            <p:cNvPr id="40" name="Freeform 10">
              <a:extLst>
                <a:ext uri="{FF2B5EF4-FFF2-40B4-BE49-F238E27FC236}">
                  <a16:creationId xmlns:a16="http://schemas.microsoft.com/office/drawing/2014/main" id="{793C0C78-17B0-FCC8-D16E-F1F9DA96CFDF}"/>
                </a:ext>
              </a:extLst>
            </p:cNvPr>
            <p:cNvSpPr/>
            <p:nvPr/>
          </p:nvSpPr>
          <p:spPr>
            <a:xfrm>
              <a:off x="0" y="0"/>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54B6BF"/>
            </a:solidFill>
            <a:ln w="28575">
              <a:solidFill>
                <a:schemeClr val="accent1"/>
              </a:solidFill>
            </a:ln>
          </p:spPr>
        </p:sp>
      </p:grpSp>
      <p:sp>
        <p:nvSpPr>
          <p:cNvPr id="41" name="Google Shape;437;p31">
            <a:extLst>
              <a:ext uri="{FF2B5EF4-FFF2-40B4-BE49-F238E27FC236}">
                <a16:creationId xmlns:a16="http://schemas.microsoft.com/office/drawing/2014/main" id="{C0B5DDAE-4356-1A59-2479-8234B3146A57}"/>
              </a:ext>
            </a:extLst>
          </p:cNvPr>
          <p:cNvSpPr/>
          <p:nvPr/>
        </p:nvSpPr>
        <p:spPr>
          <a:xfrm>
            <a:off x="9282341" y="8648700"/>
            <a:ext cx="2479413"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説明</a:t>
            </a:r>
            <a:endParaRPr sz="2400" b="1" i="0" u="none" strike="noStrike" cap="none" dirty="0">
              <a:solidFill>
                <a:srgbClr val="000000"/>
              </a:solidFill>
              <a:latin typeface="+mn-ea"/>
              <a:cs typeface="Arial"/>
              <a:sym typeface="Arial"/>
            </a:endParaRPr>
          </a:p>
        </p:txBody>
      </p:sp>
      <p:sp>
        <p:nvSpPr>
          <p:cNvPr id="44" name="Google Shape;437;p31">
            <a:extLst>
              <a:ext uri="{FF2B5EF4-FFF2-40B4-BE49-F238E27FC236}">
                <a16:creationId xmlns:a16="http://schemas.microsoft.com/office/drawing/2014/main" id="{852C10F7-7D67-0672-ECEA-477093A70F34}"/>
              </a:ext>
            </a:extLst>
          </p:cNvPr>
          <p:cNvSpPr/>
          <p:nvPr/>
        </p:nvSpPr>
        <p:spPr>
          <a:xfrm>
            <a:off x="9421802" y="5355289"/>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45" name="Google Shape;437;p31">
            <a:extLst>
              <a:ext uri="{FF2B5EF4-FFF2-40B4-BE49-F238E27FC236}">
                <a16:creationId xmlns:a16="http://schemas.microsoft.com/office/drawing/2014/main" id="{C1AB4ADD-726F-A49F-E705-EE133071D34A}"/>
              </a:ext>
            </a:extLst>
          </p:cNvPr>
          <p:cNvSpPr/>
          <p:nvPr/>
        </p:nvSpPr>
        <p:spPr>
          <a:xfrm>
            <a:off x="5873000" y="6134100"/>
            <a:ext cx="2572358" cy="115024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JP" sz="2400" b="1" i="0" u="none" strike="noStrike" cap="none" dirty="0">
                <a:solidFill>
                  <a:schemeClr val="bg1"/>
                </a:solidFill>
                <a:latin typeface="+mn-ea"/>
                <a:cs typeface="Arial"/>
                <a:sym typeface="Arial"/>
              </a:rPr>
              <a:t>WTI</a:t>
            </a:r>
            <a:r>
              <a:rPr lang="ja-JP" altLang="en-US" sz="2400" b="1" i="0" u="none" strike="noStrike" cap="none" dirty="0">
                <a:solidFill>
                  <a:schemeClr val="bg1"/>
                </a:solidFill>
                <a:latin typeface="+mn-ea"/>
                <a:cs typeface="Arial"/>
                <a:sym typeface="Arial"/>
              </a:rPr>
              <a:t>原油先物価格</a:t>
            </a:r>
            <a:endParaRPr sz="2400" b="1" i="0" u="none" strike="noStrike" cap="none" dirty="0">
              <a:solidFill>
                <a:schemeClr val="bg1"/>
              </a:solidFill>
              <a:latin typeface="+mn-ea"/>
              <a:cs typeface="Arial"/>
              <a:sym typeface="Arial"/>
            </a:endParaRPr>
          </a:p>
        </p:txBody>
      </p:sp>
      <p:sp>
        <p:nvSpPr>
          <p:cNvPr id="46" name="Google Shape;437;p31">
            <a:extLst>
              <a:ext uri="{FF2B5EF4-FFF2-40B4-BE49-F238E27FC236}">
                <a16:creationId xmlns:a16="http://schemas.microsoft.com/office/drawing/2014/main" id="{BA177483-BDD4-4827-A835-E6DA47C2878C}"/>
              </a:ext>
            </a:extLst>
          </p:cNvPr>
          <p:cNvSpPr/>
          <p:nvPr/>
        </p:nvSpPr>
        <p:spPr>
          <a:xfrm>
            <a:off x="6058934" y="5355289"/>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48" name="Google Shape;437;p31">
            <a:extLst>
              <a:ext uri="{FF2B5EF4-FFF2-40B4-BE49-F238E27FC236}">
                <a16:creationId xmlns:a16="http://schemas.microsoft.com/office/drawing/2014/main" id="{BBA058B0-1EED-F910-F792-6F500A1E9CBC}"/>
              </a:ext>
            </a:extLst>
          </p:cNvPr>
          <p:cNvSpPr/>
          <p:nvPr/>
        </p:nvSpPr>
        <p:spPr>
          <a:xfrm>
            <a:off x="15573781" y="8420100"/>
            <a:ext cx="2419756"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クラスタ</a:t>
            </a:r>
            <a:endParaRPr sz="2400" b="1" i="0" u="none" strike="noStrike" cap="none" dirty="0">
              <a:solidFill>
                <a:srgbClr val="000000"/>
              </a:solidFill>
              <a:latin typeface="+mn-ea"/>
              <a:cs typeface="Arial"/>
              <a:sym typeface="Arial"/>
            </a:endParaRPr>
          </a:p>
        </p:txBody>
      </p:sp>
      <p:sp>
        <p:nvSpPr>
          <p:cNvPr id="49" name="Google Shape;437;p31">
            <a:extLst>
              <a:ext uri="{FF2B5EF4-FFF2-40B4-BE49-F238E27FC236}">
                <a16:creationId xmlns:a16="http://schemas.microsoft.com/office/drawing/2014/main" id="{D2B93AA7-6E41-07F0-72C5-FBC9D8799020}"/>
              </a:ext>
            </a:extLst>
          </p:cNvPr>
          <p:cNvSpPr/>
          <p:nvPr/>
        </p:nvSpPr>
        <p:spPr>
          <a:xfrm>
            <a:off x="3200023" y="8580225"/>
            <a:ext cx="2171758"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売上</a:t>
            </a:r>
            <a:endParaRPr sz="2400" b="1" i="0" u="none" strike="noStrike" cap="none" dirty="0">
              <a:solidFill>
                <a:srgbClr val="000000"/>
              </a:solidFill>
              <a:latin typeface="+mn-ea"/>
              <a:cs typeface="Arial"/>
              <a:sym typeface="Arial"/>
            </a:endParaRPr>
          </a:p>
        </p:txBody>
      </p:sp>
      <p:sp>
        <p:nvSpPr>
          <p:cNvPr id="50" name="Google Shape;437;p31">
            <a:extLst>
              <a:ext uri="{FF2B5EF4-FFF2-40B4-BE49-F238E27FC236}">
                <a16:creationId xmlns:a16="http://schemas.microsoft.com/office/drawing/2014/main" id="{51D5263D-0B3C-ED8B-D886-71B2B90CA731}"/>
              </a:ext>
            </a:extLst>
          </p:cNvPr>
          <p:cNvSpPr/>
          <p:nvPr/>
        </p:nvSpPr>
        <p:spPr>
          <a:xfrm>
            <a:off x="2745004" y="9403655"/>
            <a:ext cx="3122396"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宣伝製品数</a:t>
            </a:r>
            <a:endParaRPr sz="2400" b="1" i="0" u="none" strike="noStrike" cap="none" dirty="0">
              <a:solidFill>
                <a:srgbClr val="000000"/>
              </a:solidFill>
              <a:latin typeface="+mn-ea"/>
              <a:cs typeface="Arial"/>
              <a:sym typeface="Arial"/>
            </a:endParaRPr>
          </a:p>
        </p:txBody>
      </p:sp>
      <p:sp>
        <p:nvSpPr>
          <p:cNvPr id="51" name="Google Shape;437;p31">
            <a:extLst>
              <a:ext uri="{FF2B5EF4-FFF2-40B4-BE49-F238E27FC236}">
                <a16:creationId xmlns:a16="http://schemas.microsoft.com/office/drawing/2014/main" id="{F6597A42-60DF-4613-E12A-FE63A294371D}"/>
              </a:ext>
            </a:extLst>
          </p:cNvPr>
          <p:cNvSpPr/>
          <p:nvPr/>
        </p:nvSpPr>
        <p:spPr>
          <a:xfrm>
            <a:off x="3046196" y="6972300"/>
            <a:ext cx="2479413"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店舗番号</a:t>
            </a:r>
            <a:endParaRPr sz="2400" b="1" i="0" u="none" strike="noStrike" cap="none" dirty="0">
              <a:solidFill>
                <a:srgbClr val="000000"/>
              </a:solidFill>
              <a:latin typeface="+mn-ea"/>
              <a:cs typeface="Arial"/>
              <a:sym typeface="Arial"/>
            </a:endParaRPr>
          </a:p>
        </p:txBody>
      </p:sp>
      <p:sp>
        <p:nvSpPr>
          <p:cNvPr id="52" name="Google Shape;437;p31">
            <a:extLst>
              <a:ext uri="{FF2B5EF4-FFF2-40B4-BE49-F238E27FC236}">
                <a16:creationId xmlns:a16="http://schemas.microsoft.com/office/drawing/2014/main" id="{73A9A96A-7D6A-9415-BEE9-B368EC5DEE9D}"/>
              </a:ext>
            </a:extLst>
          </p:cNvPr>
          <p:cNvSpPr/>
          <p:nvPr/>
        </p:nvSpPr>
        <p:spPr>
          <a:xfrm>
            <a:off x="3048000" y="6179400"/>
            <a:ext cx="2448189"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識別番号</a:t>
            </a:r>
            <a:endParaRPr sz="2400" b="1" i="0" u="none" strike="noStrike" cap="none" dirty="0">
              <a:solidFill>
                <a:srgbClr val="000000"/>
              </a:solidFill>
              <a:latin typeface="+mn-ea"/>
              <a:cs typeface="Arial"/>
              <a:sym typeface="Arial"/>
            </a:endParaRPr>
          </a:p>
        </p:txBody>
      </p:sp>
      <p:sp>
        <p:nvSpPr>
          <p:cNvPr id="53" name="Google Shape;437;p31">
            <a:extLst>
              <a:ext uri="{FF2B5EF4-FFF2-40B4-BE49-F238E27FC236}">
                <a16:creationId xmlns:a16="http://schemas.microsoft.com/office/drawing/2014/main" id="{5393E0EF-3179-A7C2-3B66-3F48D03B9F45}"/>
              </a:ext>
            </a:extLst>
          </p:cNvPr>
          <p:cNvSpPr/>
          <p:nvPr/>
        </p:nvSpPr>
        <p:spPr>
          <a:xfrm>
            <a:off x="3200023" y="5355289"/>
            <a:ext cx="2171758"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55" name="Google Shape;437;p31">
            <a:extLst>
              <a:ext uri="{FF2B5EF4-FFF2-40B4-BE49-F238E27FC236}">
                <a16:creationId xmlns:a16="http://schemas.microsoft.com/office/drawing/2014/main" id="{99F7AEAE-E337-D2E4-6801-42967F0068CF}"/>
              </a:ext>
            </a:extLst>
          </p:cNvPr>
          <p:cNvSpPr/>
          <p:nvPr/>
        </p:nvSpPr>
        <p:spPr>
          <a:xfrm>
            <a:off x="15384396" y="6350870"/>
            <a:ext cx="2579261"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店舗番号</a:t>
            </a:r>
            <a:endParaRPr lang="ja-JP" altLang="en-US" sz="2400" b="1" i="0" u="none" strike="noStrike" cap="none" dirty="0">
              <a:solidFill>
                <a:schemeClr val="bg1"/>
              </a:solidFill>
              <a:latin typeface="+mn-ea"/>
              <a:cs typeface="Arial"/>
              <a:sym typeface="Arial"/>
            </a:endParaRPr>
          </a:p>
        </p:txBody>
      </p:sp>
      <p:grpSp>
        <p:nvGrpSpPr>
          <p:cNvPr id="57" name="Group 7">
            <a:extLst>
              <a:ext uri="{FF2B5EF4-FFF2-40B4-BE49-F238E27FC236}">
                <a16:creationId xmlns:a16="http://schemas.microsoft.com/office/drawing/2014/main" id="{C7FB48D4-2839-505C-3EE2-11278CB54252}"/>
              </a:ext>
            </a:extLst>
          </p:cNvPr>
          <p:cNvGrpSpPr/>
          <p:nvPr/>
        </p:nvGrpSpPr>
        <p:grpSpPr>
          <a:xfrm>
            <a:off x="15449658" y="4415853"/>
            <a:ext cx="2448737" cy="644424"/>
            <a:chOff x="-180619" y="486064"/>
            <a:chExt cx="7272563" cy="1913890"/>
          </a:xfrm>
        </p:grpSpPr>
        <p:sp>
          <p:nvSpPr>
            <p:cNvPr id="58" name="Freeform 8">
              <a:extLst>
                <a:ext uri="{FF2B5EF4-FFF2-40B4-BE49-F238E27FC236}">
                  <a16:creationId xmlns:a16="http://schemas.microsoft.com/office/drawing/2014/main" id="{D752C12F-F9E8-52FA-70FE-0E0E26DF9B9D}"/>
                </a:ext>
              </a:extLst>
            </p:cNvPr>
            <p:cNvSpPr/>
            <p:nvPr/>
          </p:nvSpPr>
          <p:spPr>
            <a:xfrm>
              <a:off x="-180619" y="486064"/>
              <a:ext cx="7272563" cy="1913890"/>
            </a:xfrm>
            <a:custGeom>
              <a:avLst/>
              <a:gdLst/>
              <a:ahLst/>
              <a:cxnLst/>
              <a:rect l="l" t="t" r="r" b="b"/>
              <a:pathLst>
                <a:path w="7272563" h="1913890">
                  <a:moveTo>
                    <a:pt x="7272563" y="956945"/>
                  </a:moveTo>
                  <a:lnTo>
                    <a:pt x="7272563" y="956945"/>
                  </a:lnTo>
                  <a:cubicBezTo>
                    <a:pt x="7272563" y="1485392"/>
                    <a:pt x="6844192" y="1913890"/>
                    <a:pt x="6315618" y="1913890"/>
                  </a:cubicBezTo>
                  <a:lnTo>
                    <a:pt x="956945" y="1913890"/>
                  </a:lnTo>
                  <a:cubicBezTo>
                    <a:pt x="428371" y="1913890"/>
                    <a:pt x="0" y="1485392"/>
                    <a:pt x="0" y="956945"/>
                  </a:cubicBezTo>
                  <a:lnTo>
                    <a:pt x="0" y="956945"/>
                  </a:lnTo>
                  <a:cubicBezTo>
                    <a:pt x="0" y="428371"/>
                    <a:pt x="428371" y="0"/>
                    <a:pt x="956945" y="0"/>
                  </a:cubicBezTo>
                  <a:lnTo>
                    <a:pt x="6315618" y="0"/>
                  </a:lnTo>
                  <a:cubicBezTo>
                    <a:pt x="6844065" y="0"/>
                    <a:pt x="7272563" y="428371"/>
                    <a:pt x="7272563" y="956945"/>
                  </a:cubicBezTo>
                  <a:close/>
                </a:path>
              </a:pathLst>
            </a:custGeom>
            <a:solidFill>
              <a:srgbClr val="8DABCD"/>
            </a:solidFill>
            <a:ln w="28575">
              <a:solidFill>
                <a:schemeClr val="accent1"/>
              </a:solidFill>
            </a:ln>
          </p:spPr>
        </p:sp>
      </p:grpSp>
      <p:sp>
        <p:nvSpPr>
          <p:cNvPr id="59" name="TextBox 16">
            <a:extLst>
              <a:ext uri="{FF2B5EF4-FFF2-40B4-BE49-F238E27FC236}">
                <a16:creationId xmlns:a16="http://schemas.microsoft.com/office/drawing/2014/main" id="{1FB501CF-957F-E872-8855-24500FB84594}"/>
              </a:ext>
            </a:extLst>
          </p:cNvPr>
          <p:cNvSpPr txBox="1"/>
          <p:nvPr/>
        </p:nvSpPr>
        <p:spPr>
          <a:xfrm>
            <a:off x="5943600" y="4496965"/>
            <a:ext cx="2448737" cy="441275"/>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石油データ</a:t>
            </a:r>
            <a:endParaRPr lang="en-US" sz="3200" b="1" dirty="0">
              <a:solidFill>
                <a:srgbClr val="FFFFFF"/>
              </a:solidFill>
              <a:latin typeface="+mn-ea"/>
            </a:endParaRPr>
          </a:p>
        </p:txBody>
      </p:sp>
      <p:sp>
        <p:nvSpPr>
          <p:cNvPr id="60" name="TextBox 16">
            <a:extLst>
              <a:ext uri="{FF2B5EF4-FFF2-40B4-BE49-F238E27FC236}">
                <a16:creationId xmlns:a16="http://schemas.microsoft.com/office/drawing/2014/main" id="{535AF611-86F3-245A-1A27-2C01B80B21DB}"/>
              </a:ext>
            </a:extLst>
          </p:cNvPr>
          <p:cNvSpPr txBox="1"/>
          <p:nvPr/>
        </p:nvSpPr>
        <p:spPr>
          <a:xfrm>
            <a:off x="8991600" y="4381500"/>
            <a:ext cx="3137521" cy="872034"/>
          </a:xfrm>
          <a:prstGeom prst="rect">
            <a:avLst/>
          </a:prstGeom>
          <a:ln>
            <a:noFill/>
          </a:ln>
        </p:spPr>
        <p:txBody>
          <a:bodyPr wrap="square" lIns="0" tIns="0" rIns="0" bIns="0" rtlCol="0" anchor="t">
            <a:spAutoFit/>
          </a:bodyPr>
          <a:lstStyle/>
          <a:p>
            <a:pPr algn="ctr">
              <a:lnSpc>
                <a:spcPts val="3359"/>
              </a:lnSpc>
            </a:pPr>
            <a:r>
              <a:rPr lang="ja-JP" altLang="en-US" sz="3200" b="1" dirty="0">
                <a:solidFill>
                  <a:srgbClr val="FFFFFF"/>
                </a:solidFill>
                <a:latin typeface="+mn-ea"/>
              </a:rPr>
              <a:t>休祝日</a:t>
            </a:r>
            <a:r>
              <a:rPr lang="en-US" sz="3200" b="1" dirty="0">
                <a:solidFill>
                  <a:srgbClr val="FFFFFF"/>
                </a:solidFill>
                <a:latin typeface="+mn-ea"/>
              </a:rPr>
              <a:t>_</a:t>
            </a:r>
            <a:r>
              <a:rPr lang="ja-JP" altLang="en-US" sz="3200" b="1" dirty="0">
                <a:solidFill>
                  <a:srgbClr val="FFFFFF"/>
                </a:solidFill>
                <a:latin typeface="+mn-ea"/>
              </a:rPr>
              <a:t>イベントデータ</a:t>
            </a:r>
            <a:endParaRPr lang="en-US" sz="3200" b="1" dirty="0">
              <a:solidFill>
                <a:srgbClr val="FFFFFF"/>
              </a:solidFill>
              <a:latin typeface="+mn-ea"/>
            </a:endParaRPr>
          </a:p>
        </p:txBody>
      </p:sp>
      <p:sp>
        <p:nvSpPr>
          <p:cNvPr id="61" name="TextBox 16">
            <a:extLst>
              <a:ext uri="{FF2B5EF4-FFF2-40B4-BE49-F238E27FC236}">
                <a16:creationId xmlns:a16="http://schemas.microsoft.com/office/drawing/2014/main" id="{23466D68-9C37-3A3B-35FA-B3E8B03CE6A4}"/>
              </a:ext>
            </a:extLst>
          </p:cNvPr>
          <p:cNvSpPr txBox="1"/>
          <p:nvPr/>
        </p:nvSpPr>
        <p:spPr>
          <a:xfrm>
            <a:off x="12715063" y="4496965"/>
            <a:ext cx="2448737" cy="441275"/>
          </a:xfrm>
          <a:prstGeom prst="rect">
            <a:avLst/>
          </a:prstGeom>
        </p:spPr>
        <p:txBody>
          <a:bodyPr lIns="0" tIns="0" rIns="0" bIns="0" rtlCol="0" anchor="t">
            <a:spAutoFit/>
          </a:bodyPr>
          <a:lstStyle/>
          <a:p>
            <a:pPr algn="ctr">
              <a:lnSpc>
                <a:spcPts val="3359"/>
              </a:lnSpc>
            </a:pPr>
            <a:r>
              <a:rPr lang="ja-JP" altLang="en-US" sz="3200" b="1" dirty="0">
                <a:solidFill>
                  <a:srgbClr val="FFFFFF"/>
                </a:solidFill>
                <a:latin typeface="+mn-ea"/>
              </a:rPr>
              <a:t>取引データ</a:t>
            </a:r>
            <a:endParaRPr lang="en-US" sz="3200" b="1" dirty="0">
              <a:solidFill>
                <a:srgbClr val="FFFFFF"/>
              </a:solidFill>
              <a:latin typeface="+mn-ea"/>
            </a:endParaRPr>
          </a:p>
        </p:txBody>
      </p:sp>
      <p:sp>
        <p:nvSpPr>
          <p:cNvPr id="62" name="TextBox 16">
            <a:extLst>
              <a:ext uri="{FF2B5EF4-FFF2-40B4-BE49-F238E27FC236}">
                <a16:creationId xmlns:a16="http://schemas.microsoft.com/office/drawing/2014/main" id="{F6600340-96B1-0A1A-2371-087A17550762}"/>
              </a:ext>
            </a:extLst>
          </p:cNvPr>
          <p:cNvSpPr txBox="1"/>
          <p:nvPr/>
        </p:nvSpPr>
        <p:spPr>
          <a:xfrm>
            <a:off x="15458263" y="4457700"/>
            <a:ext cx="2448737" cy="535789"/>
          </a:xfrm>
          <a:prstGeom prst="rect">
            <a:avLst/>
          </a:prstGeom>
        </p:spPr>
        <p:txBody>
          <a:bodyPr lIns="0" tIns="46800" rIns="0" bIns="46800" rtlCol="0" anchor="t">
            <a:spAutoFit/>
          </a:bodyPr>
          <a:lstStyle/>
          <a:p>
            <a:pPr algn="ctr">
              <a:lnSpc>
                <a:spcPts val="3359"/>
              </a:lnSpc>
            </a:pPr>
            <a:r>
              <a:rPr lang="ja-JP" altLang="en-US" sz="3200" b="1" dirty="0">
                <a:solidFill>
                  <a:srgbClr val="FFFFFF"/>
                </a:solidFill>
                <a:latin typeface="+mn-ea"/>
              </a:rPr>
              <a:t>店データ</a:t>
            </a:r>
            <a:endParaRPr lang="en-US" sz="3200" b="1" dirty="0">
              <a:solidFill>
                <a:srgbClr val="FFFFFF"/>
              </a:solidFill>
              <a:latin typeface="+mn-ea"/>
            </a:endParaRPr>
          </a:p>
        </p:txBody>
      </p:sp>
      <p:sp>
        <p:nvSpPr>
          <p:cNvPr id="64" name="Google Shape;437;p31">
            <a:extLst>
              <a:ext uri="{FF2B5EF4-FFF2-40B4-BE49-F238E27FC236}">
                <a16:creationId xmlns:a16="http://schemas.microsoft.com/office/drawing/2014/main" id="{587960A3-4737-3E3F-DA41-60F0891DC749}"/>
              </a:ext>
            </a:extLst>
          </p:cNvPr>
          <p:cNvSpPr/>
          <p:nvPr/>
        </p:nvSpPr>
        <p:spPr>
          <a:xfrm>
            <a:off x="12538736" y="7417344"/>
            <a:ext cx="2929864"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領収書発行数</a:t>
            </a:r>
            <a:endParaRPr sz="2400" b="1" i="0" u="none" strike="noStrike" cap="none" dirty="0">
              <a:solidFill>
                <a:srgbClr val="000000"/>
              </a:solidFill>
              <a:latin typeface="+mn-ea"/>
              <a:cs typeface="Arial"/>
              <a:sym typeface="Arial"/>
            </a:endParaRPr>
          </a:p>
        </p:txBody>
      </p:sp>
      <p:sp>
        <p:nvSpPr>
          <p:cNvPr id="65" name="Google Shape;437;p31">
            <a:extLst>
              <a:ext uri="{FF2B5EF4-FFF2-40B4-BE49-F238E27FC236}">
                <a16:creationId xmlns:a16="http://schemas.microsoft.com/office/drawing/2014/main" id="{A07F91BF-CF0A-6FF9-7666-6B276832A252}"/>
              </a:ext>
            </a:extLst>
          </p:cNvPr>
          <p:cNvSpPr/>
          <p:nvPr/>
        </p:nvSpPr>
        <p:spPr>
          <a:xfrm>
            <a:off x="12617810" y="6350870"/>
            <a:ext cx="2572359"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店舗番号</a:t>
            </a:r>
            <a:endParaRPr lang="ja-JP" altLang="en-US" sz="2400" b="1" i="0" u="none" strike="noStrike" cap="none" dirty="0">
              <a:solidFill>
                <a:schemeClr val="bg1"/>
              </a:solidFill>
              <a:latin typeface="+mn-ea"/>
              <a:cs typeface="Arial"/>
              <a:sym typeface="Arial"/>
            </a:endParaRPr>
          </a:p>
        </p:txBody>
      </p:sp>
      <p:sp>
        <p:nvSpPr>
          <p:cNvPr id="66" name="Google Shape;437;p31">
            <a:extLst>
              <a:ext uri="{FF2B5EF4-FFF2-40B4-BE49-F238E27FC236}">
                <a16:creationId xmlns:a16="http://schemas.microsoft.com/office/drawing/2014/main" id="{E8E81D8D-F191-D8C8-39DD-40D488AF4308}"/>
              </a:ext>
            </a:extLst>
          </p:cNvPr>
          <p:cNvSpPr/>
          <p:nvPr/>
        </p:nvSpPr>
        <p:spPr>
          <a:xfrm>
            <a:off x="12803744" y="5355289"/>
            <a:ext cx="2200490"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chemeClr val="bg1"/>
                </a:solidFill>
                <a:latin typeface="+mn-ea"/>
                <a:cs typeface="Arial"/>
                <a:sym typeface="Arial"/>
              </a:rPr>
              <a:t>日付</a:t>
            </a:r>
            <a:endParaRPr sz="2400" b="1" i="0" u="none" strike="noStrike" cap="none" dirty="0">
              <a:solidFill>
                <a:schemeClr val="bg1"/>
              </a:solidFill>
              <a:latin typeface="+mn-ea"/>
              <a:cs typeface="Arial"/>
              <a:sym typeface="Arial"/>
            </a:endParaRPr>
          </a:p>
        </p:txBody>
      </p:sp>
      <p:sp>
        <p:nvSpPr>
          <p:cNvPr id="70" name="Google Shape;440;p31">
            <a:extLst>
              <a:ext uri="{FF2B5EF4-FFF2-40B4-BE49-F238E27FC236}">
                <a16:creationId xmlns:a16="http://schemas.microsoft.com/office/drawing/2014/main" id="{AAD01A88-36D6-860B-5B9F-53FB08F45DBD}"/>
              </a:ext>
            </a:extLst>
          </p:cNvPr>
          <p:cNvSpPr/>
          <p:nvPr/>
        </p:nvSpPr>
        <p:spPr>
          <a:xfrm>
            <a:off x="9383002" y="6889512"/>
            <a:ext cx="2275598"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適合範囲</a:t>
            </a:r>
            <a:endParaRPr sz="2400" b="1" i="0" u="none" strike="noStrike" cap="none" dirty="0">
              <a:solidFill>
                <a:srgbClr val="000000"/>
              </a:solidFill>
              <a:latin typeface="+mn-ea"/>
              <a:cs typeface="Arial"/>
              <a:sym typeface="Arial"/>
            </a:endParaRPr>
          </a:p>
        </p:txBody>
      </p:sp>
      <p:sp>
        <p:nvSpPr>
          <p:cNvPr id="71" name="Google Shape;440;p31">
            <a:extLst>
              <a:ext uri="{FF2B5EF4-FFF2-40B4-BE49-F238E27FC236}">
                <a16:creationId xmlns:a16="http://schemas.microsoft.com/office/drawing/2014/main" id="{59AE7288-A144-2A41-11FF-78B9FC499A53}"/>
              </a:ext>
            </a:extLst>
          </p:cNvPr>
          <p:cNvSpPr/>
          <p:nvPr/>
        </p:nvSpPr>
        <p:spPr>
          <a:xfrm>
            <a:off x="9057115" y="7727712"/>
            <a:ext cx="2929864"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適合範囲名</a:t>
            </a:r>
            <a:endParaRPr sz="2400" b="1" i="0" u="none" strike="noStrike" cap="none" dirty="0">
              <a:solidFill>
                <a:srgbClr val="000000"/>
              </a:solidFill>
              <a:latin typeface="+mn-ea"/>
              <a:cs typeface="Arial"/>
              <a:sym typeface="Arial"/>
            </a:endParaRPr>
          </a:p>
        </p:txBody>
      </p:sp>
      <p:sp>
        <p:nvSpPr>
          <p:cNvPr id="72" name="Google Shape;440;p31">
            <a:extLst>
              <a:ext uri="{FF2B5EF4-FFF2-40B4-BE49-F238E27FC236}">
                <a16:creationId xmlns:a16="http://schemas.microsoft.com/office/drawing/2014/main" id="{08C9B93B-83F8-6FB6-92E4-16AD65CD83D6}"/>
              </a:ext>
            </a:extLst>
          </p:cNvPr>
          <p:cNvSpPr/>
          <p:nvPr/>
        </p:nvSpPr>
        <p:spPr>
          <a:xfrm>
            <a:off x="15719156" y="7353300"/>
            <a:ext cx="1909741" cy="844788"/>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dirty="0">
                <a:solidFill>
                  <a:srgbClr val="FFFFFF"/>
                </a:solidFill>
                <a:latin typeface="+mn-ea"/>
                <a:cs typeface="Arial"/>
                <a:sym typeface="Arial"/>
              </a:rPr>
              <a:t>州</a:t>
            </a:r>
            <a:endParaRPr sz="2400" b="1" i="0" u="none" strike="noStrike" cap="none" dirty="0">
              <a:solidFill>
                <a:srgbClr val="000000"/>
              </a:solidFill>
              <a:latin typeface="+mn-ea"/>
              <a:cs typeface="Arial"/>
              <a:sym typeface="Arial"/>
            </a:endParaRPr>
          </a:p>
        </p:txBody>
      </p:sp>
      <p:grpSp>
        <p:nvGrpSpPr>
          <p:cNvPr id="54" name="Group 9">
            <a:extLst>
              <a:ext uri="{FF2B5EF4-FFF2-40B4-BE49-F238E27FC236}">
                <a16:creationId xmlns:a16="http://schemas.microsoft.com/office/drawing/2014/main" id="{94E5D7FF-96FA-CF69-F23F-DC76D9E8AABF}"/>
              </a:ext>
            </a:extLst>
          </p:cNvPr>
          <p:cNvGrpSpPr/>
          <p:nvPr/>
        </p:nvGrpSpPr>
        <p:grpSpPr>
          <a:xfrm>
            <a:off x="0" y="1485900"/>
            <a:ext cx="3200021" cy="747403"/>
            <a:chOff x="0" y="-38100"/>
            <a:chExt cx="968707" cy="570622"/>
          </a:xfrm>
        </p:grpSpPr>
        <p:sp>
          <p:nvSpPr>
            <p:cNvPr id="73" name="Freeform 10">
              <a:extLst>
                <a:ext uri="{FF2B5EF4-FFF2-40B4-BE49-F238E27FC236}">
                  <a16:creationId xmlns:a16="http://schemas.microsoft.com/office/drawing/2014/main" id="{759C5143-C683-E117-75C0-F493300164E4}"/>
                </a:ext>
              </a:extLst>
            </p:cNvPr>
            <p:cNvSpPr/>
            <p:nvPr/>
          </p:nvSpPr>
          <p:spPr>
            <a:xfrm>
              <a:off x="0" y="0"/>
              <a:ext cx="945208" cy="532522"/>
            </a:xfrm>
            <a:prstGeom prst="roundRect">
              <a:avLst/>
            </a:prstGeom>
            <a:solidFill>
              <a:srgbClr val="6CE5E8"/>
            </a:solidFill>
            <a:ln w="28575">
              <a:solidFill>
                <a:schemeClr val="accent1"/>
              </a:solidFill>
            </a:ln>
          </p:spPr>
        </p:sp>
        <p:sp>
          <p:nvSpPr>
            <p:cNvPr id="74" name="TextBox 11">
              <a:extLst>
                <a:ext uri="{FF2B5EF4-FFF2-40B4-BE49-F238E27FC236}">
                  <a16:creationId xmlns:a16="http://schemas.microsoft.com/office/drawing/2014/main" id="{70353B34-8F1A-282E-082A-26B9EA45573E}"/>
                </a:ext>
              </a:extLst>
            </p:cNvPr>
            <p:cNvSpPr txBox="1"/>
            <p:nvPr/>
          </p:nvSpPr>
          <p:spPr>
            <a:xfrm>
              <a:off x="0" y="-38100"/>
              <a:ext cx="968707" cy="532522"/>
            </a:xfrm>
            <a:prstGeom prst="rect">
              <a:avLst/>
            </a:prstGeom>
            <a:ln>
              <a:noFill/>
            </a:ln>
          </p:spPr>
          <p:txBody>
            <a:bodyPr lIns="254000" tIns="254000" rIns="254000" bIns="254000" rtlCol="0" anchor="ctr"/>
            <a:lstStyle/>
            <a:p>
              <a:pPr algn="ctr">
                <a:lnSpc>
                  <a:spcPts val="3899"/>
                </a:lnSpc>
                <a:spcBef>
                  <a:spcPct val="0"/>
                </a:spcBef>
              </a:pPr>
              <a:r>
                <a:rPr lang="ja-JP" altLang="en-US" sz="3200" b="1" dirty="0">
                  <a:solidFill>
                    <a:srgbClr val="FFFFFF"/>
                  </a:solidFill>
                  <a:latin typeface="游ゴシック" panose="020B0400000000000000" pitchFamily="50" charset="-128"/>
                  <a:ea typeface="+mj-ea"/>
                </a:rPr>
                <a:t>分析対象企業</a:t>
              </a:r>
              <a:endParaRPr lang="en-US" altLang="ja-JP" sz="3200" b="1" dirty="0">
                <a:solidFill>
                  <a:srgbClr val="FFFFFF"/>
                </a:solidFill>
                <a:latin typeface="游ゴシック" panose="020B0400000000000000" pitchFamily="50" charset="-128"/>
                <a:ea typeface="游ゴシック" panose="020B0400000000000000" pitchFamily="50" charset="-128"/>
              </a:endParaRPr>
            </a:p>
          </p:txBody>
        </p:sp>
      </p:grpSp>
      <p:grpSp>
        <p:nvGrpSpPr>
          <p:cNvPr id="75" name="Group 9">
            <a:extLst>
              <a:ext uri="{FF2B5EF4-FFF2-40B4-BE49-F238E27FC236}">
                <a16:creationId xmlns:a16="http://schemas.microsoft.com/office/drawing/2014/main" id="{50CFB18F-AA36-92E9-8F91-72BF5283C997}"/>
              </a:ext>
            </a:extLst>
          </p:cNvPr>
          <p:cNvGrpSpPr/>
          <p:nvPr/>
        </p:nvGrpSpPr>
        <p:grpSpPr>
          <a:xfrm>
            <a:off x="40462" y="4310814"/>
            <a:ext cx="2876775" cy="747403"/>
            <a:chOff x="0" y="-38100"/>
            <a:chExt cx="945208" cy="570622"/>
          </a:xfrm>
        </p:grpSpPr>
        <p:sp>
          <p:nvSpPr>
            <p:cNvPr id="76" name="Freeform 10">
              <a:extLst>
                <a:ext uri="{FF2B5EF4-FFF2-40B4-BE49-F238E27FC236}">
                  <a16:creationId xmlns:a16="http://schemas.microsoft.com/office/drawing/2014/main" id="{BDA49965-58D4-E0B2-C3D9-214652B16845}"/>
                </a:ext>
              </a:extLst>
            </p:cNvPr>
            <p:cNvSpPr/>
            <p:nvPr/>
          </p:nvSpPr>
          <p:spPr>
            <a:xfrm>
              <a:off x="0" y="0"/>
              <a:ext cx="945208" cy="532522"/>
            </a:xfrm>
            <a:prstGeom prst="roundRect">
              <a:avLst/>
            </a:prstGeom>
            <a:solidFill>
              <a:srgbClr val="6CE5E8"/>
            </a:solidFill>
            <a:ln w="28575">
              <a:solidFill>
                <a:schemeClr val="accent1"/>
              </a:solidFill>
            </a:ln>
          </p:spPr>
        </p:sp>
        <p:sp>
          <p:nvSpPr>
            <p:cNvPr id="77" name="TextBox 11">
              <a:extLst>
                <a:ext uri="{FF2B5EF4-FFF2-40B4-BE49-F238E27FC236}">
                  <a16:creationId xmlns:a16="http://schemas.microsoft.com/office/drawing/2014/main" id="{B243A9C2-16DF-3BA2-5CE1-9B44DF583C1D}"/>
                </a:ext>
              </a:extLst>
            </p:cNvPr>
            <p:cNvSpPr txBox="1"/>
            <p:nvPr/>
          </p:nvSpPr>
          <p:spPr>
            <a:xfrm>
              <a:off x="0" y="-38100"/>
              <a:ext cx="855984" cy="532522"/>
            </a:xfrm>
            <a:prstGeom prst="roundRect">
              <a:avLst/>
            </a:prstGeom>
            <a:ln>
              <a:noFill/>
            </a:ln>
          </p:spPr>
          <p:txBody>
            <a:bodyPr lIns="254000" tIns="254000" rIns="254000" bIns="254000" rtlCol="0" anchor="ctr"/>
            <a:lstStyle/>
            <a:p>
              <a:pPr algn="ctr">
                <a:lnSpc>
                  <a:spcPts val="3899"/>
                </a:lnSpc>
                <a:spcBef>
                  <a:spcPct val="0"/>
                </a:spcBef>
              </a:pPr>
              <a:r>
                <a:rPr lang="ja-JP" altLang="en-US" sz="3200" b="1" dirty="0">
                  <a:solidFill>
                    <a:srgbClr val="FFFFFF"/>
                  </a:solidFill>
                  <a:latin typeface="+mn-ea"/>
                </a:rPr>
                <a:t>データ</a:t>
              </a:r>
              <a:endParaRPr lang="en-US" altLang="ja-JP" sz="3200" b="1" dirty="0">
                <a:solidFill>
                  <a:srgbClr val="FFFFFF"/>
                </a:solidFill>
                <a:latin typeface="+mn-ea"/>
              </a:endParaRPr>
            </a:p>
          </p:txBody>
        </p:sp>
      </p:grpSp>
      <p:sp>
        <p:nvSpPr>
          <p:cNvPr id="82" name="Google Shape;440;p31">
            <a:extLst>
              <a:ext uri="{FF2B5EF4-FFF2-40B4-BE49-F238E27FC236}">
                <a16:creationId xmlns:a16="http://schemas.microsoft.com/office/drawing/2014/main" id="{2E999064-D193-E717-7036-9211BE737D57}"/>
              </a:ext>
            </a:extLst>
          </p:cNvPr>
          <p:cNvSpPr/>
          <p:nvPr/>
        </p:nvSpPr>
        <p:spPr>
          <a:xfrm>
            <a:off x="9426506" y="9334500"/>
            <a:ext cx="2316198"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政府都合の休日</a:t>
            </a:r>
            <a:endParaRPr lang="ja-JP" altLang="en-US" sz="2400" b="1" i="0" u="none" strike="noStrike" cap="none" dirty="0">
              <a:solidFill>
                <a:srgbClr val="000000"/>
              </a:solidFill>
              <a:latin typeface="+mn-ea"/>
              <a:cs typeface="Arial"/>
              <a:sym typeface="Arial"/>
            </a:endParaRPr>
          </a:p>
        </p:txBody>
      </p:sp>
      <p:sp>
        <p:nvSpPr>
          <p:cNvPr id="87" name="Google Shape;440;p31">
            <a:extLst>
              <a:ext uri="{FF2B5EF4-FFF2-40B4-BE49-F238E27FC236}">
                <a16:creationId xmlns:a16="http://schemas.microsoft.com/office/drawing/2014/main" id="{DE3328AD-9B17-51C8-C890-8093C62489DB}"/>
              </a:ext>
            </a:extLst>
          </p:cNvPr>
          <p:cNvSpPr/>
          <p:nvPr/>
        </p:nvSpPr>
        <p:spPr>
          <a:xfrm>
            <a:off x="15488018" y="5355289"/>
            <a:ext cx="2316198" cy="855011"/>
          </a:xfrm>
          <a:prstGeom prst="ellipse">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chemeClr val="bg1"/>
                </a:solidFill>
                <a:latin typeface="+mn-ea"/>
                <a:cs typeface="Arial"/>
                <a:sym typeface="Arial"/>
              </a:rPr>
              <a:t>店舗種別</a:t>
            </a:r>
          </a:p>
        </p:txBody>
      </p:sp>
      <p:sp>
        <p:nvSpPr>
          <p:cNvPr id="56" name="テキスト ボックス 55">
            <a:extLst>
              <a:ext uri="{FF2B5EF4-FFF2-40B4-BE49-F238E27FC236}">
                <a16:creationId xmlns:a16="http://schemas.microsoft.com/office/drawing/2014/main" id="{EDA6784B-C239-0949-6158-16567C46F7C6}"/>
              </a:ext>
            </a:extLst>
          </p:cNvPr>
          <p:cNvSpPr txBox="1"/>
          <p:nvPr/>
        </p:nvSpPr>
        <p:spPr>
          <a:xfrm>
            <a:off x="589309" y="723900"/>
            <a:ext cx="1877437" cy="769441"/>
          </a:xfrm>
          <a:prstGeom prst="rect">
            <a:avLst/>
          </a:prstGeom>
          <a:noFill/>
        </p:spPr>
        <p:txBody>
          <a:bodyPr wrap="none" rtlCol="0">
            <a:spAutoFit/>
          </a:bodyPr>
          <a:lstStyle/>
          <a:p>
            <a:r>
              <a:rPr kumimoji="1" lang="ja-JP" altLang="en-US" sz="4400" b="1" dirty="0">
                <a:solidFill>
                  <a:srgbClr val="0070C0"/>
                </a:solidFill>
                <a:latin typeface="+mn-ea"/>
              </a:rPr>
              <a:t>データ</a:t>
            </a:r>
          </a:p>
        </p:txBody>
      </p:sp>
      <p:sp>
        <p:nvSpPr>
          <p:cNvPr id="2" name="スライド番号プレースホルダー 1">
            <a:extLst>
              <a:ext uri="{FF2B5EF4-FFF2-40B4-BE49-F238E27FC236}">
                <a16:creationId xmlns:a16="http://schemas.microsoft.com/office/drawing/2014/main" id="{211FB62D-8106-F5E0-3508-3CEA2EA09A22}"/>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63" name="Google Shape;437;p31">
            <a:extLst>
              <a:ext uri="{FF2B5EF4-FFF2-40B4-BE49-F238E27FC236}">
                <a16:creationId xmlns:a16="http://schemas.microsoft.com/office/drawing/2014/main" id="{BB1CFAF3-74B9-AFFD-18C8-20968A160347}"/>
              </a:ext>
            </a:extLst>
          </p:cNvPr>
          <p:cNvSpPr/>
          <p:nvPr/>
        </p:nvSpPr>
        <p:spPr>
          <a:xfrm>
            <a:off x="9362811" y="6103200"/>
            <a:ext cx="2448189" cy="716700"/>
          </a:xfrm>
          <a:prstGeom prst="ellipse">
            <a:avLst/>
          </a:prstGeom>
          <a:solidFill>
            <a:srgbClr val="4472C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JP" altLang="en-US" sz="2400" b="1" i="0" u="none" strike="noStrike" cap="none" dirty="0">
                <a:solidFill>
                  <a:srgbClr val="FFFFFF"/>
                </a:solidFill>
                <a:latin typeface="+mn-ea"/>
                <a:cs typeface="Arial"/>
                <a:sym typeface="Arial"/>
              </a:rPr>
              <a:t>祝日種類</a:t>
            </a:r>
            <a:endParaRPr sz="2400" b="1" i="0" u="none" strike="noStrike" cap="none" dirty="0">
              <a:solidFill>
                <a:srgbClr val="000000"/>
              </a:solidFill>
              <a:latin typeface="+mn-ea"/>
              <a:cs typeface="Arial"/>
              <a:sym typeface="Arial"/>
            </a:endParaRPr>
          </a:p>
        </p:txBody>
      </p:sp>
      <p:pic>
        <p:nvPicPr>
          <p:cNvPr id="8" name="図 7">
            <a:extLst>
              <a:ext uri="{FF2B5EF4-FFF2-40B4-BE49-F238E27FC236}">
                <a16:creationId xmlns:a16="http://schemas.microsoft.com/office/drawing/2014/main" id="{9129B6CC-0E88-D298-594E-5614C86799B7}"/>
              </a:ext>
            </a:extLst>
          </p:cNvPr>
          <p:cNvPicPr>
            <a:picLocks noChangeAspect="1"/>
          </p:cNvPicPr>
          <p:nvPr/>
        </p:nvPicPr>
        <p:blipFill rotWithShape="1">
          <a:blip r:embed="rId5">
            <a:extLst>
              <a:ext uri="{28A0092B-C50C-407E-A947-70E740481C1C}">
                <a14:useLocalDpi xmlns:a14="http://schemas.microsoft.com/office/drawing/2010/main" val="0"/>
              </a:ext>
            </a:extLst>
          </a:blip>
          <a:srcRect t="25954"/>
          <a:stretch/>
        </p:blipFill>
        <p:spPr>
          <a:xfrm>
            <a:off x="13747118" y="752476"/>
            <a:ext cx="3904652" cy="3580577"/>
          </a:xfrm>
          <a:prstGeom prst="rect">
            <a:avLst/>
          </a:prstGeom>
        </p:spPr>
      </p:pic>
      <p:sp>
        <p:nvSpPr>
          <p:cNvPr id="9" name="テキスト ボックス 8">
            <a:extLst>
              <a:ext uri="{FF2B5EF4-FFF2-40B4-BE49-F238E27FC236}">
                <a16:creationId xmlns:a16="http://schemas.microsoft.com/office/drawing/2014/main" id="{B46DE6E0-F873-26D9-6020-7590AE91BE55}"/>
              </a:ext>
            </a:extLst>
          </p:cNvPr>
          <p:cNvSpPr txBox="1"/>
          <p:nvPr/>
        </p:nvSpPr>
        <p:spPr>
          <a:xfrm>
            <a:off x="72692" y="5182831"/>
            <a:ext cx="2796858" cy="523220"/>
          </a:xfrm>
          <a:prstGeom prst="rect">
            <a:avLst/>
          </a:prstGeom>
          <a:noFill/>
        </p:spPr>
        <p:txBody>
          <a:bodyPr wrap="square">
            <a:spAutoFit/>
          </a:bodyPr>
          <a:lstStyle/>
          <a:p>
            <a:pPr marL="0" indent="0">
              <a:spcBef>
                <a:spcPts val="0"/>
              </a:spcBef>
              <a:buNone/>
            </a:pPr>
            <a:r>
              <a:rPr lang="ja-JP" altLang="en-US" sz="2800" b="1" dirty="0">
                <a:solidFill>
                  <a:schemeClr val="bg1"/>
                </a:solidFill>
                <a:latin typeface="游ゴシック" panose="020B0400000000000000" pitchFamily="50" charset="-128"/>
                <a:ea typeface="游ゴシック" panose="020B0400000000000000" pitchFamily="50" charset="-128"/>
                <a:cs typeface="Arial"/>
                <a:sym typeface="Arial"/>
              </a:rPr>
              <a:t>テーブルデータ</a:t>
            </a:r>
            <a:endParaRPr lang="en-US" altLang="ja-JP" sz="2800" b="1" dirty="0">
              <a:solidFill>
                <a:schemeClr val="bg1"/>
              </a:solidFill>
              <a:latin typeface="游ゴシック" panose="020B0400000000000000" pitchFamily="50" charset="-128"/>
              <a:ea typeface="游ゴシック" panose="020B0400000000000000" pitchFamily="50" charset="-128"/>
              <a:cs typeface="Arial"/>
              <a:sym typeface="Arial"/>
            </a:endParaRPr>
          </a:p>
        </p:txBody>
      </p:sp>
    </p:spTree>
    <p:extLst>
      <p:ext uri="{BB962C8B-B14F-4D97-AF65-F5344CB8AC3E}">
        <p14:creationId xmlns:p14="http://schemas.microsoft.com/office/powerpoint/2010/main" val="134651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EDA</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827F3E1E-2EED-45B5-A98A-7FE92203FAD2}"/>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21" name="図 20">
            <a:extLst>
              <a:ext uri="{FF2B5EF4-FFF2-40B4-BE49-F238E27FC236}">
                <a16:creationId xmlns:a16="http://schemas.microsoft.com/office/drawing/2014/main" id="{18ADAD15-18D3-A0F6-6D39-D0BF5C7E3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09146"/>
            <a:ext cx="9790476" cy="9447619"/>
          </a:xfrm>
          <a:prstGeom prst="rect">
            <a:avLst/>
          </a:prstGeom>
        </p:spPr>
      </p:pic>
      <p:pic>
        <p:nvPicPr>
          <p:cNvPr id="31" name="図 30">
            <a:extLst>
              <a:ext uri="{FF2B5EF4-FFF2-40B4-BE49-F238E27FC236}">
                <a16:creationId xmlns:a16="http://schemas.microsoft.com/office/drawing/2014/main" id="{740ED75D-107A-5D0F-37CA-68C723580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9000" y="713908"/>
            <a:ext cx="6501587" cy="9447619"/>
          </a:xfrm>
          <a:prstGeom prst="rect">
            <a:avLst/>
          </a:prstGeom>
        </p:spPr>
      </p:pic>
      <p:sp>
        <p:nvSpPr>
          <p:cNvPr id="32" name="正方形/長方形 31">
            <a:extLst>
              <a:ext uri="{FF2B5EF4-FFF2-40B4-BE49-F238E27FC236}">
                <a16:creationId xmlns:a16="http://schemas.microsoft.com/office/drawing/2014/main" id="{B408D3A3-5D29-C45E-80B4-F26E69BEF944}"/>
              </a:ext>
            </a:extLst>
          </p:cNvPr>
          <p:cNvSpPr/>
          <p:nvPr/>
        </p:nvSpPr>
        <p:spPr>
          <a:xfrm>
            <a:off x="1441875" y="2380677"/>
            <a:ext cx="8194487" cy="338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35429F7-5BD4-0289-29C4-07538F560583}"/>
              </a:ext>
            </a:extLst>
          </p:cNvPr>
          <p:cNvSpPr/>
          <p:nvPr/>
        </p:nvSpPr>
        <p:spPr>
          <a:xfrm>
            <a:off x="11353800" y="1104899"/>
            <a:ext cx="6196787" cy="240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81C7C328-2E92-C1B6-3B66-C2631CE78A37}"/>
              </a:ext>
            </a:extLst>
          </p:cNvPr>
          <p:cNvSpPr txBox="1"/>
          <p:nvPr/>
        </p:nvSpPr>
        <p:spPr>
          <a:xfrm>
            <a:off x="4191000" y="5894313"/>
            <a:ext cx="5134739" cy="2954655"/>
          </a:xfrm>
          <a:prstGeom prst="rect">
            <a:avLst/>
          </a:prstGeom>
          <a:noFill/>
        </p:spPr>
        <p:txBody>
          <a:bodyPr wrap="none" rtlCol="0">
            <a:spAutoFit/>
          </a:bodyPr>
          <a:lstStyle/>
          <a:p>
            <a:r>
              <a:rPr lang="ja-JP" altLang="en-US" sz="2400" b="1" dirty="0">
                <a:latin typeface="+mn-ea"/>
                <a:sym typeface="Wingdings" panose="05000000000000000000" pitchFamily="2" charset="2"/>
              </a:rPr>
              <a:t></a:t>
            </a:r>
            <a:r>
              <a:rPr lang="ja-JP" altLang="en-US" sz="2400" b="1" dirty="0">
                <a:latin typeface="+mn-ea"/>
              </a:rPr>
              <a:t>製品種別売上</a:t>
            </a:r>
            <a:endParaRPr lang="en-US" altLang="ja-JP" sz="2400" b="1" dirty="0">
              <a:latin typeface="+mn-ea"/>
            </a:endParaRPr>
          </a:p>
          <a:p>
            <a:r>
              <a:rPr lang="ja-JP" altLang="en-US" sz="2400" b="1" dirty="0">
                <a:latin typeface="+mn-ea"/>
                <a:sym typeface="Wingdings" panose="05000000000000000000" pitchFamily="2" charset="2"/>
              </a:rPr>
              <a:t></a:t>
            </a:r>
            <a:r>
              <a:rPr kumimoji="1" lang="ja-JP" altLang="en-US" sz="2400" b="1" dirty="0">
                <a:latin typeface="+mn-ea"/>
              </a:rPr>
              <a:t>期間：２０１７年８月１日から</a:t>
            </a:r>
            <a:endParaRPr kumimoji="1" lang="en-US" altLang="ja-JP" sz="2400" b="1" dirty="0">
              <a:latin typeface="+mn-ea"/>
            </a:endParaRPr>
          </a:p>
          <a:p>
            <a:r>
              <a:rPr kumimoji="1" lang="en-US" altLang="ja-JP" sz="2400" b="1" dirty="0">
                <a:latin typeface="+mn-ea"/>
              </a:rPr>
              <a:t>	  </a:t>
            </a:r>
            <a:r>
              <a:rPr kumimoji="1" lang="ja-JP" altLang="en-US" sz="2400" b="1" dirty="0">
                <a:latin typeface="+mn-ea"/>
              </a:rPr>
              <a:t>２０１７年８月１５日まで</a:t>
            </a:r>
            <a:endParaRPr kumimoji="1" lang="en-US" altLang="ja-JP" sz="2400" b="1" dirty="0">
              <a:latin typeface="+mn-ea"/>
            </a:endParaRPr>
          </a:p>
          <a:p>
            <a:r>
              <a:rPr lang="ja-JP" altLang="en-US" sz="2400" b="1" dirty="0">
                <a:latin typeface="+mn-ea"/>
                <a:sym typeface="Wingdings" panose="05000000000000000000" pitchFamily="2" charset="2"/>
              </a:rPr>
              <a:t></a:t>
            </a:r>
            <a:r>
              <a:rPr kumimoji="1" lang="ja-JP" altLang="en-US" sz="2400" b="1" dirty="0">
                <a:latin typeface="+mn-ea"/>
              </a:rPr>
              <a:t>パンの売上：約４０</a:t>
            </a:r>
            <a:r>
              <a:rPr kumimoji="1" lang="en-US" altLang="ja-JP" sz="2400" b="1" dirty="0">
                <a:latin typeface="+mn-ea"/>
              </a:rPr>
              <a:t>.</a:t>
            </a:r>
            <a:r>
              <a:rPr kumimoji="1" lang="ja-JP" altLang="en-US" sz="2400" b="1" dirty="0">
                <a:latin typeface="+mn-ea"/>
              </a:rPr>
              <a:t>５万</a:t>
            </a:r>
            <a:r>
              <a:rPr kumimoji="1" lang="en-US" altLang="ja-JP" sz="2400" b="1" dirty="0">
                <a:latin typeface="+mn-ea"/>
              </a:rPr>
              <a:t>UTC</a:t>
            </a:r>
          </a:p>
          <a:p>
            <a:r>
              <a:rPr lang="ja-JP" altLang="en-US" sz="2400" b="1" dirty="0">
                <a:latin typeface="+mn-ea"/>
                <a:sym typeface="Wingdings" panose="05000000000000000000" pitchFamily="2" charset="2"/>
              </a:rPr>
              <a:t>「</a:t>
            </a:r>
            <a:r>
              <a:rPr kumimoji="1" lang="ja-JP" altLang="en-US" sz="2400" b="1" dirty="0">
                <a:latin typeface="+mn-ea"/>
              </a:rPr>
              <a:t>パン」に焦点を当てた理由：</a:t>
            </a:r>
            <a:endParaRPr kumimoji="1" lang="en-US" altLang="ja-JP" sz="2400" b="1" dirty="0">
              <a:latin typeface="+mn-ea"/>
            </a:endParaRPr>
          </a:p>
          <a:p>
            <a:r>
              <a:rPr kumimoji="1" lang="ja-JP" altLang="en-US" sz="2400" b="1" dirty="0">
                <a:latin typeface="+mn-ea"/>
              </a:rPr>
              <a:t>売上が大きい中で、最も消費期限が</a:t>
            </a:r>
            <a:endParaRPr kumimoji="1" lang="en-US" altLang="ja-JP" sz="2400" b="1" dirty="0">
              <a:latin typeface="+mn-ea"/>
            </a:endParaRPr>
          </a:p>
          <a:p>
            <a:r>
              <a:rPr kumimoji="1" lang="ja-JP" altLang="en-US" sz="2400" b="1" dirty="0">
                <a:latin typeface="+mn-ea"/>
              </a:rPr>
              <a:t>短いと考えられたため</a:t>
            </a:r>
          </a:p>
          <a:p>
            <a:endParaRPr kumimoji="1" lang="ja-JP" altLang="en-US" dirty="0"/>
          </a:p>
        </p:txBody>
      </p:sp>
      <p:sp>
        <p:nvSpPr>
          <p:cNvPr id="35" name="矢印: 下 34">
            <a:extLst>
              <a:ext uri="{FF2B5EF4-FFF2-40B4-BE49-F238E27FC236}">
                <a16:creationId xmlns:a16="http://schemas.microsoft.com/office/drawing/2014/main" id="{617DC431-9D67-4759-0E55-9B358880E01D}"/>
              </a:ext>
            </a:extLst>
          </p:cNvPr>
          <p:cNvSpPr/>
          <p:nvPr/>
        </p:nvSpPr>
        <p:spPr>
          <a:xfrm rot="16200000">
            <a:off x="10330388" y="2153175"/>
            <a:ext cx="381000" cy="751424"/>
          </a:xfrm>
          <a:prstGeom prst="down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8DDBF601-D247-0ABE-1E90-11FDBF31C0D9}"/>
              </a:ext>
            </a:extLst>
          </p:cNvPr>
          <p:cNvSpPr txBox="1"/>
          <p:nvPr/>
        </p:nvSpPr>
        <p:spPr>
          <a:xfrm>
            <a:off x="12801600" y="6478209"/>
            <a:ext cx="4901387" cy="2954655"/>
          </a:xfrm>
          <a:prstGeom prst="rect">
            <a:avLst/>
          </a:prstGeom>
          <a:noFill/>
        </p:spPr>
        <p:txBody>
          <a:bodyPr wrap="square" rtlCol="0">
            <a:spAutoFit/>
          </a:bodyPr>
          <a:lstStyle/>
          <a:p>
            <a:r>
              <a:rPr lang="ja-JP" altLang="en-US" sz="2400" b="1" dirty="0">
                <a:latin typeface="+mn-ea"/>
                <a:sym typeface="Wingdings" panose="05000000000000000000" pitchFamily="2" charset="2"/>
              </a:rPr>
              <a:t>店舗</a:t>
            </a:r>
            <a:r>
              <a:rPr lang="ja-JP" altLang="en-US" sz="2400" b="1" dirty="0">
                <a:latin typeface="+mn-ea"/>
              </a:rPr>
              <a:t>別売上</a:t>
            </a:r>
            <a:endParaRPr lang="en-US" altLang="ja-JP" sz="2400" b="1" dirty="0">
              <a:latin typeface="+mn-ea"/>
            </a:endParaRPr>
          </a:p>
          <a:p>
            <a:r>
              <a:rPr lang="ja-JP" altLang="en-US" sz="2400" b="1" dirty="0">
                <a:latin typeface="+mn-ea"/>
                <a:sym typeface="Wingdings" panose="05000000000000000000" pitchFamily="2" charset="2"/>
              </a:rPr>
              <a:t></a:t>
            </a:r>
            <a:r>
              <a:rPr kumimoji="1" lang="ja-JP" altLang="en-US" sz="2400" b="1" dirty="0">
                <a:latin typeface="+mn-ea"/>
              </a:rPr>
              <a:t>期間：２０１７年８月１日から</a:t>
            </a:r>
            <a:endParaRPr kumimoji="1" lang="en-US" altLang="ja-JP" sz="2400" b="1" dirty="0">
              <a:latin typeface="+mn-ea"/>
            </a:endParaRPr>
          </a:p>
          <a:p>
            <a:r>
              <a:rPr kumimoji="1" lang="ja-JP" altLang="en-US" sz="2400" b="1" dirty="0">
                <a:latin typeface="+mn-ea"/>
              </a:rPr>
              <a:t>　　２０１７年８月１５日まで</a:t>
            </a:r>
            <a:endParaRPr kumimoji="1" lang="en-US" altLang="ja-JP" sz="2400" b="1" dirty="0">
              <a:latin typeface="+mn-ea"/>
            </a:endParaRPr>
          </a:p>
          <a:p>
            <a:r>
              <a:rPr lang="ja-JP" altLang="en-US" sz="2400" b="1" dirty="0">
                <a:latin typeface="+mn-ea"/>
                <a:sym typeface="Wingdings" panose="05000000000000000000" pitchFamily="2" charset="2"/>
              </a:rPr>
              <a:t></a:t>
            </a:r>
            <a:r>
              <a:rPr kumimoji="1" lang="ja-JP" altLang="en-US" sz="2400" b="1" dirty="0">
                <a:latin typeface="+mn-ea"/>
              </a:rPr>
              <a:t>パンの売上が最も大きい店舗：</a:t>
            </a:r>
            <a:endParaRPr kumimoji="1" lang="en-US" altLang="ja-JP" sz="2400" b="1" dirty="0">
              <a:latin typeface="+mn-ea"/>
            </a:endParaRPr>
          </a:p>
          <a:p>
            <a:r>
              <a:rPr kumimoji="1" lang="ja-JP" altLang="en-US" sz="2400" b="1" dirty="0">
                <a:latin typeface="+mn-ea"/>
              </a:rPr>
              <a:t>４４</a:t>
            </a:r>
            <a:endParaRPr kumimoji="1" lang="en-US" altLang="ja-JP" sz="2400" b="1" dirty="0">
              <a:latin typeface="+mn-ea"/>
            </a:endParaRPr>
          </a:p>
          <a:p>
            <a:r>
              <a:rPr lang="ja-JP" altLang="en-US" sz="2400" b="1" dirty="0">
                <a:latin typeface="+mn-ea"/>
                <a:sym typeface="Wingdings" panose="05000000000000000000" pitchFamily="2" charset="2"/>
              </a:rPr>
              <a:t>店舗４４のパン売上</a:t>
            </a:r>
            <a:r>
              <a:rPr lang="en-US" altLang="ja-JP" sz="2400" b="1" dirty="0">
                <a:latin typeface="+mn-ea"/>
                <a:sym typeface="Wingdings" panose="05000000000000000000" pitchFamily="2" charset="2"/>
              </a:rPr>
              <a:t>:</a:t>
            </a:r>
          </a:p>
          <a:p>
            <a:r>
              <a:rPr lang="ja-JP" altLang="en-US" sz="2400" b="1" dirty="0">
                <a:latin typeface="+mn-ea"/>
                <a:sym typeface="Wingdings" panose="05000000000000000000" pitchFamily="2" charset="2"/>
              </a:rPr>
              <a:t>約２．２３万</a:t>
            </a:r>
            <a:r>
              <a:rPr lang="en-US" altLang="ja-JP" sz="2400" b="1" dirty="0">
                <a:latin typeface="+mn-ea"/>
                <a:sym typeface="Wingdings" panose="05000000000000000000" pitchFamily="2" charset="2"/>
              </a:rPr>
              <a:t>UTC</a:t>
            </a:r>
            <a:endParaRPr kumimoji="1" lang="ja-JP" altLang="en-US" sz="2400" b="1" dirty="0">
              <a:latin typeface="+mn-ea"/>
            </a:endParaRPr>
          </a:p>
          <a:p>
            <a:endParaRPr kumimoji="1" lang="ja-JP" altLang="en-US" dirty="0"/>
          </a:p>
        </p:txBody>
      </p:sp>
      <p:sp>
        <p:nvSpPr>
          <p:cNvPr id="49" name="テキスト ボックス 48">
            <a:extLst>
              <a:ext uri="{FF2B5EF4-FFF2-40B4-BE49-F238E27FC236}">
                <a16:creationId xmlns:a16="http://schemas.microsoft.com/office/drawing/2014/main" id="{BC8CA752-05A5-44AA-5FD3-CD5DB5115A9D}"/>
              </a:ext>
            </a:extLst>
          </p:cNvPr>
          <p:cNvSpPr txBox="1"/>
          <p:nvPr/>
        </p:nvSpPr>
        <p:spPr>
          <a:xfrm>
            <a:off x="1669702" y="1066800"/>
            <a:ext cx="1219200" cy="381000"/>
          </a:xfrm>
          <a:prstGeom prst="rect">
            <a:avLst/>
          </a:prstGeom>
          <a:noFill/>
        </p:spPr>
        <p:txBody>
          <a:bodyPr wrap="square" rtlCol="0">
            <a:spAutoFit/>
          </a:bodyPr>
          <a:lstStyle/>
          <a:p>
            <a:r>
              <a:rPr kumimoji="1" lang="en-US" altLang="ja-JP" dirty="0"/>
              <a:t>(</a:t>
            </a:r>
            <a:r>
              <a:rPr kumimoji="1" lang="ja-JP" altLang="en-US" dirty="0"/>
              <a:t>食料品</a:t>
            </a:r>
            <a:r>
              <a:rPr kumimoji="1" lang="en-US" altLang="ja-JP" dirty="0"/>
              <a:t>)</a:t>
            </a:r>
            <a:endParaRPr kumimoji="1" lang="ja-JP" altLang="en-US" dirty="0"/>
          </a:p>
        </p:txBody>
      </p:sp>
      <p:sp>
        <p:nvSpPr>
          <p:cNvPr id="50" name="テキスト ボックス 49">
            <a:extLst>
              <a:ext uri="{FF2B5EF4-FFF2-40B4-BE49-F238E27FC236}">
                <a16:creationId xmlns:a16="http://schemas.microsoft.com/office/drawing/2014/main" id="{4F828979-E4AE-66C8-3C98-AD991D6538CA}"/>
              </a:ext>
            </a:extLst>
          </p:cNvPr>
          <p:cNvSpPr txBox="1"/>
          <p:nvPr/>
        </p:nvSpPr>
        <p:spPr>
          <a:xfrm>
            <a:off x="1784010" y="1345742"/>
            <a:ext cx="787395" cy="369332"/>
          </a:xfrm>
          <a:prstGeom prst="rect">
            <a:avLst/>
          </a:prstGeom>
          <a:noFill/>
        </p:spPr>
        <p:txBody>
          <a:bodyPr wrap="none" rtlCol="0">
            <a:spAutoFit/>
          </a:bodyPr>
          <a:lstStyle/>
          <a:p>
            <a:r>
              <a:rPr kumimoji="1" lang="en-US" altLang="ja-JP" dirty="0"/>
              <a:t>(</a:t>
            </a:r>
            <a:r>
              <a:rPr kumimoji="1" lang="ja-JP" altLang="en-US" dirty="0"/>
              <a:t>飲料</a:t>
            </a:r>
            <a:r>
              <a:rPr kumimoji="1" lang="en-US" altLang="ja-JP" dirty="0"/>
              <a:t>)</a:t>
            </a:r>
            <a:endParaRPr kumimoji="1" lang="ja-JP" altLang="en-US" dirty="0"/>
          </a:p>
        </p:txBody>
      </p:sp>
      <p:sp>
        <p:nvSpPr>
          <p:cNvPr id="51" name="テキスト ボックス 50">
            <a:extLst>
              <a:ext uri="{FF2B5EF4-FFF2-40B4-BE49-F238E27FC236}">
                <a16:creationId xmlns:a16="http://schemas.microsoft.com/office/drawing/2014/main" id="{531DD9CB-9C44-1F17-3CE4-01B692D8C49C}"/>
              </a:ext>
            </a:extLst>
          </p:cNvPr>
          <p:cNvSpPr txBox="1"/>
          <p:nvPr/>
        </p:nvSpPr>
        <p:spPr>
          <a:xfrm>
            <a:off x="1822109" y="1567647"/>
            <a:ext cx="787395" cy="369332"/>
          </a:xfrm>
          <a:prstGeom prst="rect">
            <a:avLst/>
          </a:prstGeom>
          <a:noFill/>
        </p:spPr>
        <p:txBody>
          <a:bodyPr wrap="none" rtlCol="0">
            <a:spAutoFit/>
          </a:bodyPr>
          <a:lstStyle/>
          <a:p>
            <a:r>
              <a:rPr kumimoji="1" lang="en-US" altLang="ja-JP" dirty="0"/>
              <a:t>(</a:t>
            </a:r>
            <a:r>
              <a:rPr kumimoji="1" lang="ja-JP" altLang="en-US" dirty="0"/>
              <a:t>製品</a:t>
            </a:r>
            <a:r>
              <a:rPr kumimoji="1" lang="en-US" altLang="ja-JP" dirty="0"/>
              <a:t>)</a:t>
            </a:r>
            <a:endParaRPr kumimoji="1" lang="ja-JP" altLang="en-US" dirty="0"/>
          </a:p>
        </p:txBody>
      </p:sp>
      <p:sp>
        <p:nvSpPr>
          <p:cNvPr id="52" name="テキスト ボックス 51">
            <a:extLst>
              <a:ext uri="{FF2B5EF4-FFF2-40B4-BE49-F238E27FC236}">
                <a16:creationId xmlns:a16="http://schemas.microsoft.com/office/drawing/2014/main" id="{A6FFE58A-9E5B-FF90-81AF-5736746A783D}"/>
              </a:ext>
            </a:extLst>
          </p:cNvPr>
          <p:cNvSpPr txBox="1"/>
          <p:nvPr/>
        </p:nvSpPr>
        <p:spPr>
          <a:xfrm>
            <a:off x="1974509" y="1872160"/>
            <a:ext cx="787395" cy="369332"/>
          </a:xfrm>
          <a:prstGeom prst="rect">
            <a:avLst/>
          </a:prstGeom>
          <a:noFill/>
        </p:spPr>
        <p:txBody>
          <a:bodyPr wrap="none" rtlCol="0">
            <a:spAutoFit/>
          </a:bodyPr>
          <a:lstStyle/>
          <a:p>
            <a:r>
              <a:rPr kumimoji="1" lang="en-US" altLang="ja-JP" dirty="0"/>
              <a:t>(</a:t>
            </a:r>
            <a:r>
              <a:rPr kumimoji="1" lang="ja-JP" altLang="en-US" dirty="0"/>
              <a:t>洗剤</a:t>
            </a:r>
            <a:r>
              <a:rPr kumimoji="1" lang="en-US" altLang="ja-JP" dirty="0"/>
              <a:t>)</a:t>
            </a:r>
            <a:endParaRPr kumimoji="1" lang="ja-JP" altLang="en-US" dirty="0"/>
          </a:p>
        </p:txBody>
      </p:sp>
      <p:sp>
        <p:nvSpPr>
          <p:cNvPr id="53" name="テキスト ボックス 52">
            <a:extLst>
              <a:ext uri="{FF2B5EF4-FFF2-40B4-BE49-F238E27FC236}">
                <a16:creationId xmlns:a16="http://schemas.microsoft.com/office/drawing/2014/main" id="{29C89707-82FF-76CB-BAE3-36A71BBD6A62}"/>
              </a:ext>
            </a:extLst>
          </p:cNvPr>
          <p:cNvSpPr txBox="1"/>
          <p:nvPr/>
        </p:nvSpPr>
        <p:spPr>
          <a:xfrm>
            <a:off x="1441876" y="2381249"/>
            <a:ext cx="777777" cy="369332"/>
          </a:xfrm>
          <a:prstGeom prst="rect">
            <a:avLst/>
          </a:prstGeom>
          <a:noFill/>
        </p:spPr>
        <p:txBody>
          <a:bodyPr wrap="none" rtlCol="0">
            <a:spAutoFit/>
          </a:bodyPr>
          <a:lstStyle/>
          <a:p>
            <a:r>
              <a:rPr kumimoji="1" lang="en-US" altLang="ja-JP" dirty="0"/>
              <a:t>(</a:t>
            </a:r>
            <a:r>
              <a:rPr kumimoji="1" lang="ja-JP" altLang="en-US" dirty="0"/>
              <a:t>パン</a:t>
            </a:r>
            <a:r>
              <a:rPr kumimoji="1" lang="en-US" altLang="ja-JP" dirty="0"/>
              <a:t>)</a:t>
            </a:r>
            <a:endParaRPr kumimoji="1" lang="ja-JP" altLang="en-US" dirty="0"/>
          </a:p>
        </p:txBody>
      </p:sp>
      <p:sp>
        <p:nvSpPr>
          <p:cNvPr id="54" name="テキスト ボックス 53">
            <a:extLst>
              <a:ext uri="{FF2B5EF4-FFF2-40B4-BE49-F238E27FC236}">
                <a16:creationId xmlns:a16="http://schemas.microsoft.com/office/drawing/2014/main" id="{9263DE45-A9BC-35CE-EEAE-A3FC49A1A39F}"/>
              </a:ext>
            </a:extLst>
          </p:cNvPr>
          <p:cNvSpPr txBox="1"/>
          <p:nvPr/>
        </p:nvSpPr>
        <p:spPr>
          <a:xfrm>
            <a:off x="2258373" y="2107168"/>
            <a:ext cx="1018227" cy="369332"/>
          </a:xfrm>
          <a:prstGeom prst="rect">
            <a:avLst/>
          </a:prstGeom>
          <a:noFill/>
        </p:spPr>
        <p:txBody>
          <a:bodyPr wrap="none" rtlCol="0">
            <a:spAutoFit/>
          </a:bodyPr>
          <a:lstStyle/>
          <a:p>
            <a:r>
              <a:rPr kumimoji="1" lang="en-US" altLang="ja-JP" dirty="0"/>
              <a:t>(</a:t>
            </a:r>
            <a:r>
              <a:rPr kumimoji="1" lang="ja-JP" altLang="en-US" dirty="0"/>
              <a:t>日用品</a:t>
            </a:r>
            <a:r>
              <a:rPr kumimoji="1" lang="en-US" altLang="ja-JP" dirty="0"/>
              <a:t>)</a:t>
            </a:r>
            <a:endParaRPr kumimoji="1" lang="ja-JP" altLang="en-US" dirty="0"/>
          </a:p>
        </p:txBody>
      </p:sp>
    </p:spTree>
    <p:extLst>
      <p:ext uri="{BB962C8B-B14F-4D97-AF65-F5344CB8AC3E}">
        <p14:creationId xmlns:p14="http://schemas.microsoft.com/office/powerpoint/2010/main" val="266848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415CED64-09EA-C29B-1654-298CC4F3B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27" name="Google Shape;262;p25">
            <a:extLst>
              <a:ext uri="{FF2B5EF4-FFF2-40B4-BE49-F238E27FC236}">
                <a16:creationId xmlns:a16="http://schemas.microsoft.com/office/drawing/2014/main" id="{2B43EC37-1497-C10C-F44F-E3D157CEAB97}"/>
              </a:ext>
            </a:extLst>
          </p:cNvPr>
          <p:cNvSpPr txBox="1">
            <a:spLocks/>
          </p:cNvSpPr>
          <p:nvPr/>
        </p:nvSpPr>
        <p:spPr>
          <a:xfrm>
            <a:off x="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EDA</a:t>
            </a:r>
            <a:endParaRPr lang="ja-JP" altLang="en-US" sz="3600" dirty="0">
              <a:solidFill>
                <a:schemeClr val="bg1"/>
              </a:solidFill>
            </a:endParaRPr>
          </a:p>
        </p:txBody>
      </p:sp>
      <p:sp>
        <p:nvSpPr>
          <p:cNvPr id="2" name="スライド番号プレースホルダー 1">
            <a:extLst>
              <a:ext uri="{FF2B5EF4-FFF2-40B4-BE49-F238E27FC236}">
                <a16:creationId xmlns:a16="http://schemas.microsoft.com/office/drawing/2014/main" id="{827F3E1E-2EED-45B5-A98A-7FE92203FAD2}"/>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3" name="テキスト ボックス 12">
            <a:extLst>
              <a:ext uri="{FF2B5EF4-FFF2-40B4-BE49-F238E27FC236}">
                <a16:creationId xmlns:a16="http://schemas.microsoft.com/office/drawing/2014/main" id="{C7C78966-2D58-0077-0AE6-5E8CA069A3C7}"/>
              </a:ext>
            </a:extLst>
          </p:cNvPr>
          <p:cNvSpPr txBox="1"/>
          <p:nvPr/>
        </p:nvSpPr>
        <p:spPr>
          <a:xfrm>
            <a:off x="14985757" y="5079428"/>
            <a:ext cx="813043" cy="307777"/>
          </a:xfrm>
          <a:prstGeom prst="rect">
            <a:avLst/>
          </a:prstGeom>
          <a:noFill/>
        </p:spPr>
        <p:txBody>
          <a:bodyPr wrap="none" rtlCol="0">
            <a:spAutoFit/>
          </a:bodyPr>
          <a:lstStyle/>
          <a:p>
            <a:r>
              <a:rPr kumimoji="1" lang="en-US" altLang="ja-JP" sz="1400" b="1" dirty="0">
                <a:latin typeface="ＭＳ 明朝" panose="02020609040205080304" pitchFamily="17" charset="-128"/>
                <a:ea typeface="ＭＳ 明朝" panose="02020609040205080304" pitchFamily="17" charset="-128"/>
              </a:rPr>
              <a:t>2017-08</a:t>
            </a:r>
            <a:endParaRPr kumimoji="1" lang="ja-JP" altLang="en-US" sz="1400" b="1" dirty="0">
              <a:latin typeface="ＭＳ 明朝" panose="02020609040205080304" pitchFamily="17" charset="-128"/>
              <a:ea typeface="ＭＳ 明朝" panose="02020609040205080304" pitchFamily="17" charset="-128"/>
            </a:endParaRPr>
          </a:p>
        </p:txBody>
      </p:sp>
      <p:pic>
        <p:nvPicPr>
          <p:cNvPr id="6" name="図 5">
            <a:extLst>
              <a:ext uri="{FF2B5EF4-FFF2-40B4-BE49-F238E27FC236}">
                <a16:creationId xmlns:a16="http://schemas.microsoft.com/office/drawing/2014/main" id="{8D9C1186-06CC-0364-915E-BF8128355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763" y="938363"/>
            <a:ext cx="15692437" cy="4719329"/>
          </a:xfrm>
          <a:prstGeom prst="rect">
            <a:avLst/>
          </a:prstGeom>
        </p:spPr>
      </p:pic>
      <p:sp>
        <p:nvSpPr>
          <p:cNvPr id="12" name="テキスト ボックス 11">
            <a:extLst>
              <a:ext uri="{FF2B5EF4-FFF2-40B4-BE49-F238E27FC236}">
                <a16:creationId xmlns:a16="http://schemas.microsoft.com/office/drawing/2014/main" id="{FEC1A968-5F63-1DFF-58F2-667608E2C1C9}"/>
              </a:ext>
            </a:extLst>
          </p:cNvPr>
          <p:cNvSpPr txBox="1"/>
          <p:nvPr/>
        </p:nvSpPr>
        <p:spPr>
          <a:xfrm>
            <a:off x="3352800" y="1790700"/>
            <a:ext cx="1723549"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訓練データ</a:t>
            </a:r>
          </a:p>
        </p:txBody>
      </p:sp>
      <p:sp>
        <p:nvSpPr>
          <p:cNvPr id="11" name="正方形/長方形 10">
            <a:extLst>
              <a:ext uri="{FF2B5EF4-FFF2-40B4-BE49-F238E27FC236}">
                <a16:creationId xmlns:a16="http://schemas.microsoft.com/office/drawing/2014/main" id="{F0F9A574-62D6-23CD-8243-569ACFFFC418}"/>
              </a:ext>
            </a:extLst>
          </p:cNvPr>
          <p:cNvSpPr/>
          <p:nvPr/>
        </p:nvSpPr>
        <p:spPr>
          <a:xfrm>
            <a:off x="2514600" y="1409700"/>
            <a:ext cx="128270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DD210DB-9448-4701-2EC3-6F8582300F21}"/>
              </a:ext>
            </a:extLst>
          </p:cNvPr>
          <p:cNvSpPr/>
          <p:nvPr/>
        </p:nvSpPr>
        <p:spPr>
          <a:xfrm>
            <a:off x="15392400" y="1409700"/>
            <a:ext cx="685800" cy="3505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20D4A3FA-FF08-C048-C8B9-E3A7A8DFF6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1" y="5600700"/>
            <a:ext cx="15620999" cy="4697845"/>
          </a:xfrm>
          <a:prstGeom prst="rect">
            <a:avLst/>
          </a:prstGeom>
        </p:spPr>
      </p:pic>
      <p:sp>
        <p:nvSpPr>
          <p:cNvPr id="20" name="正方形/長方形 19">
            <a:extLst>
              <a:ext uri="{FF2B5EF4-FFF2-40B4-BE49-F238E27FC236}">
                <a16:creationId xmlns:a16="http://schemas.microsoft.com/office/drawing/2014/main" id="{9C8AEDB6-E35C-785C-5B41-130B043768FE}"/>
              </a:ext>
            </a:extLst>
          </p:cNvPr>
          <p:cNvSpPr/>
          <p:nvPr/>
        </p:nvSpPr>
        <p:spPr>
          <a:xfrm>
            <a:off x="2438399" y="6129030"/>
            <a:ext cx="13683913" cy="3491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EEC978BB-CF1E-2D4C-E017-3711A0E9566C}"/>
              </a:ext>
            </a:extLst>
          </p:cNvPr>
          <p:cNvSpPr txBox="1"/>
          <p:nvPr/>
        </p:nvSpPr>
        <p:spPr>
          <a:xfrm>
            <a:off x="14194236" y="6397544"/>
            <a:ext cx="1731564" cy="461665"/>
          </a:xfrm>
          <a:prstGeom prst="rect">
            <a:avLst/>
          </a:prstGeom>
          <a:noFill/>
        </p:spPr>
        <p:txBody>
          <a:bodyPr wrap="none" rtlCol="0">
            <a:spAutoFit/>
          </a:bodyPr>
          <a:lstStyle/>
          <a:p>
            <a:r>
              <a:rPr kumimoji="1" lang="ja-JP" altLang="en-US" sz="2400" b="1" dirty="0">
                <a:latin typeface="ＭＳ 明朝" panose="02020609040205080304" pitchFamily="17" charset="-128"/>
                <a:ea typeface="ＭＳ 明朝" panose="02020609040205080304" pitchFamily="17" charset="-128"/>
              </a:rPr>
              <a:t>検証データ</a:t>
            </a:r>
          </a:p>
        </p:txBody>
      </p:sp>
      <p:cxnSp>
        <p:nvCxnSpPr>
          <p:cNvPr id="23" name="直線矢印コネクタ 22">
            <a:extLst>
              <a:ext uri="{FF2B5EF4-FFF2-40B4-BE49-F238E27FC236}">
                <a16:creationId xmlns:a16="http://schemas.microsoft.com/office/drawing/2014/main" id="{AE367C6E-D961-6C21-7051-466172EC7C88}"/>
              </a:ext>
            </a:extLst>
          </p:cNvPr>
          <p:cNvCxnSpPr/>
          <p:nvPr/>
        </p:nvCxnSpPr>
        <p:spPr>
          <a:xfrm>
            <a:off x="15798800" y="4914900"/>
            <a:ext cx="0" cy="111271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51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7" name="Picture 2">
            <a:extLst>
              <a:ext uri="{FF2B5EF4-FFF2-40B4-BE49-F238E27FC236}">
                <a16:creationId xmlns:a16="http://schemas.microsoft.com/office/drawing/2014/main" id="{E0985F0F-7DFF-E92B-22F1-3E494C02D2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4313770" y="-3687231"/>
            <a:ext cx="9660461" cy="18288000"/>
          </a:xfrm>
          <a:prstGeom prst="rect">
            <a:avLst/>
          </a:prstGeom>
        </p:spPr>
      </p:pic>
      <p:sp>
        <p:nvSpPr>
          <p:cNvPr id="325" name="Google Shape;325;p28"/>
          <p:cNvSpPr txBox="1">
            <a:spLocks noGrp="1"/>
          </p:cNvSpPr>
          <p:nvPr>
            <p:ph type="title"/>
          </p:nvPr>
        </p:nvSpPr>
        <p:spPr>
          <a:xfrm>
            <a:off x="775800" y="916050"/>
            <a:ext cx="16736400" cy="1372200"/>
          </a:xfrm>
          <a:prstGeom prst="rect">
            <a:avLst/>
          </a:prstGeom>
        </p:spPr>
        <p:txBody>
          <a:bodyPr spcFirstLastPara="1" vert="horz" wrap="square" lIns="182850" tIns="182850" rIns="182850" bIns="182850" rtlCol="0" anchor="b" anchorCtr="0">
            <a:normAutofit/>
          </a:bodyPr>
          <a:lstStyle/>
          <a:p>
            <a:pPr algn="l">
              <a:spcBef>
                <a:spcPts val="0"/>
              </a:spcBef>
              <a:buClr>
                <a:srgbClr val="000000"/>
              </a:buClr>
              <a:buSzPts val="1600"/>
            </a:pPr>
            <a:r>
              <a:rPr lang="ja" altLang="en-US" sz="3200" b="1" dirty="0">
                <a:solidFill>
                  <a:schemeClr val="bg1"/>
                </a:solidFill>
                <a:latin typeface="游ゴシック" panose="020B0400000000000000" pitchFamily="50" charset="-128"/>
                <a:ea typeface="游ゴシック" panose="020B0400000000000000" pitchFamily="50" charset="-128"/>
                <a:cs typeface="Arial"/>
                <a:sym typeface="Arial"/>
              </a:rPr>
              <a:t>■アルゴリズム</a:t>
            </a:r>
            <a:br>
              <a:rPr lang="ja" altLang="en-US" sz="3200" b="1" dirty="0">
                <a:solidFill>
                  <a:schemeClr val="bg1"/>
                </a:solidFill>
                <a:latin typeface="游ゴシック" panose="020B0400000000000000" pitchFamily="50" charset="-128"/>
                <a:ea typeface="游ゴシック" panose="020B0400000000000000" pitchFamily="50" charset="-128"/>
                <a:cs typeface="Arial"/>
                <a:sym typeface="Arial"/>
              </a:rPr>
            </a:br>
            <a:r>
              <a:rPr lang="ja" altLang="en-US" sz="3200" b="1" dirty="0">
                <a:solidFill>
                  <a:schemeClr val="bg1"/>
                </a:solidFill>
                <a:latin typeface="游ゴシック" panose="020B0400000000000000" pitchFamily="50" charset="-128"/>
                <a:ea typeface="游ゴシック" panose="020B0400000000000000" pitchFamily="50" charset="-128"/>
                <a:cs typeface="Arial"/>
                <a:sym typeface="Arial"/>
              </a:rPr>
              <a:t>勾配ブースティング</a:t>
            </a:r>
            <a:endParaRPr dirty="0">
              <a:solidFill>
                <a:schemeClr val="bg1"/>
              </a:solidFill>
              <a:latin typeface="游ゴシック" panose="020B0400000000000000" pitchFamily="50" charset="-128"/>
              <a:ea typeface="游ゴシック" panose="020B0400000000000000" pitchFamily="50" charset="-128"/>
            </a:endParaRPr>
          </a:p>
        </p:txBody>
      </p:sp>
      <p:sp>
        <p:nvSpPr>
          <p:cNvPr id="326" name="Google Shape;326;p28"/>
          <p:cNvSpPr txBox="1"/>
          <p:nvPr/>
        </p:nvSpPr>
        <p:spPr>
          <a:xfrm>
            <a:off x="22860538" y="54864"/>
            <a:ext cx="1468200" cy="730200"/>
          </a:xfrm>
          <a:prstGeom prst="rect">
            <a:avLst/>
          </a:prstGeom>
          <a:noFill/>
          <a:ln>
            <a:noFill/>
          </a:ln>
        </p:spPr>
        <p:txBody>
          <a:bodyPr spcFirstLastPara="1" wrap="square" lIns="182850" tIns="91400" rIns="182850" bIns="91400" anchor="ctr" anchorCtr="0">
            <a:noAutofit/>
          </a:bodyPr>
          <a:lstStyle/>
          <a:p>
            <a:pPr algn="r"/>
            <a:fld id="{00000000-1234-1234-1234-123412341234}" type="slidenum">
              <a:rPr lang="en-US" altLang="ja" sz="3600" b="1">
                <a:solidFill>
                  <a:srgbClr val="FFFFFF"/>
                </a:solidFill>
              </a:rPr>
              <a:pPr algn="r"/>
              <a:t>9</a:t>
            </a:fld>
            <a:endParaRPr sz="3600" b="1">
              <a:solidFill>
                <a:srgbClr val="FFFFFF"/>
              </a:solidFill>
            </a:endParaRPr>
          </a:p>
        </p:txBody>
      </p:sp>
      <p:sp>
        <p:nvSpPr>
          <p:cNvPr id="328" name="Google Shape;328;p28"/>
          <p:cNvSpPr txBox="1"/>
          <p:nvPr/>
        </p:nvSpPr>
        <p:spPr>
          <a:xfrm>
            <a:off x="809700" y="3751900"/>
            <a:ext cx="8525400" cy="861714"/>
          </a:xfrm>
          <a:prstGeom prst="rect">
            <a:avLst/>
          </a:prstGeom>
          <a:noFill/>
          <a:ln>
            <a:noFill/>
          </a:ln>
        </p:spPr>
        <p:txBody>
          <a:bodyPr spcFirstLastPara="1" wrap="square" lIns="182850" tIns="182850" rIns="182850" bIns="182850" anchor="t" anchorCtr="0">
            <a:spAutoFit/>
          </a:bodyPr>
          <a:lstStyle/>
          <a:p>
            <a:pPr>
              <a:buClr>
                <a:srgbClr val="000000"/>
              </a:buClr>
              <a:buSzPts val="1600"/>
            </a:pPr>
            <a:r>
              <a:rPr lang="ja" altLang="en-US" sz="3200" b="1" dirty="0">
                <a:solidFill>
                  <a:schemeClr val="bg1"/>
                </a:solidFill>
              </a:rPr>
              <a:t>■</a:t>
            </a:r>
            <a:r>
              <a:rPr lang="ja" altLang="en-US" sz="3200" b="1" dirty="0">
                <a:solidFill>
                  <a:schemeClr val="bg1"/>
                </a:solidFill>
                <a:latin typeface="游ゴシック" panose="020B0400000000000000" pitchFamily="50" charset="-128"/>
              </a:rPr>
              <a:t>解析条件</a:t>
            </a:r>
            <a:endParaRPr sz="36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329" name="Google Shape;329;p28"/>
          <p:cNvSpPr txBox="1"/>
          <p:nvPr/>
        </p:nvSpPr>
        <p:spPr>
          <a:xfrm>
            <a:off x="818789" y="4610672"/>
            <a:ext cx="16482600" cy="5355231"/>
          </a:xfrm>
          <a:prstGeom prst="rect">
            <a:avLst/>
          </a:prstGeom>
          <a:noFill/>
          <a:ln w="19050" cap="flat" cmpd="sng">
            <a:solidFill>
              <a:srgbClr val="4472C4"/>
            </a:solidFill>
            <a:prstDash val="solid"/>
            <a:round/>
            <a:headEnd type="none" w="sm" len="sm"/>
            <a:tailEnd type="none" w="sm" len="sm"/>
          </a:ln>
        </p:spPr>
        <p:txBody>
          <a:bodyPr spcFirstLastPara="1" wrap="square" lIns="182850" tIns="91400" rIns="182850" bIns="91400" anchor="t" anchorCtr="0">
            <a:spAutoFit/>
          </a:bodyPr>
          <a:lstStyle/>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p>
          <a:p>
            <a:pPr>
              <a:buClr>
                <a:srgbClr val="000000"/>
              </a:buClr>
              <a:buSzPts val="1200"/>
            </a:pPr>
            <a:endParaRPr sz="2400" dirty="0">
              <a:solidFill>
                <a:srgbClr val="000000"/>
              </a:solidFill>
              <a:latin typeface="游ゴシック" panose="020B0400000000000000" pitchFamily="50" charset="-128"/>
              <a:ea typeface="游ゴシック" panose="020B0400000000000000" pitchFamily="50" charset="-128"/>
              <a:cs typeface="Arial"/>
              <a:sym typeface="Arial"/>
            </a:endParaRPr>
          </a:p>
          <a:p>
            <a:pPr>
              <a:buClr>
                <a:srgbClr val="000000"/>
              </a:buClr>
              <a:buSzPts val="1200"/>
            </a:pPr>
            <a:endParaRPr sz="2400" dirty="0">
              <a:solidFill>
                <a:srgbClr val="000000"/>
              </a:solidFill>
              <a:latin typeface="游ゴシック" panose="020B0400000000000000" pitchFamily="50" charset="-128"/>
              <a:ea typeface="游ゴシック" panose="020B0400000000000000" pitchFamily="50" charset="-128"/>
              <a:cs typeface="Arial"/>
              <a:sym typeface="Arial"/>
            </a:endParaRPr>
          </a:p>
        </p:txBody>
      </p:sp>
      <p:sp>
        <p:nvSpPr>
          <p:cNvPr id="333" name="Google Shape;333;p28"/>
          <p:cNvSpPr txBox="1"/>
          <p:nvPr/>
        </p:nvSpPr>
        <p:spPr>
          <a:xfrm>
            <a:off x="10183400" y="4615851"/>
            <a:ext cx="7267800" cy="861714"/>
          </a:xfrm>
          <a:prstGeom prst="rect">
            <a:avLst/>
          </a:prstGeom>
          <a:noFill/>
          <a:ln>
            <a:noFill/>
          </a:ln>
        </p:spPr>
        <p:txBody>
          <a:bodyPr spcFirstLastPara="1" wrap="square" lIns="182850" tIns="182850" rIns="182850" bIns="182850" anchor="t" anchorCtr="0">
            <a:spAutoFit/>
          </a:bodyPr>
          <a:lstStyle/>
          <a:p>
            <a:r>
              <a:rPr lang="ja" altLang="en-US" sz="3200" b="1" dirty="0">
                <a:solidFill>
                  <a:schemeClr val="bg1"/>
                </a:solidFill>
                <a:latin typeface="游ゴシック" panose="020B0400000000000000" pitchFamily="50" charset="-128"/>
              </a:rPr>
              <a:t>■今回検討したパラメータ</a:t>
            </a:r>
            <a:r>
              <a:rPr lang="ja-JP" altLang="en-US" sz="3200" b="1" dirty="0">
                <a:solidFill>
                  <a:schemeClr val="bg1"/>
                </a:solidFill>
                <a:latin typeface="游ゴシック" panose="020B0400000000000000" pitchFamily="50" charset="-128"/>
              </a:rPr>
              <a:t>最適化</a:t>
            </a:r>
            <a:endParaRPr sz="36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335" name="Google Shape;335;p28"/>
          <p:cNvSpPr txBox="1"/>
          <p:nvPr/>
        </p:nvSpPr>
        <p:spPr>
          <a:xfrm>
            <a:off x="10361886" y="5477565"/>
            <a:ext cx="2752800" cy="923269"/>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 altLang="en-US" sz="3600" b="1" dirty="0">
                <a:solidFill>
                  <a:schemeClr val="bg1"/>
                </a:solidFill>
                <a:latin typeface="+mn-ea"/>
                <a:cs typeface="Arial"/>
                <a:sym typeface="Arial"/>
              </a:rPr>
              <a:t>■ </a:t>
            </a:r>
            <a:r>
              <a:rPr lang="ja-JP" altLang="en-US" sz="3600" dirty="0">
                <a:solidFill>
                  <a:schemeClr val="bg1"/>
                </a:solidFill>
                <a:latin typeface="+mn-ea"/>
                <a:cs typeface="Arial"/>
                <a:sym typeface="Arial"/>
              </a:rPr>
              <a:t>２種類</a:t>
            </a:r>
            <a:endParaRPr sz="3600" dirty="0">
              <a:solidFill>
                <a:schemeClr val="bg1"/>
              </a:solidFill>
              <a:latin typeface="+mn-ea"/>
              <a:cs typeface="Roboto"/>
              <a:sym typeface="Roboto"/>
            </a:endParaRPr>
          </a:p>
        </p:txBody>
      </p:sp>
      <p:sp>
        <p:nvSpPr>
          <p:cNvPr id="337" name="Google Shape;337;p28"/>
          <p:cNvSpPr txBox="1"/>
          <p:nvPr/>
        </p:nvSpPr>
        <p:spPr>
          <a:xfrm>
            <a:off x="908900" y="2255851"/>
            <a:ext cx="8949000" cy="1477267"/>
          </a:xfrm>
          <a:prstGeom prst="rect">
            <a:avLst/>
          </a:prstGeom>
          <a:noFill/>
          <a:ln>
            <a:noFill/>
          </a:ln>
        </p:spPr>
        <p:txBody>
          <a:bodyPr spcFirstLastPara="1" wrap="square" lIns="182850" tIns="182850" rIns="182850" bIns="182850" anchor="t" anchorCtr="0">
            <a:spAutoFit/>
          </a:bodyPr>
          <a:lstStyle/>
          <a:p>
            <a:r>
              <a:rPr lang="ja" altLang="en-US" sz="2400" dirty="0">
                <a:solidFill>
                  <a:schemeClr val="bg1"/>
                </a:solidFill>
                <a:latin typeface="+mn-ea"/>
                <a:cs typeface="Roboto"/>
                <a:sym typeface="Roboto"/>
              </a:rPr>
              <a:t>構築した決定木の損失関数の結果から</a:t>
            </a:r>
            <a:br>
              <a:rPr lang="ja" altLang="en-US" sz="2400" dirty="0">
                <a:solidFill>
                  <a:schemeClr val="bg1"/>
                </a:solidFill>
                <a:latin typeface="+mn-ea"/>
                <a:cs typeface="Roboto"/>
                <a:sym typeface="Roboto"/>
              </a:rPr>
            </a:br>
            <a:r>
              <a:rPr lang="ja" altLang="en-US" sz="2400" dirty="0">
                <a:solidFill>
                  <a:schemeClr val="bg1"/>
                </a:solidFill>
                <a:latin typeface="+mn-ea"/>
                <a:cs typeface="Roboto"/>
                <a:sym typeface="Roboto"/>
              </a:rPr>
              <a:t>予測誤差を減らすように次々と決定木を</a:t>
            </a:r>
            <a:r>
              <a:rPr lang="ja-JP" altLang="en-US" sz="2400" dirty="0">
                <a:solidFill>
                  <a:schemeClr val="bg1"/>
                </a:solidFill>
                <a:latin typeface="+mn-ea"/>
                <a:cs typeface="Roboto"/>
                <a:sym typeface="Roboto"/>
              </a:rPr>
              <a:t>直列（ブースティング）に</a:t>
            </a:r>
            <a:r>
              <a:rPr lang="ja" altLang="en-US" sz="2400" dirty="0">
                <a:solidFill>
                  <a:schemeClr val="bg1"/>
                </a:solidFill>
                <a:latin typeface="+mn-ea"/>
                <a:cs typeface="Roboto"/>
                <a:sym typeface="Roboto"/>
              </a:rPr>
              <a:t>構築・学習し学習結果を統合するモデル</a:t>
            </a:r>
            <a:endParaRPr lang="ja-JP" altLang="en-US" sz="2400" dirty="0">
              <a:solidFill>
                <a:schemeClr val="bg1"/>
              </a:solidFill>
              <a:latin typeface="+mn-ea"/>
            </a:endParaRPr>
          </a:p>
        </p:txBody>
      </p:sp>
      <p:sp>
        <p:nvSpPr>
          <p:cNvPr id="338" name="Google Shape;338;p28"/>
          <p:cNvSpPr/>
          <p:nvPr/>
        </p:nvSpPr>
        <p:spPr>
          <a:xfrm>
            <a:off x="10720650" y="734550"/>
            <a:ext cx="7519200" cy="677400"/>
          </a:xfrm>
          <a:prstGeom prst="rightArrow">
            <a:avLst>
              <a:gd name="adj1" fmla="val 50000"/>
              <a:gd name="adj2" fmla="val 50000"/>
            </a:avLst>
          </a:prstGeom>
          <a:solidFill>
            <a:srgbClr val="C9DAF8"/>
          </a:solidFill>
          <a:ln w="9525" cap="flat" cmpd="sng">
            <a:solidFill>
              <a:srgbClr val="B4A7D6"/>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9" name="Google Shape;339;p28"/>
          <p:cNvSpPr txBox="1"/>
          <p:nvPr/>
        </p:nvSpPr>
        <p:spPr>
          <a:xfrm>
            <a:off x="16063900" y="757051"/>
            <a:ext cx="17232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dirty="0">
                <a:latin typeface="Roboto"/>
                <a:ea typeface="Roboto"/>
                <a:cs typeface="Roboto"/>
                <a:sym typeface="Roboto"/>
              </a:rPr>
              <a:t>予測誤差１</a:t>
            </a:r>
            <a:endParaRPr sz="2000" dirty="0">
              <a:latin typeface="Roboto"/>
              <a:ea typeface="Roboto"/>
              <a:cs typeface="Roboto"/>
              <a:sym typeface="Roboto"/>
            </a:endParaRPr>
          </a:p>
        </p:txBody>
      </p:sp>
      <p:sp>
        <p:nvSpPr>
          <p:cNvPr id="340" name="Google Shape;340;p28"/>
          <p:cNvSpPr txBox="1"/>
          <p:nvPr/>
        </p:nvSpPr>
        <p:spPr>
          <a:xfrm>
            <a:off x="14387500" y="757051"/>
            <a:ext cx="12114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dirty="0">
                <a:latin typeface="Roboto"/>
                <a:ea typeface="Roboto"/>
                <a:cs typeface="Roboto"/>
                <a:sym typeface="Roboto"/>
              </a:rPr>
              <a:t>予測１</a:t>
            </a:r>
            <a:endParaRPr sz="2000" dirty="0">
              <a:latin typeface="Roboto"/>
              <a:ea typeface="Roboto"/>
              <a:cs typeface="Roboto"/>
              <a:sym typeface="Roboto"/>
            </a:endParaRPr>
          </a:p>
        </p:txBody>
      </p:sp>
      <p:pic>
        <p:nvPicPr>
          <p:cNvPr id="341" name="Google Shape;341;p28"/>
          <p:cNvPicPr preferRelativeResize="0"/>
          <p:nvPr/>
        </p:nvPicPr>
        <p:blipFill>
          <a:blip r:embed="rId5">
            <a:alphaModFix/>
          </a:blip>
          <a:stretch>
            <a:fillRect/>
          </a:stretch>
        </p:blipFill>
        <p:spPr>
          <a:xfrm>
            <a:off x="12645751" y="785050"/>
            <a:ext cx="1034962" cy="800400"/>
          </a:xfrm>
          <a:prstGeom prst="rect">
            <a:avLst/>
          </a:prstGeom>
          <a:noFill/>
          <a:ln>
            <a:noFill/>
          </a:ln>
        </p:spPr>
      </p:pic>
      <p:sp>
        <p:nvSpPr>
          <p:cNvPr id="342" name="Google Shape;342;p28"/>
          <p:cNvSpPr txBox="1"/>
          <p:nvPr/>
        </p:nvSpPr>
        <p:spPr>
          <a:xfrm>
            <a:off x="10031000" y="805301"/>
            <a:ext cx="1723200" cy="677048"/>
          </a:xfrm>
          <a:prstGeom prst="rect">
            <a:avLst/>
          </a:prstGeom>
          <a:solidFill>
            <a:srgbClr val="53C6A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a:latin typeface="Roboto"/>
                <a:ea typeface="Roboto"/>
                <a:cs typeface="Roboto"/>
                <a:sym typeface="Roboto"/>
              </a:rPr>
              <a:t>デーセット</a:t>
            </a:r>
            <a:endParaRPr sz="2000">
              <a:latin typeface="Roboto"/>
              <a:ea typeface="Roboto"/>
              <a:cs typeface="Roboto"/>
              <a:sym typeface="Roboto"/>
            </a:endParaRPr>
          </a:p>
        </p:txBody>
      </p:sp>
      <p:sp>
        <p:nvSpPr>
          <p:cNvPr id="343" name="Google Shape;343;p28"/>
          <p:cNvSpPr/>
          <p:nvPr/>
        </p:nvSpPr>
        <p:spPr>
          <a:xfrm>
            <a:off x="10720650" y="1953750"/>
            <a:ext cx="7519200" cy="677400"/>
          </a:xfrm>
          <a:prstGeom prst="rightArrow">
            <a:avLst>
              <a:gd name="adj1" fmla="val 50000"/>
              <a:gd name="adj2" fmla="val 50000"/>
            </a:avLst>
          </a:prstGeom>
          <a:solidFill>
            <a:srgbClr val="C9DAF8"/>
          </a:solidFill>
          <a:ln w="9525" cap="flat" cmpd="sng">
            <a:solidFill>
              <a:srgbClr val="B4A7D6"/>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4" name="Google Shape;344;p28"/>
          <p:cNvSpPr txBox="1"/>
          <p:nvPr/>
        </p:nvSpPr>
        <p:spPr>
          <a:xfrm>
            <a:off x="16063900" y="1976251"/>
            <a:ext cx="17232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dirty="0">
                <a:latin typeface="Roboto"/>
                <a:ea typeface="Roboto"/>
                <a:cs typeface="Roboto"/>
                <a:sym typeface="Roboto"/>
              </a:rPr>
              <a:t>予測誤差２</a:t>
            </a:r>
            <a:endParaRPr sz="2000" dirty="0">
              <a:latin typeface="Roboto"/>
              <a:ea typeface="Roboto"/>
              <a:cs typeface="Roboto"/>
              <a:sym typeface="Roboto"/>
            </a:endParaRPr>
          </a:p>
        </p:txBody>
      </p:sp>
      <p:sp>
        <p:nvSpPr>
          <p:cNvPr id="345" name="Google Shape;345;p28"/>
          <p:cNvSpPr txBox="1"/>
          <p:nvPr/>
        </p:nvSpPr>
        <p:spPr>
          <a:xfrm>
            <a:off x="14387500" y="1976251"/>
            <a:ext cx="12114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a:latin typeface="Roboto"/>
                <a:ea typeface="Roboto"/>
                <a:cs typeface="Roboto"/>
                <a:sym typeface="Roboto"/>
              </a:rPr>
              <a:t>予測２</a:t>
            </a:r>
            <a:endParaRPr sz="2000">
              <a:latin typeface="Roboto"/>
              <a:ea typeface="Roboto"/>
              <a:cs typeface="Roboto"/>
              <a:sym typeface="Roboto"/>
            </a:endParaRPr>
          </a:p>
        </p:txBody>
      </p:sp>
      <p:pic>
        <p:nvPicPr>
          <p:cNvPr id="346" name="Google Shape;346;p28"/>
          <p:cNvPicPr preferRelativeResize="0"/>
          <p:nvPr/>
        </p:nvPicPr>
        <p:blipFill>
          <a:blip r:embed="rId5">
            <a:alphaModFix/>
          </a:blip>
          <a:stretch>
            <a:fillRect/>
          </a:stretch>
        </p:blipFill>
        <p:spPr>
          <a:xfrm>
            <a:off x="12645751" y="2004251"/>
            <a:ext cx="1034950" cy="800390"/>
          </a:xfrm>
          <a:prstGeom prst="rect">
            <a:avLst/>
          </a:prstGeom>
          <a:noFill/>
          <a:ln>
            <a:noFill/>
          </a:ln>
        </p:spPr>
      </p:pic>
      <p:sp>
        <p:nvSpPr>
          <p:cNvPr id="347" name="Google Shape;347;p28"/>
          <p:cNvSpPr txBox="1"/>
          <p:nvPr/>
        </p:nvSpPr>
        <p:spPr>
          <a:xfrm>
            <a:off x="10062258" y="1976251"/>
            <a:ext cx="16002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a:latin typeface="Roboto"/>
                <a:ea typeface="Roboto"/>
                <a:cs typeface="Roboto"/>
                <a:sym typeface="Roboto"/>
              </a:rPr>
              <a:t>予測誤差</a:t>
            </a:r>
            <a:r>
              <a:rPr lang="en-US" altLang="ja" sz="2000">
                <a:latin typeface="Roboto"/>
                <a:ea typeface="Roboto"/>
                <a:cs typeface="Roboto"/>
                <a:sym typeface="Roboto"/>
              </a:rPr>
              <a:t>1</a:t>
            </a:r>
            <a:endParaRPr sz="2000">
              <a:latin typeface="Roboto"/>
              <a:ea typeface="Roboto"/>
              <a:cs typeface="Roboto"/>
              <a:sym typeface="Roboto"/>
            </a:endParaRPr>
          </a:p>
        </p:txBody>
      </p:sp>
      <p:sp>
        <p:nvSpPr>
          <p:cNvPr id="348" name="Google Shape;348;p28"/>
          <p:cNvSpPr/>
          <p:nvPr/>
        </p:nvSpPr>
        <p:spPr>
          <a:xfrm>
            <a:off x="10720650" y="3477750"/>
            <a:ext cx="7519200" cy="677400"/>
          </a:xfrm>
          <a:prstGeom prst="rightArrow">
            <a:avLst>
              <a:gd name="adj1" fmla="val 50000"/>
              <a:gd name="adj2" fmla="val 50000"/>
            </a:avLst>
          </a:prstGeom>
          <a:solidFill>
            <a:srgbClr val="C9DAF8"/>
          </a:solidFill>
          <a:ln w="9525" cap="flat" cmpd="sng">
            <a:solidFill>
              <a:srgbClr val="B4A7D6"/>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9" name="Google Shape;349;p28"/>
          <p:cNvSpPr txBox="1"/>
          <p:nvPr/>
        </p:nvSpPr>
        <p:spPr>
          <a:xfrm>
            <a:off x="10062000" y="3500251"/>
            <a:ext cx="19836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a:latin typeface="Roboto"/>
                <a:ea typeface="Roboto"/>
                <a:cs typeface="Roboto"/>
                <a:sym typeface="Roboto"/>
              </a:rPr>
              <a:t>予測誤差</a:t>
            </a:r>
            <a:r>
              <a:rPr lang="en-US" altLang="ja" sz="2000">
                <a:latin typeface="Roboto"/>
                <a:ea typeface="Roboto"/>
                <a:cs typeface="Roboto"/>
                <a:sym typeface="Roboto"/>
              </a:rPr>
              <a:t>n-1</a:t>
            </a:r>
            <a:endParaRPr sz="2000">
              <a:latin typeface="Roboto"/>
              <a:ea typeface="Roboto"/>
              <a:cs typeface="Roboto"/>
              <a:sym typeface="Roboto"/>
            </a:endParaRPr>
          </a:p>
        </p:txBody>
      </p:sp>
      <p:pic>
        <p:nvPicPr>
          <p:cNvPr id="350" name="Google Shape;350;p28"/>
          <p:cNvPicPr preferRelativeResize="0"/>
          <p:nvPr/>
        </p:nvPicPr>
        <p:blipFill>
          <a:blip r:embed="rId5">
            <a:alphaModFix/>
          </a:blip>
          <a:stretch>
            <a:fillRect/>
          </a:stretch>
        </p:blipFill>
        <p:spPr>
          <a:xfrm>
            <a:off x="12645751" y="3375851"/>
            <a:ext cx="1034950" cy="800390"/>
          </a:xfrm>
          <a:prstGeom prst="rect">
            <a:avLst/>
          </a:prstGeom>
          <a:noFill/>
          <a:ln>
            <a:noFill/>
          </a:ln>
        </p:spPr>
      </p:pic>
      <p:sp>
        <p:nvSpPr>
          <p:cNvPr id="351" name="Google Shape;351;p28"/>
          <p:cNvSpPr txBox="1"/>
          <p:nvPr/>
        </p:nvSpPr>
        <p:spPr>
          <a:xfrm>
            <a:off x="14387500" y="3500251"/>
            <a:ext cx="1248600" cy="677048"/>
          </a:xfrm>
          <a:prstGeom prst="rect">
            <a:avLst/>
          </a:prstGeom>
          <a:solidFill>
            <a:schemeClr val="bg1"/>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dirty="0">
                <a:latin typeface="Roboto"/>
                <a:ea typeface="Roboto"/>
                <a:cs typeface="Roboto"/>
                <a:sym typeface="Roboto"/>
              </a:rPr>
              <a:t>予測ｎ</a:t>
            </a:r>
            <a:endParaRPr sz="2000" dirty="0">
              <a:latin typeface="Roboto"/>
              <a:ea typeface="Roboto"/>
              <a:cs typeface="Roboto"/>
              <a:sym typeface="Roboto"/>
            </a:endParaRPr>
          </a:p>
        </p:txBody>
      </p:sp>
      <p:sp>
        <p:nvSpPr>
          <p:cNvPr id="352" name="Google Shape;352;p28"/>
          <p:cNvSpPr txBox="1"/>
          <p:nvPr/>
        </p:nvSpPr>
        <p:spPr>
          <a:xfrm>
            <a:off x="16365700" y="3500251"/>
            <a:ext cx="1421400" cy="677048"/>
          </a:xfrm>
          <a:prstGeom prst="rect">
            <a:avLst/>
          </a:prstGeom>
          <a:solidFill>
            <a:srgbClr val="F9CB9C"/>
          </a:solidFill>
          <a:ln w="9525" cap="flat" cmpd="sng">
            <a:solidFill>
              <a:srgbClr val="3F3F3F"/>
            </a:solidFill>
            <a:prstDash val="solid"/>
            <a:round/>
            <a:headEnd type="none" w="sm" len="sm"/>
            <a:tailEnd type="none" w="sm" len="sm"/>
          </a:ln>
        </p:spPr>
        <p:txBody>
          <a:bodyPr spcFirstLastPara="1" wrap="square" lIns="182850" tIns="182850" rIns="182850" bIns="182850" anchor="t" anchorCtr="0">
            <a:spAutoFit/>
          </a:bodyPr>
          <a:lstStyle/>
          <a:p>
            <a:r>
              <a:rPr lang="ja" altLang="en-US" sz="2000">
                <a:latin typeface="Roboto"/>
                <a:ea typeface="Roboto"/>
                <a:cs typeface="Roboto"/>
                <a:sym typeface="Roboto"/>
              </a:rPr>
              <a:t>予測結果</a:t>
            </a:r>
            <a:endParaRPr sz="2000">
              <a:latin typeface="Roboto"/>
              <a:ea typeface="Roboto"/>
              <a:cs typeface="Roboto"/>
              <a:sym typeface="Roboto"/>
            </a:endParaRPr>
          </a:p>
        </p:txBody>
      </p:sp>
      <p:sp>
        <p:nvSpPr>
          <p:cNvPr id="353" name="Google Shape;353;p28"/>
          <p:cNvSpPr txBox="1"/>
          <p:nvPr/>
        </p:nvSpPr>
        <p:spPr>
          <a:xfrm>
            <a:off x="12496800" y="1440051"/>
            <a:ext cx="1468200" cy="677048"/>
          </a:xfrm>
          <a:prstGeom prst="rect">
            <a:avLst/>
          </a:prstGeom>
          <a:noFill/>
          <a:ln>
            <a:noFill/>
          </a:ln>
        </p:spPr>
        <p:txBody>
          <a:bodyPr spcFirstLastPara="1" wrap="square" lIns="182850" tIns="182850" rIns="182850" bIns="182850" anchor="t" anchorCtr="0">
            <a:spAutoFit/>
          </a:bodyPr>
          <a:lstStyle/>
          <a:p>
            <a:r>
              <a:rPr lang="ja" altLang="en-US" sz="2000" dirty="0">
                <a:solidFill>
                  <a:schemeClr val="bg1"/>
                </a:solidFill>
                <a:latin typeface="+mn-ea"/>
                <a:cs typeface="Roboto"/>
                <a:sym typeface="Roboto"/>
              </a:rPr>
              <a:t>決定木１</a:t>
            </a:r>
            <a:endParaRPr sz="2000" dirty="0">
              <a:solidFill>
                <a:schemeClr val="bg1"/>
              </a:solidFill>
              <a:latin typeface="+mn-ea"/>
              <a:cs typeface="Roboto"/>
              <a:sym typeface="Roboto"/>
            </a:endParaRPr>
          </a:p>
        </p:txBody>
      </p:sp>
      <p:sp>
        <p:nvSpPr>
          <p:cNvPr id="354" name="Google Shape;354;p28"/>
          <p:cNvSpPr txBox="1"/>
          <p:nvPr/>
        </p:nvSpPr>
        <p:spPr>
          <a:xfrm>
            <a:off x="12496800" y="2637652"/>
            <a:ext cx="1468200" cy="677048"/>
          </a:xfrm>
          <a:prstGeom prst="rect">
            <a:avLst/>
          </a:prstGeom>
          <a:noFill/>
          <a:ln>
            <a:noFill/>
          </a:ln>
        </p:spPr>
        <p:txBody>
          <a:bodyPr spcFirstLastPara="1" wrap="square" lIns="182850" tIns="182850" rIns="182850" bIns="182850" anchor="t" anchorCtr="0">
            <a:spAutoFit/>
          </a:bodyPr>
          <a:lstStyle/>
          <a:p>
            <a:r>
              <a:rPr lang="ja" altLang="en-US" sz="2000" dirty="0">
                <a:solidFill>
                  <a:schemeClr val="bg1"/>
                </a:solidFill>
                <a:latin typeface="+mn-ea"/>
                <a:cs typeface="Roboto"/>
                <a:sym typeface="Roboto"/>
              </a:rPr>
              <a:t>決定木２</a:t>
            </a:r>
            <a:endParaRPr sz="2000" dirty="0">
              <a:solidFill>
                <a:schemeClr val="bg1"/>
              </a:solidFill>
              <a:latin typeface="+mn-ea"/>
              <a:cs typeface="Roboto"/>
              <a:sym typeface="Roboto"/>
            </a:endParaRPr>
          </a:p>
        </p:txBody>
      </p:sp>
      <p:sp>
        <p:nvSpPr>
          <p:cNvPr id="355" name="Google Shape;355;p28"/>
          <p:cNvSpPr txBox="1"/>
          <p:nvPr/>
        </p:nvSpPr>
        <p:spPr>
          <a:xfrm>
            <a:off x="12496800" y="4030851"/>
            <a:ext cx="1468200" cy="677048"/>
          </a:xfrm>
          <a:prstGeom prst="rect">
            <a:avLst/>
          </a:prstGeom>
          <a:noFill/>
          <a:ln>
            <a:noFill/>
          </a:ln>
        </p:spPr>
        <p:txBody>
          <a:bodyPr spcFirstLastPara="1" wrap="square" lIns="182850" tIns="182850" rIns="182850" bIns="182850" anchor="t" anchorCtr="0">
            <a:spAutoFit/>
          </a:bodyPr>
          <a:lstStyle/>
          <a:p>
            <a:r>
              <a:rPr lang="ja" altLang="en-US" sz="2000" dirty="0">
                <a:solidFill>
                  <a:schemeClr val="bg1"/>
                </a:solidFill>
                <a:latin typeface="+mn-ea"/>
                <a:cs typeface="Roboto"/>
                <a:sym typeface="Roboto"/>
              </a:rPr>
              <a:t>決定木ｎ</a:t>
            </a:r>
            <a:endParaRPr sz="2000" dirty="0">
              <a:solidFill>
                <a:schemeClr val="bg1"/>
              </a:solidFill>
              <a:latin typeface="+mn-ea"/>
              <a:cs typeface="Roboto"/>
              <a:sym typeface="Roboto"/>
            </a:endParaRPr>
          </a:p>
        </p:txBody>
      </p:sp>
      <p:sp>
        <p:nvSpPr>
          <p:cNvPr id="356" name="Google Shape;356;p28"/>
          <p:cNvSpPr txBox="1"/>
          <p:nvPr/>
        </p:nvSpPr>
        <p:spPr>
          <a:xfrm>
            <a:off x="10464600" y="2699901"/>
            <a:ext cx="725400" cy="923269"/>
          </a:xfrm>
          <a:prstGeom prst="rect">
            <a:avLst/>
          </a:prstGeom>
          <a:noFill/>
          <a:ln>
            <a:noFill/>
          </a:ln>
        </p:spPr>
        <p:txBody>
          <a:bodyPr spcFirstLastPara="1" wrap="square" lIns="182850" tIns="182850" rIns="182850" bIns="182850" anchor="t" anchorCtr="0">
            <a:spAutoFit/>
          </a:bodyPr>
          <a:lstStyle/>
          <a:p>
            <a:r>
              <a:rPr lang="ja" altLang="en-US" sz="3600" dirty="0">
                <a:solidFill>
                  <a:schemeClr val="bg1"/>
                </a:solidFill>
                <a:latin typeface="Roboto"/>
                <a:ea typeface="Roboto"/>
                <a:cs typeface="Roboto"/>
                <a:sym typeface="Roboto"/>
              </a:rPr>
              <a:t>：</a:t>
            </a:r>
            <a:endParaRPr sz="3600" dirty="0">
              <a:solidFill>
                <a:schemeClr val="bg1"/>
              </a:solidFill>
              <a:latin typeface="Roboto"/>
              <a:ea typeface="Roboto"/>
              <a:cs typeface="Roboto"/>
              <a:sym typeface="Roboto"/>
            </a:endParaRPr>
          </a:p>
        </p:txBody>
      </p:sp>
      <p:sp>
        <p:nvSpPr>
          <p:cNvPr id="357" name="Google Shape;357;p28"/>
          <p:cNvSpPr txBox="1"/>
          <p:nvPr/>
        </p:nvSpPr>
        <p:spPr>
          <a:xfrm>
            <a:off x="14672594" y="2699901"/>
            <a:ext cx="725400" cy="923269"/>
          </a:xfrm>
          <a:prstGeom prst="rect">
            <a:avLst/>
          </a:prstGeom>
          <a:noFill/>
          <a:ln>
            <a:noFill/>
          </a:ln>
        </p:spPr>
        <p:txBody>
          <a:bodyPr spcFirstLastPara="1" wrap="square" lIns="182850" tIns="182850" rIns="182850" bIns="182850" anchor="t" anchorCtr="0">
            <a:spAutoFit/>
          </a:bodyPr>
          <a:lstStyle/>
          <a:p>
            <a:r>
              <a:rPr lang="ja" altLang="en-US" sz="3600" dirty="0">
                <a:solidFill>
                  <a:schemeClr val="bg1"/>
                </a:solidFill>
                <a:latin typeface="Roboto"/>
                <a:ea typeface="Roboto"/>
                <a:cs typeface="Roboto"/>
                <a:sym typeface="Roboto"/>
              </a:rPr>
              <a:t>：</a:t>
            </a:r>
            <a:endParaRPr sz="3600" dirty="0">
              <a:solidFill>
                <a:schemeClr val="bg1"/>
              </a:solidFill>
              <a:latin typeface="Roboto"/>
              <a:ea typeface="Roboto"/>
              <a:cs typeface="Roboto"/>
              <a:sym typeface="Roboto"/>
            </a:endParaRPr>
          </a:p>
        </p:txBody>
      </p:sp>
      <p:sp>
        <p:nvSpPr>
          <p:cNvPr id="358" name="Google Shape;358;p28"/>
          <p:cNvSpPr txBox="1"/>
          <p:nvPr/>
        </p:nvSpPr>
        <p:spPr>
          <a:xfrm>
            <a:off x="12750600" y="2699901"/>
            <a:ext cx="725400" cy="923269"/>
          </a:xfrm>
          <a:prstGeom prst="rect">
            <a:avLst/>
          </a:prstGeom>
          <a:noFill/>
          <a:ln>
            <a:noFill/>
          </a:ln>
        </p:spPr>
        <p:txBody>
          <a:bodyPr spcFirstLastPara="1" wrap="square" lIns="182850" tIns="182850" rIns="182850" bIns="182850" anchor="t" anchorCtr="0">
            <a:spAutoFit/>
          </a:bodyPr>
          <a:lstStyle/>
          <a:p>
            <a:r>
              <a:rPr lang="ja" altLang="en-US" sz="3600" dirty="0">
                <a:solidFill>
                  <a:schemeClr val="bg1"/>
                </a:solidFill>
                <a:latin typeface="Roboto"/>
                <a:ea typeface="Roboto"/>
                <a:cs typeface="Roboto"/>
                <a:sym typeface="Roboto"/>
              </a:rPr>
              <a:t>：</a:t>
            </a:r>
            <a:endParaRPr sz="3600" dirty="0">
              <a:solidFill>
                <a:schemeClr val="bg1"/>
              </a:solidFill>
              <a:latin typeface="Roboto"/>
              <a:ea typeface="Roboto"/>
              <a:cs typeface="Roboto"/>
              <a:sym typeface="Roboto"/>
            </a:endParaRPr>
          </a:p>
        </p:txBody>
      </p:sp>
      <p:sp>
        <p:nvSpPr>
          <p:cNvPr id="2" name="スライド番号プレースホルダー 1">
            <a:extLst>
              <a:ext uri="{FF2B5EF4-FFF2-40B4-BE49-F238E27FC236}">
                <a16:creationId xmlns:a16="http://schemas.microsoft.com/office/drawing/2014/main" id="{3006AC62-6AD5-7BC3-F83D-6D0D78DE0828}"/>
              </a:ext>
            </a:extLst>
          </p:cNvPr>
          <p:cNvSpPr>
            <a:spLocks noGrp="1"/>
          </p:cNvSpPr>
          <p:nvPr>
            <p:ph type="sldNum" idx="12"/>
          </p:nvPr>
        </p:nvSpPr>
        <p:spPr>
          <a:xfrm>
            <a:off x="6553200" y="6127750"/>
            <a:ext cx="2133600" cy="365125"/>
          </a:xfrm>
        </p:spPr>
        <p:txBody>
          <a:bodyPr/>
          <a:lstStyle/>
          <a:p>
            <a:fld id="{00000000-1234-1234-1234-123412341234}" type="slidenum">
              <a:rPr lang="en-US" altLang="ja" smtClean="0"/>
              <a:pPr/>
              <a:t>9</a:t>
            </a:fld>
            <a:endParaRPr lang="ja" altLang="en-US"/>
          </a:p>
        </p:txBody>
      </p:sp>
      <p:sp>
        <p:nvSpPr>
          <p:cNvPr id="38" name="Google Shape;262;p25">
            <a:extLst>
              <a:ext uri="{FF2B5EF4-FFF2-40B4-BE49-F238E27FC236}">
                <a16:creationId xmlns:a16="http://schemas.microsoft.com/office/drawing/2014/main" id="{00C5E596-7203-2758-9ACC-B3C02C8B3799}"/>
              </a:ext>
            </a:extLst>
          </p:cNvPr>
          <p:cNvSpPr txBox="1">
            <a:spLocks/>
          </p:cNvSpPr>
          <p:nvPr/>
        </p:nvSpPr>
        <p:spPr>
          <a:xfrm>
            <a:off x="-76200" y="-38100"/>
            <a:ext cx="18364200" cy="664638"/>
          </a:xfrm>
          <a:prstGeom prst="rect">
            <a:avLst/>
          </a:prstGeom>
          <a:solidFill>
            <a:srgbClr val="0C343D"/>
          </a:solid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buSzPts val="990"/>
            </a:pPr>
            <a:r>
              <a:rPr lang="ja-JP" altLang="en-US" sz="1260" b="1" dirty="0">
                <a:solidFill>
                  <a:schemeClr val="dk1"/>
                </a:solidFill>
                <a:latin typeface="游ゴシック" panose="020B0400000000000000" pitchFamily="50" charset="-128"/>
                <a:ea typeface="游ゴシック" panose="020B0400000000000000" pitchFamily="50" charset="-128"/>
                <a:cs typeface="Arial"/>
                <a:sym typeface="Arial"/>
              </a:rPr>
              <a:t>		　　　　　　　　　　　　　　　　　　　　　　</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モデル開発</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a:t>
            </a:r>
            <a:r>
              <a:rPr lang="ja-JP" altLang="en-US" sz="3600" b="1" dirty="0">
                <a:solidFill>
                  <a:schemeClr val="bg1"/>
                </a:solidFill>
                <a:latin typeface="游ゴシック" panose="020B0400000000000000" pitchFamily="50" charset="-128"/>
                <a:ea typeface="游ゴシック" panose="020B0400000000000000" pitchFamily="50" charset="-128"/>
                <a:cs typeface="Arial"/>
                <a:sym typeface="Arial"/>
              </a:rPr>
              <a:t>アルゴリズム＋最適化</a:t>
            </a:r>
            <a:r>
              <a:rPr lang="en-US" altLang="ja-JP" sz="3600" b="1" dirty="0">
                <a:solidFill>
                  <a:schemeClr val="bg1"/>
                </a:solidFill>
                <a:latin typeface="游ゴシック" panose="020B0400000000000000" pitchFamily="50" charset="-128"/>
                <a:ea typeface="游ゴシック" panose="020B0400000000000000" pitchFamily="50" charset="-128"/>
                <a:cs typeface="Arial"/>
                <a:sym typeface="Arial"/>
              </a:rPr>
              <a:t>)</a:t>
            </a:r>
            <a:endParaRPr lang="ja-JP" altLang="en-US" sz="3600" dirty="0">
              <a:solidFill>
                <a:schemeClr val="bg1"/>
              </a:solidFill>
            </a:endParaRPr>
          </a:p>
        </p:txBody>
      </p:sp>
      <p:sp>
        <p:nvSpPr>
          <p:cNvPr id="41" name="Google Shape;335;p28">
            <a:extLst>
              <a:ext uri="{FF2B5EF4-FFF2-40B4-BE49-F238E27FC236}">
                <a16:creationId xmlns:a16="http://schemas.microsoft.com/office/drawing/2014/main" id="{11D52F2E-6697-92FA-E914-60D22DECC5A1}"/>
              </a:ext>
            </a:extLst>
          </p:cNvPr>
          <p:cNvSpPr txBox="1"/>
          <p:nvPr/>
        </p:nvSpPr>
        <p:spPr>
          <a:xfrm>
            <a:off x="10552616" y="6227692"/>
            <a:ext cx="2752800" cy="800158"/>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chemeClr val="bg1"/>
                </a:solidFill>
                <a:latin typeface="游ゴシック" panose="020B0400000000000000" pitchFamily="50" charset="-128"/>
                <a:ea typeface="セザンヌ"/>
                <a:sym typeface="Wingdings" panose="05000000000000000000" pitchFamily="2" charset="2"/>
              </a:rPr>
              <a:t></a:t>
            </a:r>
            <a:r>
              <a:rPr lang="ja" altLang="en-US" sz="2800" b="1" dirty="0">
                <a:solidFill>
                  <a:schemeClr val="bg1"/>
                </a:solidFill>
                <a:latin typeface="游ゴシック" panose="020B0400000000000000" pitchFamily="50" charset="-128"/>
                <a:ea typeface="游ゴシック" panose="020B0400000000000000" pitchFamily="50" charset="-128"/>
                <a:cs typeface="Arial"/>
                <a:sym typeface="Arial"/>
              </a:rPr>
              <a:t> </a:t>
            </a:r>
            <a:r>
              <a:rPr lang="en-US" altLang="ja-JP" sz="2800" u="sng" dirty="0" err="1">
                <a:solidFill>
                  <a:schemeClr val="bg1"/>
                </a:solidFill>
                <a:latin typeface="游ゴシック" panose="020B0400000000000000" pitchFamily="50" charset="-128"/>
                <a:ea typeface="游ゴシック" panose="020B0400000000000000" pitchFamily="50" charset="-128"/>
              </a:rPr>
              <a:t>Optuna</a:t>
            </a:r>
            <a:endParaRPr sz="28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42" name="Google Shape;335;p28">
            <a:extLst>
              <a:ext uri="{FF2B5EF4-FFF2-40B4-BE49-F238E27FC236}">
                <a16:creationId xmlns:a16="http://schemas.microsoft.com/office/drawing/2014/main" id="{17B974E2-82A3-791E-BD09-C81782E1A49F}"/>
              </a:ext>
            </a:extLst>
          </p:cNvPr>
          <p:cNvSpPr txBox="1"/>
          <p:nvPr/>
        </p:nvSpPr>
        <p:spPr>
          <a:xfrm>
            <a:off x="10552616" y="6819900"/>
            <a:ext cx="6134050" cy="800158"/>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rgbClr val="FF0000"/>
                </a:solidFill>
                <a:latin typeface="+mn-ea"/>
                <a:sym typeface="Wingdings" panose="05000000000000000000" pitchFamily="2" charset="2"/>
              </a:rPr>
              <a:t></a:t>
            </a:r>
            <a:r>
              <a:rPr lang="ja" altLang="en-US" sz="2800" dirty="0">
                <a:solidFill>
                  <a:srgbClr val="FF0000"/>
                </a:solidFill>
                <a:latin typeface="+mn-ea"/>
              </a:rPr>
              <a:t>ハイパーパラメータ調整なし</a:t>
            </a:r>
            <a:endParaRPr sz="2800" dirty="0">
              <a:solidFill>
                <a:srgbClr val="FF0000"/>
              </a:solidFill>
              <a:latin typeface="+mn-ea"/>
              <a:cs typeface="Roboto"/>
              <a:sym typeface="Roboto"/>
            </a:endParaRPr>
          </a:p>
        </p:txBody>
      </p:sp>
      <p:sp>
        <p:nvSpPr>
          <p:cNvPr id="43" name="Google Shape;333;p28">
            <a:extLst>
              <a:ext uri="{FF2B5EF4-FFF2-40B4-BE49-F238E27FC236}">
                <a16:creationId xmlns:a16="http://schemas.microsoft.com/office/drawing/2014/main" id="{7CBB6493-47E5-F3F0-8204-E321612E38A8}"/>
              </a:ext>
            </a:extLst>
          </p:cNvPr>
          <p:cNvSpPr txBox="1"/>
          <p:nvPr/>
        </p:nvSpPr>
        <p:spPr>
          <a:xfrm>
            <a:off x="1143000" y="4610100"/>
            <a:ext cx="7267800" cy="861714"/>
          </a:xfrm>
          <a:prstGeom prst="rect">
            <a:avLst/>
          </a:prstGeom>
          <a:noFill/>
          <a:ln>
            <a:noFill/>
          </a:ln>
        </p:spPr>
        <p:txBody>
          <a:bodyPr spcFirstLastPara="1" wrap="square" lIns="182850" tIns="182850" rIns="182850" bIns="182850" anchor="t" anchorCtr="0">
            <a:spAutoFit/>
          </a:bodyPr>
          <a:lstStyle/>
          <a:p>
            <a:r>
              <a:rPr lang="ja" altLang="en-US" sz="3200" b="1" dirty="0">
                <a:solidFill>
                  <a:schemeClr val="bg1"/>
                </a:solidFill>
              </a:rPr>
              <a:t>■</a:t>
            </a:r>
            <a:r>
              <a:rPr lang="ja-JP" altLang="en-US" sz="3200" b="1" dirty="0">
                <a:solidFill>
                  <a:schemeClr val="bg1"/>
                </a:solidFill>
                <a:latin typeface="游ゴシック" panose="020B0400000000000000" pitchFamily="50" charset="-128"/>
              </a:rPr>
              <a:t>アルゴリズム</a:t>
            </a:r>
            <a:endParaRPr sz="36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44" name="Google Shape;335;p28">
            <a:extLst>
              <a:ext uri="{FF2B5EF4-FFF2-40B4-BE49-F238E27FC236}">
                <a16:creationId xmlns:a16="http://schemas.microsoft.com/office/drawing/2014/main" id="{50610167-07EB-1548-69FA-817748303365}"/>
              </a:ext>
            </a:extLst>
          </p:cNvPr>
          <p:cNvSpPr txBox="1"/>
          <p:nvPr/>
        </p:nvSpPr>
        <p:spPr>
          <a:xfrm>
            <a:off x="1295400" y="5372100"/>
            <a:ext cx="2752800" cy="923269"/>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 altLang="en-US" sz="3600" b="1" dirty="0">
                <a:solidFill>
                  <a:schemeClr val="bg1"/>
                </a:solidFill>
                <a:latin typeface="+mn-ea"/>
                <a:cs typeface="Arial"/>
                <a:sym typeface="Arial"/>
              </a:rPr>
              <a:t>■ </a:t>
            </a:r>
            <a:r>
              <a:rPr lang="ja-JP" altLang="en-US" sz="3600" b="1" dirty="0">
                <a:solidFill>
                  <a:schemeClr val="bg1"/>
                </a:solidFill>
                <a:latin typeface="+mn-ea"/>
                <a:cs typeface="Arial"/>
                <a:sym typeface="Arial"/>
              </a:rPr>
              <a:t>３</a:t>
            </a:r>
            <a:r>
              <a:rPr lang="ja-JP" altLang="en-US" sz="3600" dirty="0">
                <a:solidFill>
                  <a:schemeClr val="bg1"/>
                </a:solidFill>
                <a:latin typeface="+mn-ea"/>
                <a:cs typeface="Arial"/>
                <a:sym typeface="Arial"/>
              </a:rPr>
              <a:t>種類</a:t>
            </a:r>
            <a:endParaRPr sz="3600" dirty="0">
              <a:solidFill>
                <a:schemeClr val="bg1"/>
              </a:solidFill>
              <a:latin typeface="+mn-ea"/>
              <a:cs typeface="Roboto"/>
              <a:sym typeface="Roboto"/>
            </a:endParaRPr>
          </a:p>
        </p:txBody>
      </p:sp>
      <p:sp>
        <p:nvSpPr>
          <p:cNvPr id="45" name="Google Shape;335;p28">
            <a:extLst>
              <a:ext uri="{FF2B5EF4-FFF2-40B4-BE49-F238E27FC236}">
                <a16:creationId xmlns:a16="http://schemas.microsoft.com/office/drawing/2014/main" id="{332B1311-014D-15E0-0FC3-1F167612D653}"/>
              </a:ext>
            </a:extLst>
          </p:cNvPr>
          <p:cNvSpPr txBox="1"/>
          <p:nvPr/>
        </p:nvSpPr>
        <p:spPr>
          <a:xfrm>
            <a:off x="1572461" y="5954972"/>
            <a:ext cx="2780539" cy="2769928"/>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chemeClr val="bg1"/>
                </a:solidFill>
                <a:latin typeface="游ゴシック" panose="020B0400000000000000" pitchFamily="50" charset="-128"/>
                <a:ea typeface="セザンヌ"/>
                <a:sym typeface="Wingdings" panose="05000000000000000000" pitchFamily="2" charset="2"/>
              </a:rPr>
              <a:t></a:t>
            </a:r>
            <a:r>
              <a:rPr lang="en-US" altLang="ja" sz="2800" dirty="0" err="1">
                <a:solidFill>
                  <a:schemeClr val="bg1"/>
                </a:solidFill>
                <a:latin typeface="游ゴシック" panose="020B0400000000000000" pitchFamily="50" charset="-128"/>
                <a:ea typeface="游ゴシック" panose="020B0400000000000000" pitchFamily="50" charset="-128"/>
              </a:rPr>
              <a:t>Lightgbm</a:t>
            </a:r>
            <a:endParaRPr lang="en-US" altLang="ja" sz="2800" dirty="0">
              <a:solidFill>
                <a:schemeClr val="bg1"/>
              </a:solidFill>
              <a:latin typeface="游ゴシック" panose="020B0400000000000000" pitchFamily="50" charset="-128"/>
              <a:ea typeface="游ゴシック" panose="020B0400000000000000" pitchFamily="50" charset="-128"/>
            </a:endParaRPr>
          </a:p>
          <a:p>
            <a:pPr>
              <a:buClr>
                <a:srgbClr val="000000"/>
              </a:buClr>
              <a:buSzPts val="1400"/>
            </a:pPr>
            <a:r>
              <a:rPr lang="ja-JP" altLang="en-US" sz="2800" dirty="0">
                <a:solidFill>
                  <a:schemeClr val="bg1"/>
                </a:solidFill>
                <a:latin typeface="游ゴシック" panose="020B0400000000000000" pitchFamily="50" charset="-128"/>
                <a:ea typeface="ＭＳ 明朝" panose="02020609040205080304" pitchFamily="17" charset="-128"/>
                <a:sym typeface="Wingdings" panose="05000000000000000000" pitchFamily="2" charset="2"/>
              </a:rPr>
              <a:t></a:t>
            </a:r>
            <a:r>
              <a:rPr lang="en-US" altLang="ja-JP" sz="28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Xgboost</a:t>
            </a:r>
            <a:endParaRPr lang="en-US" altLang="ja-JP" sz="28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endParaRPr>
          </a:p>
          <a:p>
            <a:pPr>
              <a:buClr>
                <a:srgbClr val="000000"/>
              </a:buClr>
              <a:buSzPts val="1400"/>
            </a:pPr>
            <a:r>
              <a:rPr lang="ja-JP" altLang="en-US" sz="2800" dirty="0">
                <a:solidFill>
                  <a:srgbClr val="FF0000"/>
                </a:solidFill>
                <a:latin typeface="游ゴシック" panose="020B0400000000000000" pitchFamily="50" charset="-128"/>
                <a:ea typeface="セザンヌ"/>
                <a:sym typeface="Wingdings" panose="05000000000000000000" pitchFamily="2" charset="2"/>
              </a:rPr>
              <a:t></a:t>
            </a:r>
            <a:r>
              <a:rPr lang="en-US" altLang="ja-JP" sz="2800" dirty="0" err="1">
                <a:solidFill>
                  <a:srgbClr val="FF0000"/>
                </a:solidFill>
                <a:latin typeface="游ゴシック" panose="020B0400000000000000" pitchFamily="50" charset="-128"/>
                <a:ea typeface="游ゴシック" panose="020B0400000000000000" pitchFamily="50" charset="-128"/>
                <a:sym typeface="Wingdings" panose="05000000000000000000" pitchFamily="2" charset="2"/>
              </a:rPr>
              <a:t>Catboost</a:t>
            </a:r>
            <a:endParaRPr lang="en-US" altLang="ja-JP" sz="2800" dirty="0">
              <a:solidFill>
                <a:srgbClr val="FF0000"/>
              </a:solidFill>
              <a:latin typeface="游ゴシック" panose="020B0400000000000000" pitchFamily="50" charset="-128"/>
              <a:ea typeface="游ゴシック" panose="020B0400000000000000" pitchFamily="50" charset="-128"/>
              <a:sym typeface="Wingdings" panose="05000000000000000000" pitchFamily="2" charset="2"/>
            </a:endParaRPr>
          </a:p>
          <a:p>
            <a:pPr>
              <a:buClr>
                <a:srgbClr val="000000"/>
              </a:buClr>
              <a:buSzPts val="1400"/>
            </a:pPr>
            <a:endParaRPr lang="en-US" altLang="ja-JP" sz="3600" dirty="0">
              <a:solidFill>
                <a:schemeClr val="bg1"/>
              </a:solidFill>
              <a:ea typeface="セザンヌ"/>
              <a:sym typeface="Wingdings" panose="05000000000000000000" pitchFamily="2" charset="2"/>
            </a:endParaRPr>
          </a:p>
          <a:p>
            <a:pPr>
              <a:buClr>
                <a:srgbClr val="000000"/>
              </a:buClr>
              <a:buSzPts val="1400"/>
            </a:pPr>
            <a:endParaRPr sz="3600" dirty="0">
              <a:solidFill>
                <a:schemeClr val="bg1"/>
              </a:solidFill>
              <a:latin typeface="ＭＳ 明朝" panose="02020609040205080304" pitchFamily="17" charset="-128"/>
              <a:ea typeface="ＭＳ 明朝" panose="02020609040205080304" pitchFamily="17" charset="-128"/>
              <a:cs typeface="Roboto"/>
              <a:sym typeface="Roboto"/>
            </a:endParaRPr>
          </a:p>
        </p:txBody>
      </p:sp>
      <p:sp>
        <p:nvSpPr>
          <p:cNvPr id="46" name="Google Shape;335;p28">
            <a:extLst>
              <a:ext uri="{FF2B5EF4-FFF2-40B4-BE49-F238E27FC236}">
                <a16:creationId xmlns:a16="http://schemas.microsoft.com/office/drawing/2014/main" id="{8EAC5BC4-4074-9392-4E2E-984EC465586A}"/>
              </a:ext>
            </a:extLst>
          </p:cNvPr>
          <p:cNvSpPr txBox="1"/>
          <p:nvPr/>
        </p:nvSpPr>
        <p:spPr>
          <a:xfrm>
            <a:off x="11190001" y="7324621"/>
            <a:ext cx="5572866" cy="1107935"/>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400" dirty="0">
                <a:solidFill>
                  <a:schemeClr val="bg1"/>
                </a:solidFill>
                <a:latin typeface="游ゴシック" panose="020B0400000000000000" pitchFamily="50" charset="-128"/>
                <a:ea typeface="セザンヌ"/>
                <a:sym typeface="Wingdings" panose="05000000000000000000" pitchFamily="2" charset="2"/>
              </a:rPr>
              <a:t>設定：</a:t>
            </a:r>
            <a:r>
              <a:rPr lang="en-US" altLang="ja-JP" sz="2400" dirty="0" err="1">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=0,42,2020</a:t>
            </a:r>
          </a:p>
          <a:p>
            <a:pPr>
              <a:buClr>
                <a:srgbClr val="000000"/>
              </a:buClr>
              <a:buSzPts val="1400"/>
            </a:pPr>
            <a:r>
              <a:rPr lang="en-US" altLang="ja-JP" sz="2400" dirty="0">
                <a:solidFill>
                  <a:schemeClr val="bg1"/>
                </a:solidFill>
                <a:latin typeface="游ゴシック" panose="020B0400000000000000" pitchFamily="50" charset="-128"/>
                <a:ea typeface="游ゴシック" panose="020B0400000000000000" pitchFamily="50" charset="-128"/>
                <a:sym typeface="Wingdings" panose="05000000000000000000" pitchFamily="2" charset="2"/>
              </a:rPr>
              <a:t>           timeout=1200)</a:t>
            </a:r>
            <a:endParaRPr sz="24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47" name="Google Shape;333;p28">
            <a:extLst>
              <a:ext uri="{FF2B5EF4-FFF2-40B4-BE49-F238E27FC236}">
                <a16:creationId xmlns:a16="http://schemas.microsoft.com/office/drawing/2014/main" id="{29AF360B-6A9A-BDCA-8470-0BC3336F8416}"/>
              </a:ext>
            </a:extLst>
          </p:cNvPr>
          <p:cNvSpPr txBox="1"/>
          <p:nvPr/>
        </p:nvSpPr>
        <p:spPr>
          <a:xfrm>
            <a:off x="1143000" y="7405986"/>
            <a:ext cx="7267800" cy="861714"/>
          </a:xfrm>
          <a:prstGeom prst="rect">
            <a:avLst/>
          </a:prstGeom>
          <a:noFill/>
          <a:ln>
            <a:noFill/>
          </a:ln>
        </p:spPr>
        <p:txBody>
          <a:bodyPr spcFirstLastPara="1" wrap="square" lIns="182850" tIns="182850" rIns="182850" bIns="182850" anchor="t" anchorCtr="0">
            <a:spAutoFit/>
          </a:bodyPr>
          <a:lstStyle/>
          <a:p>
            <a:r>
              <a:rPr lang="ja" altLang="en-US" sz="3200" b="1" dirty="0">
                <a:solidFill>
                  <a:schemeClr val="bg1"/>
                </a:solidFill>
                <a:latin typeface="游ゴシック" panose="020B0400000000000000" pitchFamily="50" charset="-128"/>
              </a:rPr>
              <a:t>■</a:t>
            </a:r>
            <a:r>
              <a:rPr lang="ja-JP" altLang="en-US" sz="3200" b="1" dirty="0">
                <a:solidFill>
                  <a:schemeClr val="bg1"/>
                </a:solidFill>
                <a:latin typeface="游ゴシック" panose="020B0400000000000000" pitchFamily="50" charset="-128"/>
              </a:rPr>
              <a:t>交差検証法</a:t>
            </a:r>
            <a:endParaRPr sz="3600" dirty="0">
              <a:solidFill>
                <a:schemeClr val="bg1"/>
              </a:solidFill>
              <a:latin typeface="游ゴシック" panose="020B0400000000000000" pitchFamily="50" charset="-128"/>
              <a:ea typeface="游ゴシック" panose="020B0400000000000000" pitchFamily="50" charset="-128"/>
              <a:cs typeface="Roboto"/>
              <a:sym typeface="Roboto"/>
            </a:endParaRPr>
          </a:p>
        </p:txBody>
      </p:sp>
      <p:sp>
        <p:nvSpPr>
          <p:cNvPr id="48" name="Google Shape;335;p28">
            <a:extLst>
              <a:ext uri="{FF2B5EF4-FFF2-40B4-BE49-F238E27FC236}">
                <a16:creationId xmlns:a16="http://schemas.microsoft.com/office/drawing/2014/main" id="{D3789296-3FD6-365C-49D9-4D2DB453D0D8}"/>
              </a:ext>
            </a:extLst>
          </p:cNvPr>
          <p:cNvSpPr txBox="1"/>
          <p:nvPr/>
        </p:nvSpPr>
        <p:spPr>
          <a:xfrm>
            <a:off x="1295400" y="7954031"/>
            <a:ext cx="2752800" cy="923269"/>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 altLang="en-US" sz="3600" b="1" dirty="0">
                <a:solidFill>
                  <a:schemeClr val="bg1"/>
                </a:solidFill>
                <a:latin typeface="+mn-ea"/>
                <a:cs typeface="Arial"/>
                <a:sym typeface="Arial"/>
              </a:rPr>
              <a:t>■ </a:t>
            </a:r>
            <a:r>
              <a:rPr lang="ja-JP" altLang="en-US" sz="3600" b="1" dirty="0">
                <a:solidFill>
                  <a:schemeClr val="bg1"/>
                </a:solidFill>
                <a:latin typeface="+mn-ea"/>
                <a:cs typeface="Arial"/>
                <a:sym typeface="Arial"/>
              </a:rPr>
              <a:t>３</a:t>
            </a:r>
            <a:r>
              <a:rPr lang="ja-JP" altLang="en-US" sz="3600" dirty="0">
                <a:solidFill>
                  <a:schemeClr val="bg1"/>
                </a:solidFill>
                <a:latin typeface="+mn-ea"/>
                <a:cs typeface="Arial"/>
                <a:sym typeface="Arial"/>
              </a:rPr>
              <a:t>種類</a:t>
            </a:r>
            <a:endParaRPr sz="3600" dirty="0">
              <a:solidFill>
                <a:schemeClr val="bg1"/>
              </a:solidFill>
              <a:latin typeface="+mn-ea"/>
              <a:cs typeface="Roboto"/>
              <a:sym typeface="Roboto"/>
            </a:endParaRPr>
          </a:p>
        </p:txBody>
      </p:sp>
      <p:sp>
        <p:nvSpPr>
          <p:cNvPr id="49" name="Google Shape;335;p28">
            <a:extLst>
              <a:ext uri="{FF2B5EF4-FFF2-40B4-BE49-F238E27FC236}">
                <a16:creationId xmlns:a16="http://schemas.microsoft.com/office/drawing/2014/main" id="{58EDEE23-72A2-E8B1-E477-17299ACDDD11}"/>
              </a:ext>
            </a:extLst>
          </p:cNvPr>
          <p:cNvSpPr txBox="1"/>
          <p:nvPr/>
        </p:nvSpPr>
        <p:spPr>
          <a:xfrm>
            <a:off x="1524000" y="8420100"/>
            <a:ext cx="4099800" cy="800158"/>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chemeClr val="bg1"/>
                </a:solidFill>
                <a:latin typeface="+mn-ea"/>
                <a:sym typeface="Wingdings" panose="05000000000000000000" pitchFamily="2" charset="2"/>
              </a:rPr>
              <a:t> </a:t>
            </a:r>
            <a:r>
              <a:rPr lang="en-US" altLang="ja-JP" sz="2800" dirty="0">
                <a:solidFill>
                  <a:schemeClr val="bg1"/>
                </a:solidFill>
                <a:latin typeface="+mn-ea"/>
                <a:sym typeface="Wingdings" panose="05000000000000000000" pitchFamily="2" charset="2"/>
              </a:rPr>
              <a:t>k-fold</a:t>
            </a:r>
            <a:r>
              <a:rPr lang="ja-JP" altLang="en-US" sz="2800" dirty="0">
                <a:solidFill>
                  <a:schemeClr val="bg1"/>
                </a:solidFill>
                <a:latin typeface="+mn-ea"/>
                <a:sym typeface="Wingdings" panose="05000000000000000000" pitchFamily="2" charset="2"/>
              </a:rPr>
              <a:t>（分割数</a:t>
            </a:r>
            <a:r>
              <a:rPr lang="en-US" altLang="ja-JP" sz="2800" dirty="0">
                <a:solidFill>
                  <a:schemeClr val="bg1"/>
                </a:solidFill>
                <a:latin typeface="+mn-ea"/>
                <a:sym typeface="Wingdings" panose="05000000000000000000" pitchFamily="2" charset="2"/>
              </a:rPr>
              <a:t>:5</a:t>
            </a:r>
            <a:r>
              <a:rPr lang="ja-JP" altLang="en-US" sz="2800" dirty="0">
                <a:solidFill>
                  <a:schemeClr val="bg1"/>
                </a:solidFill>
                <a:latin typeface="+mn-ea"/>
                <a:sym typeface="Wingdings" panose="05000000000000000000" pitchFamily="2" charset="2"/>
              </a:rPr>
              <a:t>）</a:t>
            </a:r>
          </a:p>
        </p:txBody>
      </p:sp>
      <p:sp>
        <p:nvSpPr>
          <p:cNvPr id="50" name="Google Shape;335;p28">
            <a:extLst>
              <a:ext uri="{FF2B5EF4-FFF2-40B4-BE49-F238E27FC236}">
                <a16:creationId xmlns:a16="http://schemas.microsoft.com/office/drawing/2014/main" id="{BF808B76-1D2B-C692-A6CB-F15D1E865773}"/>
              </a:ext>
            </a:extLst>
          </p:cNvPr>
          <p:cNvSpPr txBox="1"/>
          <p:nvPr/>
        </p:nvSpPr>
        <p:spPr>
          <a:xfrm>
            <a:off x="1524000" y="8801100"/>
            <a:ext cx="6233400" cy="800158"/>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chemeClr val="bg1"/>
                </a:solidFill>
                <a:latin typeface="+mn-ea"/>
                <a:sym typeface="Wingdings" panose="05000000000000000000" pitchFamily="2" charset="2"/>
              </a:rPr>
              <a:t> </a:t>
            </a:r>
            <a:r>
              <a:rPr lang="en-US" altLang="ja-JP" sz="2800" dirty="0" err="1">
                <a:solidFill>
                  <a:schemeClr val="bg1"/>
                </a:solidFill>
                <a:latin typeface="+mn-ea"/>
                <a:sym typeface="Wingdings" panose="05000000000000000000" pitchFamily="2" charset="2"/>
              </a:rPr>
              <a:t>timeseriessplit</a:t>
            </a:r>
            <a:r>
              <a:rPr lang="ja-JP" altLang="en-US" sz="2800" dirty="0">
                <a:solidFill>
                  <a:schemeClr val="bg1"/>
                </a:solidFill>
                <a:latin typeface="+mn-ea"/>
                <a:sym typeface="Wingdings" panose="05000000000000000000" pitchFamily="2" charset="2"/>
              </a:rPr>
              <a:t>（分割数：</a:t>
            </a:r>
            <a:r>
              <a:rPr lang="en-US" altLang="ja-JP" sz="2800" dirty="0">
                <a:solidFill>
                  <a:schemeClr val="bg1"/>
                </a:solidFill>
                <a:latin typeface="+mn-ea"/>
                <a:sym typeface="Wingdings" panose="05000000000000000000" pitchFamily="2" charset="2"/>
              </a:rPr>
              <a:t>4</a:t>
            </a:r>
            <a:r>
              <a:rPr lang="ja-JP" altLang="en-US" sz="2800" dirty="0">
                <a:solidFill>
                  <a:schemeClr val="bg1"/>
                </a:solidFill>
                <a:latin typeface="+mn-ea"/>
                <a:sym typeface="Wingdings" panose="05000000000000000000" pitchFamily="2" charset="2"/>
              </a:rPr>
              <a:t>）</a:t>
            </a:r>
          </a:p>
        </p:txBody>
      </p:sp>
      <p:sp>
        <p:nvSpPr>
          <p:cNvPr id="51" name="Google Shape;335;p28">
            <a:extLst>
              <a:ext uri="{FF2B5EF4-FFF2-40B4-BE49-F238E27FC236}">
                <a16:creationId xmlns:a16="http://schemas.microsoft.com/office/drawing/2014/main" id="{8AC0F0D3-F620-4D73-ACEF-9619E6C43222}"/>
              </a:ext>
            </a:extLst>
          </p:cNvPr>
          <p:cNvSpPr txBox="1"/>
          <p:nvPr/>
        </p:nvSpPr>
        <p:spPr>
          <a:xfrm>
            <a:off x="3657600" y="7505700"/>
            <a:ext cx="7208092" cy="738603"/>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en-US" altLang="ja-JP" sz="2400" dirty="0">
                <a:solidFill>
                  <a:schemeClr val="bg1"/>
                </a:solidFill>
                <a:latin typeface="+mn-ea"/>
                <a:sym typeface="Wingdings" panose="05000000000000000000" pitchFamily="2" charset="2"/>
              </a:rPr>
              <a:t>(</a:t>
            </a:r>
            <a:r>
              <a:rPr lang="ja-JP" altLang="en-US" sz="2400" dirty="0">
                <a:solidFill>
                  <a:schemeClr val="bg1"/>
                </a:solidFill>
                <a:latin typeface="+mn-ea"/>
                <a:sym typeface="Wingdings" panose="05000000000000000000" pitchFamily="2" charset="2"/>
              </a:rPr>
              <a:t>設定：</a:t>
            </a:r>
            <a:r>
              <a:rPr lang="en-US" altLang="ja-JP" sz="2400" dirty="0" err="1">
                <a:solidFill>
                  <a:schemeClr val="bg1"/>
                </a:solidFill>
                <a:latin typeface="+mn-ea"/>
                <a:sym typeface="Wingdings" panose="05000000000000000000" pitchFamily="2" charset="2"/>
              </a:rPr>
              <a:t>random_state</a:t>
            </a:r>
            <a:r>
              <a:rPr lang="en-US" altLang="ja-JP" sz="2400" dirty="0">
                <a:solidFill>
                  <a:schemeClr val="bg1"/>
                </a:solidFill>
                <a:latin typeface="+mn-ea"/>
                <a:sym typeface="Wingdings" panose="05000000000000000000" pitchFamily="2" charset="2"/>
              </a:rPr>
              <a:t>=0,42,test_size=0.2)</a:t>
            </a:r>
            <a:endParaRPr lang="en-US" sz="2400" dirty="0">
              <a:solidFill>
                <a:schemeClr val="bg1"/>
              </a:solidFill>
              <a:latin typeface="+mn-ea"/>
              <a:cs typeface="Roboto"/>
              <a:sym typeface="Roboto"/>
            </a:endParaRPr>
          </a:p>
        </p:txBody>
      </p:sp>
      <p:sp>
        <p:nvSpPr>
          <p:cNvPr id="52" name="スライド番号プレースホルダー 34">
            <a:extLst>
              <a:ext uri="{FF2B5EF4-FFF2-40B4-BE49-F238E27FC236}">
                <a16:creationId xmlns:a16="http://schemas.microsoft.com/office/drawing/2014/main" id="{CBE60307-C6D0-DCDE-8B5A-2DC8FDF904C2}"/>
              </a:ext>
            </a:extLst>
          </p:cNvPr>
          <p:cNvSpPr txBox="1">
            <a:spLocks/>
          </p:cNvSpPr>
          <p:nvPr/>
        </p:nvSpPr>
        <p:spPr>
          <a:xfrm>
            <a:off x="15925800" y="95631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800" smtClean="0"/>
              <a:pPr/>
              <a:t>9</a:t>
            </a:fld>
            <a:endParaRPr lang="en-US" sz="2800" dirty="0"/>
          </a:p>
        </p:txBody>
      </p:sp>
      <p:sp>
        <p:nvSpPr>
          <p:cNvPr id="53" name="Google Shape;335;p28">
            <a:extLst>
              <a:ext uri="{FF2B5EF4-FFF2-40B4-BE49-F238E27FC236}">
                <a16:creationId xmlns:a16="http://schemas.microsoft.com/office/drawing/2014/main" id="{67A56DDF-04BD-D793-9CCE-95C5D92983E3}"/>
              </a:ext>
            </a:extLst>
          </p:cNvPr>
          <p:cNvSpPr txBox="1"/>
          <p:nvPr/>
        </p:nvSpPr>
        <p:spPr>
          <a:xfrm>
            <a:off x="1524000" y="9258300"/>
            <a:ext cx="10230200" cy="1231046"/>
          </a:xfrm>
          <a:prstGeom prst="rect">
            <a:avLst/>
          </a:prstGeom>
          <a:noFill/>
          <a:ln>
            <a:noFill/>
          </a:ln>
        </p:spPr>
        <p:txBody>
          <a:bodyPr spcFirstLastPara="1" wrap="square" lIns="182850" tIns="182850" rIns="182850" bIns="182850" anchor="t" anchorCtr="0">
            <a:spAutoFit/>
          </a:bodyPr>
          <a:lstStyle/>
          <a:p>
            <a:pPr>
              <a:buClr>
                <a:srgbClr val="000000"/>
              </a:buClr>
              <a:buSzPts val="1400"/>
            </a:pPr>
            <a:r>
              <a:rPr lang="ja-JP" altLang="en-US" sz="2800" dirty="0">
                <a:solidFill>
                  <a:srgbClr val="FF0000"/>
                </a:solidFill>
                <a:latin typeface="游ゴシック" panose="020B0400000000000000" pitchFamily="50" charset="-128"/>
                <a:ea typeface="セザンヌ"/>
                <a:sym typeface="Wingdings" panose="05000000000000000000" pitchFamily="2" charset="2"/>
              </a:rPr>
              <a:t> 交差検証なし</a:t>
            </a:r>
            <a:r>
              <a:rPr lang="en-US" altLang="ja-JP" sz="2800" dirty="0">
                <a:solidFill>
                  <a:srgbClr val="FF0000"/>
                </a:solidFill>
                <a:latin typeface="游ゴシック" panose="020B0400000000000000" pitchFamily="50" charset="-128"/>
                <a:ea typeface="游ゴシック" panose="020B0400000000000000" pitchFamily="50" charset="-128"/>
                <a:sym typeface="Wingdings" panose="05000000000000000000" pitchFamily="2" charset="2"/>
              </a:rPr>
              <a:t>(</a:t>
            </a:r>
            <a:r>
              <a:rPr lang="ja-JP" altLang="en-US" sz="2800" dirty="0">
                <a:solidFill>
                  <a:srgbClr val="FF0000"/>
                </a:solidFill>
                <a:latin typeface="游ゴシック" panose="020B0400000000000000" pitchFamily="50" charset="-128"/>
                <a:ea typeface="セザンヌ"/>
                <a:sym typeface="Wingdings" panose="05000000000000000000" pitchFamily="2" charset="2"/>
              </a:rPr>
              <a:t>設定</a:t>
            </a:r>
            <a:r>
              <a:rPr lang="en-US" altLang="ja-JP" sz="2800" dirty="0" err="1">
                <a:solidFill>
                  <a:srgbClr val="FF0000"/>
                </a:solidFill>
                <a:latin typeface="游ゴシック" panose="020B0400000000000000" pitchFamily="50" charset="-128"/>
                <a:ea typeface="游ゴシック" panose="020B0400000000000000" pitchFamily="50" charset="-128"/>
                <a:sym typeface="Wingdings" panose="05000000000000000000" pitchFamily="2" charset="2"/>
              </a:rPr>
              <a:t>random_state</a:t>
            </a:r>
            <a:r>
              <a:rPr lang="en-US" altLang="ja-JP" sz="2800" dirty="0">
                <a:solidFill>
                  <a:srgbClr val="FF0000"/>
                </a:solidFill>
                <a:latin typeface="游ゴシック" panose="020B0400000000000000" pitchFamily="50" charset="-128"/>
                <a:ea typeface="游ゴシック" panose="020B0400000000000000" pitchFamily="50" charset="-128"/>
                <a:sym typeface="Wingdings" panose="05000000000000000000" pitchFamily="2" charset="2"/>
              </a:rPr>
              <a:t>=0,0)</a:t>
            </a:r>
            <a:endParaRPr lang="en-US" altLang="ja-JP" sz="2800" dirty="0">
              <a:solidFill>
                <a:srgbClr val="FF0000"/>
              </a:solidFill>
              <a:latin typeface="游ゴシック" panose="020B0400000000000000" pitchFamily="50" charset="-128"/>
              <a:ea typeface="游ゴシック" panose="020B0400000000000000" pitchFamily="50" charset="-128"/>
              <a:cs typeface="Roboto"/>
              <a:sym typeface="Roboto"/>
            </a:endParaRPr>
          </a:p>
          <a:p>
            <a:pPr>
              <a:buClr>
                <a:srgbClr val="000000"/>
              </a:buClr>
              <a:buSzPts val="1400"/>
            </a:pPr>
            <a:endParaRPr lang="ja-JP" altLang="en-US" sz="2800" dirty="0">
              <a:solidFill>
                <a:srgbClr val="FF0000"/>
              </a:solidFill>
              <a:latin typeface="游ゴシック" panose="020B0400000000000000" pitchFamily="50" charset="-128"/>
              <a:ea typeface="セザンヌ"/>
              <a:sym typeface="Wingdings" panose="05000000000000000000" pitchFamily="2" charset="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游ゴシック"/>
        <a:ea typeface="游ゴシック Light"/>
        <a:cs typeface=""/>
      </a:majorFont>
      <a:minorFont>
        <a:latin typeface="游ゴシック"/>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6813</TotalTime>
  <Words>5824</Words>
  <Application>Microsoft Macintosh PowerPoint</Application>
  <PresentationFormat>ユーザー設定</PresentationFormat>
  <Paragraphs>1020</Paragraphs>
  <Slides>29</Slides>
  <Notes>29</Notes>
  <HiddenSlides>8</HiddenSlides>
  <MMClips>0</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29</vt:i4>
      </vt:variant>
    </vt:vector>
  </HeadingPairs>
  <TitlesOfParts>
    <vt:vector size="43" baseType="lpstr">
      <vt:lpstr>Roboto</vt:lpstr>
      <vt:lpstr>游ゴシック Light</vt:lpstr>
      <vt:lpstr>Wingdings</vt:lpstr>
      <vt:lpstr>游ゴシック</vt:lpstr>
      <vt:lpstr>セザンヌ</vt:lpstr>
      <vt:lpstr>Arial</vt:lpstr>
      <vt:lpstr>Open Sans</vt:lpstr>
      <vt:lpstr>Consolas</vt:lpstr>
      <vt:lpstr>ＭＳ 明朝</vt:lpstr>
      <vt:lpstr>セザンヌ DB</vt:lpstr>
      <vt:lpstr>YakuHanJPs</vt:lpstr>
      <vt:lpstr>Office Theme</vt:lpstr>
      <vt:lpstr>デザインの設定</vt:lpstr>
      <vt:lpstr>1_デザインの設定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■アルゴリズム 勾配ブースティング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青と白 マインドマップ プレゼンテーション</dc:title>
  <dc:creator>PCHNe</dc:creator>
  <cp:lastModifiedBy>稔征 小林</cp:lastModifiedBy>
  <cp:revision>242</cp:revision>
  <dcterms:created xsi:type="dcterms:W3CDTF">2006-08-16T00:00:00Z</dcterms:created>
  <dcterms:modified xsi:type="dcterms:W3CDTF">2024-01-07T22:48:33Z</dcterms:modified>
  <dc:identifier>DAFCrsgLEJ0</dc:identifier>
</cp:coreProperties>
</file>